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78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81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5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02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15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21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5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78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52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4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32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6C78-E5A2-4911-9858-8B86662A3C50}" type="datetimeFigureOut">
              <a:rPr lang="ko-KR" altLang="en-US" smtClean="0"/>
              <a:t>2018-10-19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426D-5642-4E90-ABE2-0DE6D3501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80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140968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552" y="908720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spc="60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spc="600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4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77123" y="2132856"/>
            <a:ext cx="3600399" cy="1815882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한국자산관리공사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2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한국주택금융공사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2800" b="1" dirty="0" err="1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한국예탁결제원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28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신용보증기금</a:t>
            </a:r>
            <a:endParaRPr lang="en-US" altLang="ko-KR" sz="2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itchFamily="50" charset="-127"/>
              <a:ea typeface="나눔스퀘어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28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029" y="2276872"/>
            <a:ext cx="79208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중도금 대출 보증 금리 인하해야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 latinLnBrk="0"/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한국주택금융공사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964759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 smtClean="0"/>
              <a:t>□ 부동산 호황에 따른 여유자금 증가</a:t>
            </a:r>
            <a:endParaRPr lang="ko-KR" altLang="en-US" sz="2000" b="1" dirty="0"/>
          </a:p>
        </p:txBody>
      </p:sp>
      <p:pic>
        <p:nvPicPr>
          <p:cNvPr id="3074" name="Picture 2" descr="http://image.edaily.co.kr/images/photo/files/NP/S/2018/10/PS18101200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184576" cy="285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67544" y="530120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부동산 거래 활성화로 은행 등 금융기관에 대출금 지급 보증으로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출연금 증가 지속될 것으로 전망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099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964759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 smtClean="0"/>
              <a:t>□ 개인보증 수익 발생 현황</a:t>
            </a:r>
            <a:endParaRPr lang="ko-KR" alt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3" y="1844824"/>
            <a:ext cx="83414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39552" y="3485256"/>
            <a:ext cx="8064896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67544" y="55172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전체 수익 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9,471</a:t>
            </a:r>
            <a:r>
              <a:rPr lang="ko-KR" altLang="en-US" sz="2000" b="1" dirty="0" err="1" smtClean="0">
                <a:solidFill>
                  <a:srgbClr val="00B0F0"/>
                </a:solidFill>
              </a:rPr>
              <a:t>억원</a:t>
            </a:r>
            <a:r>
              <a:rPr lang="ko-KR" altLang="en-US" sz="2000" b="1" dirty="0" smtClean="0"/>
              <a:t> 중 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1,870</a:t>
            </a:r>
            <a:r>
              <a:rPr lang="ko-KR" altLang="en-US" sz="2000" b="1" dirty="0" err="1" smtClean="0">
                <a:solidFill>
                  <a:srgbClr val="00B0F0"/>
                </a:solidFill>
              </a:rPr>
              <a:t>억원</a:t>
            </a:r>
            <a:r>
              <a:rPr lang="en-US" altLang="ko-KR" sz="2000" b="1" dirty="0" smtClean="0">
                <a:solidFill>
                  <a:srgbClr val="00B0F0"/>
                </a:solidFill>
              </a:rPr>
              <a:t>(19.7%)</a:t>
            </a:r>
            <a:r>
              <a:rPr lang="ko-KR" altLang="en-US" sz="2000" b="1" dirty="0" smtClean="0"/>
              <a:t>이 </a:t>
            </a:r>
            <a:r>
              <a:rPr lang="ko-KR" altLang="en-US" sz="2400" b="1" dirty="0" err="1" smtClean="0">
                <a:solidFill>
                  <a:srgbClr val="00B0F0"/>
                </a:solidFill>
              </a:rPr>
              <a:t>보증료</a:t>
            </a:r>
            <a:r>
              <a:rPr lang="ko-KR" altLang="en-US" sz="2400" b="1" dirty="0" smtClean="0">
                <a:solidFill>
                  <a:srgbClr val="00B0F0"/>
                </a:solidFill>
              </a:rPr>
              <a:t> 수익</a:t>
            </a:r>
            <a:r>
              <a:rPr lang="ko-KR" altLang="en-US" sz="2000" b="1" dirty="0" smtClean="0"/>
              <a:t>을 발생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66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964759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 smtClean="0"/>
              <a:t>□ 개인보증 손익 분석 현황</a:t>
            </a:r>
            <a:endParaRPr lang="ko-KR" alt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2" y="1700808"/>
            <a:ext cx="738873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927774" y="3140968"/>
            <a:ext cx="7236000" cy="2884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67544" y="5517232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개인 보증 전체 손실액 가운데</a:t>
            </a:r>
            <a:r>
              <a:rPr lang="en-US" altLang="ko-KR" sz="2000" b="1" dirty="0" smtClean="0"/>
              <a:t>,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500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억원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(3.7%)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수준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827584" y="4846916"/>
            <a:ext cx="7920880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보증손익 </a:t>
            </a:r>
            <a:r>
              <a:rPr lang="en-US" altLang="ko-KR" sz="1600" b="1" dirty="0" smtClean="0"/>
              <a:t>= </a:t>
            </a:r>
            <a:r>
              <a:rPr lang="ko-KR" altLang="en-US" sz="1600" b="1" dirty="0" err="1" smtClean="0"/>
              <a:t>보증료</a:t>
            </a:r>
            <a:r>
              <a:rPr lang="ko-KR" altLang="en-US" sz="1600" b="1" dirty="0" smtClean="0"/>
              <a:t> 수익</a:t>
            </a:r>
            <a:r>
              <a:rPr lang="en-US" altLang="ko-KR" sz="1600" b="1" dirty="0" smtClean="0"/>
              <a:t>+</a:t>
            </a:r>
            <a:r>
              <a:rPr lang="ko-KR" altLang="en-US" sz="1600" b="1" dirty="0" smtClean="0"/>
              <a:t>대위변제 회수금액</a:t>
            </a:r>
            <a:r>
              <a:rPr lang="en-US" altLang="ko-KR" sz="1600" b="1" dirty="0" smtClean="0"/>
              <a:t>-</a:t>
            </a:r>
            <a:r>
              <a:rPr lang="ko-KR" altLang="en-US" sz="1600" b="1" dirty="0" smtClean="0"/>
              <a:t>대위변제 </a:t>
            </a:r>
            <a:r>
              <a:rPr lang="ko-KR" altLang="en-US" sz="1600" b="1" dirty="0" err="1" smtClean="0"/>
              <a:t>발생액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3322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9" y="1916832"/>
            <a:ext cx="86003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67544" y="964759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 smtClean="0"/>
              <a:t>□ 개인보증 종류별 </a:t>
            </a:r>
            <a:r>
              <a:rPr lang="ko-KR" altLang="en-US" sz="2000" b="1" dirty="0" err="1" smtClean="0"/>
              <a:t>보증료율</a:t>
            </a:r>
            <a:endParaRPr lang="ko-KR" altLang="en-US" sz="2000" b="1" dirty="0"/>
          </a:p>
        </p:txBody>
      </p:sp>
      <p:sp>
        <p:nvSpPr>
          <p:cNvPr id="7" name="직사각형 6"/>
          <p:cNvSpPr/>
          <p:nvPr/>
        </p:nvSpPr>
        <p:spPr>
          <a:xfrm>
            <a:off x="314902" y="3590268"/>
            <a:ext cx="8496000" cy="3427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1560" y="4488502"/>
            <a:ext cx="71287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타 개인 보증 대비 </a:t>
            </a:r>
            <a:r>
              <a:rPr lang="ko-KR" altLang="en-US" sz="2000" b="1" dirty="0" smtClean="0">
                <a:solidFill>
                  <a:srgbClr val="00B0F0"/>
                </a:solidFill>
              </a:rPr>
              <a:t>매우 낮은 손실률</a:t>
            </a:r>
            <a:endParaRPr lang="en-US" altLang="ko-KR" sz="2000" b="1" dirty="0" smtClean="0">
              <a:solidFill>
                <a:srgbClr val="00B0F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지속적인 </a:t>
            </a:r>
            <a:r>
              <a:rPr lang="ko-KR" altLang="en-US" sz="2000" b="1" dirty="0" smtClean="0">
                <a:solidFill>
                  <a:srgbClr val="00B0F0"/>
                </a:solidFill>
              </a:rPr>
              <a:t>여유자금 증가</a:t>
            </a:r>
            <a:endParaRPr lang="en-US" altLang="ko-KR" sz="2000" b="1" dirty="0" smtClean="0">
              <a:solidFill>
                <a:srgbClr val="00B0F0"/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2000" b="1" dirty="0">
              <a:solidFill>
                <a:srgbClr val="00B0F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3200" b="1" i="1" dirty="0" smtClean="0">
                <a:solidFill>
                  <a:srgbClr val="FF0000"/>
                </a:solidFill>
              </a:rPr>
              <a:t>중도금 </a:t>
            </a:r>
            <a:r>
              <a:rPr lang="ko-KR" altLang="en-US" sz="3200" b="1" i="1" dirty="0" err="1" smtClean="0">
                <a:solidFill>
                  <a:srgbClr val="FF0000"/>
                </a:solidFill>
              </a:rPr>
              <a:t>보증료율</a:t>
            </a:r>
            <a:r>
              <a:rPr lang="ko-KR" altLang="en-US" sz="3200" b="1" i="1" dirty="0" smtClean="0">
                <a:solidFill>
                  <a:srgbClr val="FF0000"/>
                </a:solidFill>
              </a:rPr>
              <a:t> 인하 검토 필요</a:t>
            </a:r>
            <a:endParaRPr lang="ko-KR" alt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1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106</Words>
  <Application>Microsoft Office PowerPoint</Application>
  <PresentationFormat>화면 슬라이드 쇼(4:3)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2018-10-19T09:36:18Z</dcterms:created>
  <dcterms:modified xsi:type="dcterms:W3CDTF">2018-10-19T09:40:58Z</dcterms:modified>
</cp:coreProperties>
</file>