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61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0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41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9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7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7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9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3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09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9440-8F16-47DB-8F57-844A1160BD60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F832-224B-453D-8D3A-621664D95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5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spc="-300" dirty="0">
                <a:latin typeface="HY헤드라인M" pitchFamily="18" charset="-127"/>
                <a:ea typeface="HY헤드라인M" pitchFamily="18" charset="-127"/>
              </a:rPr>
              <a:t>정부 정책 실패 대표 사례 역사에 남을 것</a:t>
            </a:r>
            <a:endParaRPr lang="en-US" altLang="ko-KR" sz="4000" spc="-300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4000" spc="-3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000" spc="-300" dirty="0">
                <a:latin typeface="HY헤드라인M" pitchFamily="18" charset="-127"/>
                <a:ea typeface="HY헤드라인M" pitchFamily="18" charset="-127"/>
              </a:rPr>
              <a:t>최저임금 인상</a:t>
            </a:r>
            <a:r>
              <a:rPr lang="en-US" altLang="ko-KR" sz="4000" spc="-3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 spc="-300" dirty="0">
                <a:latin typeface="HY헤드라인M" pitchFamily="18" charset="-127"/>
                <a:ea typeface="HY헤드라인M" pitchFamily="18" charset="-127"/>
              </a:rPr>
              <a:t>농어촌 직격탄</a:t>
            </a:r>
            <a:r>
              <a:rPr lang="en-US" altLang="ko-KR" sz="4000" spc="-3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00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2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380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768356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sz="1600" dirty="0"/>
              <a:t>- </a:t>
            </a:r>
            <a:r>
              <a:rPr lang="ko-KR" altLang="en-US" sz="1600" dirty="0"/>
              <a:t>차등적용 예외 없는 우리나라 최저임금 인상 정책의 문제점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/>
              <a:t>  - </a:t>
            </a:r>
            <a:r>
              <a:rPr lang="ko-KR" altLang="en-US" sz="1600" spc="-150" dirty="0"/>
              <a:t>한국농촌경제연구원 보고에 따르면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농민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88%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</a:t>
            </a:r>
            <a:r>
              <a:rPr lang="ko-KR" altLang="en-US" sz="1600" spc="-150" dirty="0"/>
              <a:t>최저임금 인상이 농업에 많은 영향을</a:t>
            </a:r>
            <a:endParaRPr lang="en-US" altLang="ko-KR" sz="1600" spc="-150" dirty="0"/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/>
              <a:t>    미친다고 밝혀 올해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농업임금은 지난해 보다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상승</a:t>
            </a:r>
            <a:r>
              <a:rPr lang="en-US" altLang="ko-KR" sz="1600" spc="-150" dirty="0"/>
              <a:t>,  </a:t>
            </a:r>
            <a:r>
              <a:rPr lang="ko-KR" altLang="en-US" sz="1600" spc="-150" dirty="0"/>
              <a:t>농가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소득은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8.7%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spc="-150" dirty="0"/>
              <a:t>추정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316765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dirty="0"/>
              <a:t>급격한 최저임금 인상에 따라 농어촌 직격탄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53461"/>
            <a:ext cx="4824536" cy="3047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8104" y="587926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조선일보</a:t>
            </a:r>
            <a:r>
              <a:rPr lang="en-US" altLang="ko-KR" sz="1400" dirty="0"/>
              <a:t>, 2018.06.25)</a:t>
            </a:r>
            <a:endParaRPr lang="ko-KR" altLang="en-US" sz="1400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691680" y="356659"/>
            <a:ext cx="5760640" cy="7540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spc="-150" dirty="0"/>
              <a:t>특히</a:t>
            </a:r>
            <a:r>
              <a:rPr lang="en-US" altLang="ko-KR" sz="2800" b="1" spc="-150" dirty="0"/>
              <a:t>, </a:t>
            </a:r>
            <a:r>
              <a:rPr lang="ko-KR" altLang="en-US" sz="2800" b="1" spc="-150" dirty="0"/>
              <a:t>정부에게 외면 받는 농어촌</a:t>
            </a:r>
          </a:p>
        </p:txBody>
      </p:sp>
    </p:spTree>
    <p:extLst>
      <p:ext uri="{BB962C8B-B14F-4D97-AF65-F5344CB8AC3E}">
        <p14:creationId xmlns:p14="http://schemas.microsoft.com/office/powerpoint/2010/main" val="15814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301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1220755"/>
            <a:ext cx="763284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농촌지역</a:t>
            </a:r>
            <a:r>
              <a:rPr lang="ko-KR" altLang="en-US" dirty="0"/>
              <a:t>의 경우 </a:t>
            </a:r>
            <a:r>
              <a:rPr lang="ko-KR" altLang="en-US" sz="2000" b="1" dirty="0"/>
              <a:t>최저임금이 인상</a:t>
            </a:r>
            <a:r>
              <a:rPr lang="ko-KR" altLang="en-US" dirty="0"/>
              <a:t>되면 </a:t>
            </a:r>
            <a:r>
              <a:rPr lang="ko-KR" altLang="en-US" sz="2000" b="1" dirty="0"/>
              <a:t>잔업 및 휴일작업 수당까지 같이 올라가는 구조</a:t>
            </a:r>
            <a:r>
              <a:rPr lang="ko-KR" altLang="en-US" dirty="0"/>
              <a:t>여서</a:t>
            </a:r>
            <a:r>
              <a:rPr lang="ko-KR" altLang="en-US" sz="2000" dirty="0"/>
              <a:t> </a:t>
            </a:r>
            <a:r>
              <a:rPr lang="ko-KR" altLang="en-US" sz="2000" b="1" dirty="0"/>
              <a:t>경영부담</a:t>
            </a:r>
            <a:r>
              <a:rPr lang="ko-KR" altLang="en-US" dirty="0"/>
              <a:t>이 </a:t>
            </a:r>
            <a:r>
              <a:rPr lang="ko-KR" altLang="en-US" sz="2000" b="1" dirty="0"/>
              <a:t>가중</a:t>
            </a:r>
            <a:r>
              <a:rPr lang="ko-KR" altLang="en-US" dirty="0"/>
              <a:t>됨</a:t>
            </a:r>
            <a:endParaRPr lang="en-US" altLang="ko-KR" dirty="0"/>
          </a:p>
          <a:p>
            <a:pPr fontAlgn="base"/>
            <a:endParaRPr lang="ko-KR" altLang="en-US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아울러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숙식제공 </a:t>
            </a:r>
            <a:r>
              <a:rPr lang="ko-KR" altLang="en-US" dirty="0"/>
              <a:t>에 드는 비용까지 감안하면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최저임금이 이미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천원을 상회 </a:t>
            </a:r>
            <a:r>
              <a:rPr lang="ko-KR" altLang="en-US" dirty="0"/>
              <a:t>하고 있는 실정인데</a:t>
            </a:r>
            <a:r>
              <a:rPr lang="en-US" altLang="ko-KR" dirty="0"/>
              <a:t>,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- </a:t>
            </a:r>
            <a:r>
              <a:rPr lang="ko-KR" altLang="en-US" sz="2000" b="1" spc="-150" dirty="0"/>
              <a:t>업종별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지역별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차등적용 </a:t>
            </a:r>
            <a:r>
              <a:rPr lang="ko-KR" altLang="en-US" sz="2000" b="1" spc="-150" dirty="0"/>
              <a:t>의 필요성을 아직도 느끼지 못하는가</a:t>
            </a:r>
            <a:r>
              <a:rPr lang="en-US" altLang="ko-KR" sz="2000" b="1" spc="-150" dirty="0"/>
              <a:t>? </a:t>
            </a:r>
            <a:endParaRPr lang="ko-KR" altLang="en-US" sz="2000" b="1" spc="-15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691680" y="356659"/>
            <a:ext cx="5760640" cy="7540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spc="-150" dirty="0"/>
              <a:t>농어촌</a:t>
            </a:r>
            <a:r>
              <a:rPr lang="en-US" altLang="ko-KR" sz="2800" b="1" spc="-150" dirty="0"/>
              <a:t>, </a:t>
            </a:r>
            <a:r>
              <a:rPr lang="ko-KR" altLang="en-US" sz="2800" b="1" spc="-150" dirty="0"/>
              <a:t>최저임금 이미 </a:t>
            </a:r>
            <a:r>
              <a:rPr lang="en-US" altLang="ko-KR" sz="2800" b="1" spc="-150" dirty="0"/>
              <a:t>1</a:t>
            </a:r>
            <a:r>
              <a:rPr lang="ko-KR" altLang="en-US" sz="2800" b="1" spc="-150" dirty="0"/>
              <a:t>만 </a:t>
            </a:r>
            <a:r>
              <a:rPr lang="en-US" altLang="ko-KR" sz="2800" b="1" spc="-150" dirty="0"/>
              <a:t>1</a:t>
            </a:r>
            <a:r>
              <a:rPr lang="ko-KR" altLang="en-US" sz="2800" b="1" spc="-150" dirty="0"/>
              <a:t>천원</a:t>
            </a:r>
            <a:r>
              <a:rPr lang="en-US" altLang="ko-KR" sz="2800" b="1" spc="-150" dirty="0"/>
              <a:t>!</a:t>
            </a:r>
            <a:endParaRPr lang="ko-KR" altLang="en-US" sz="2800" b="1" spc="-150" dirty="0"/>
          </a:p>
        </p:txBody>
      </p:sp>
    </p:spTree>
    <p:extLst>
      <p:ext uri="{BB962C8B-B14F-4D97-AF65-F5344CB8AC3E}">
        <p14:creationId xmlns:p14="http://schemas.microsoft.com/office/powerpoint/2010/main" val="35592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2276873"/>
            <a:ext cx="705678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☞ 한국은행 발표</a:t>
            </a:r>
            <a:r>
              <a:rPr lang="ko-KR" altLang="en-US" dirty="0"/>
              <a:t>에 따르면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    올해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분기</a:t>
            </a:r>
            <a:r>
              <a:rPr lang="en-US" altLang="ko-KR" sz="2000" b="1" dirty="0"/>
              <a:t>(1~4</a:t>
            </a:r>
            <a:r>
              <a:rPr lang="ko-KR" altLang="en-US" sz="2000" b="1" dirty="0"/>
              <a:t>월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이전소득수지</a:t>
            </a:r>
            <a:r>
              <a:rPr lang="ko-KR" altLang="en-US" dirty="0"/>
              <a:t>가</a:t>
            </a:r>
            <a:r>
              <a:rPr lang="ko-KR" altLang="en-US" sz="2000" b="1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달러 </a:t>
            </a:r>
            <a:r>
              <a:rPr lang="ko-KR" altLang="en-US" dirty="0"/>
              <a:t>로</a:t>
            </a:r>
            <a:r>
              <a:rPr lang="en-US" altLang="ko-KR" b="1" dirty="0"/>
              <a:t>,</a:t>
            </a:r>
            <a:r>
              <a:rPr lang="en-US" altLang="ko-KR" sz="2000" b="1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    지난해 </a:t>
            </a:r>
            <a:r>
              <a:rPr lang="ko-KR" altLang="en-US" dirty="0"/>
              <a:t>같은 기간 대비</a:t>
            </a:r>
            <a:r>
              <a:rPr lang="ko-KR" altLang="en-US" b="1" dirty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</a:t>
            </a:r>
            <a:r>
              <a:rPr lang="ko-KR" altLang="en-US" dirty="0"/>
              <a:t>가 늘어난 수치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이전소득수지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달러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달러 증가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1691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/>
              <a:t>외국인 노동자의 해외 송금 규모 매년 확대 중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691680" y="356659"/>
            <a:ext cx="5760640" cy="7540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spc="-150" dirty="0"/>
              <a:t>외국인 노동자 소득주도성장 혜택 </a:t>
            </a:r>
          </a:p>
        </p:txBody>
      </p:sp>
    </p:spTree>
    <p:extLst>
      <p:ext uri="{BB962C8B-B14F-4D97-AF65-F5344CB8AC3E}">
        <p14:creationId xmlns:p14="http://schemas.microsoft.com/office/powerpoint/2010/main" val="14215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301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6167" y="170080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☞ 통계청</a:t>
            </a:r>
            <a:r>
              <a:rPr lang="ko-KR" altLang="en-US" sz="1600" dirty="0"/>
              <a:t>에 따르면 </a:t>
            </a:r>
            <a:r>
              <a:rPr lang="en-US" altLang="ko-KR" b="1" dirty="0"/>
              <a:t>16</a:t>
            </a:r>
            <a:r>
              <a:rPr lang="ko-KR" altLang="en-US" b="1" dirty="0"/>
              <a:t>년 기준 외국인 취업자수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96.2</a:t>
            </a:r>
            <a:r>
              <a:rPr lang="ko-KR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중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48.7%(44.7</a:t>
            </a:r>
            <a:r>
              <a:rPr lang="ko-KR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   100~200</a:t>
            </a:r>
            <a:r>
              <a:rPr lang="ko-KR" altLang="en-US" b="1" dirty="0"/>
              <a:t>만원 월급 받아 </a:t>
            </a:r>
            <a:r>
              <a:rPr lang="ko-KR" altLang="en-US" sz="1600" dirty="0"/>
              <a:t>절반 정도가 최저임금 인상에 영향을 미쳐</a:t>
            </a:r>
            <a:endParaRPr lang="en-US" altLang="ko-KR" sz="1600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691680" y="356658"/>
            <a:ext cx="5760640" cy="12481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외국인 취업자 절반 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2800" b="1" dirty="0"/>
              <a:t>최저임금 인상 영향권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1" y="2931915"/>
            <a:ext cx="3096344" cy="377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40756" y="6213309"/>
            <a:ext cx="215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ko-KR" altLang="en-US" sz="1400" dirty="0"/>
              <a:t>세계일보</a:t>
            </a:r>
            <a:r>
              <a:rPr lang="en-US" altLang="ko-KR" sz="1400" dirty="0"/>
              <a:t>, 2015.10.22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8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301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150878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소득주도 성장의 일환인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최저임금 인상 </a:t>
            </a:r>
            <a:r>
              <a:rPr lang="ko-KR" altLang="en-US" sz="2000" b="1" dirty="0"/>
              <a:t>이 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우리 국민에게는 고통을 외국인 노동자에게는 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희망이 되고 있는 아이러니한 대책을 어떻게 이해해야 하나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691680" y="356659"/>
            <a:ext cx="5760640" cy="7540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spc="-150" dirty="0"/>
              <a:t>우리국민은 고통만</a:t>
            </a:r>
            <a:r>
              <a:rPr lang="en-US" altLang="ko-KR" sz="2800" b="1" spc="-150" dirty="0"/>
              <a:t>, </a:t>
            </a:r>
            <a:r>
              <a:rPr lang="ko-KR" altLang="en-US" sz="2800" b="1" spc="-150" dirty="0"/>
              <a:t>외국인은 희망을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448511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Q3.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업종별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지역별 등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차등적용 </a:t>
            </a:r>
            <a:r>
              <a:rPr lang="ko-KR" altLang="en-US" sz="2000" b="1" dirty="0"/>
              <a:t>을 위한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재심의 </a:t>
            </a:r>
            <a:r>
              <a:rPr lang="ko-KR" altLang="en-US" sz="2000" b="1" dirty="0"/>
              <a:t>를 해야 한다고 보는데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그렇게 할 것인가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42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화면 슬라이드 쇼(4:3)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PowerPoint 프레젠테이션</vt:lpstr>
      <vt:lpstr>특히, 정부에게 외면 받는 농어촌</vt:lpstr>
      <vt:lpstr>농어촌, 최저임금 이미 1만 1천원!</vt:lpstr>
      <vt:lpstr>외국인 노동자 소득주도성장 혜택 </vt:lpstr>
      <vt:lpstr>외국인 취업자 절반  최저임금 인상 영향권</vt:lpstr>
      <vt:lpstr>우리국민은 고통만, 외국인은 희망을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2018-10-10T01:17:54Z</dcterms:created>
  <dcterms:modified xsi:type="dcterms:W3CDTF">2018-10-10T01:18:36Z</dcterms:modified>
</cp:coreProperties>
</file>