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FF39-2031-4D2A-917D-9D591F4B4F27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C377-8A8E-4A9A-8AFA-5B2F090E7B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955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FF39-2031-4D2A-917D-9D591F4B4F27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C377-8A8E-4A9A-8AFA-5B2F090E7B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0024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FF39-2031-4D2A-917D-9D591F4B4F27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C377-8A8E-4A9A-8AFA-5B2F090E7B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9583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FF39-2031-4D2A-917D-9D591F4B4F27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C377-8A8E-4A9A-8AFA-5B2F090E7B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350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FF39-2031-4D2A-917D-9D591F4B4F27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C377-8A8E-4A9A-8AFA-5B2F090E7B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847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FF39-2031-4D2A-917D-9D591F4B4F27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C377-8A8E-4A9A-8AFA-5B2F090E7B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1576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FF39-2031-4D2A-917D-9D591F4B4F27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C377-8A8E-4A9A-8AFA-5B2F090E7B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1168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FF39-2031-4D2A-917D-9D591F4B4F27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C377-8A8E-4A9A-8AFA-5B2F090E7B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802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FF39-2031-4D2A-917D-9D591F4B4F27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C377-8A8E-4A9A-8AFA-5B2F090E7B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1572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FF39-2031-4D2A-917D-9D591F4B4F27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C377-8A8E-4A9A-8AFA-5B2F090E7B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16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FF39-2031-4D2A-917D-9D591F4B4F27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C377-8A8E-4A9A-8AFA-5B2F090E7B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334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3FF39-2031-4D2A-917D-9D591F4B4F27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FC377-8A8E-4A9A-8AFA-5B2F090E7B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737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국민연금 </a:t>
            </a:r>
            <a:r>
              <a:rPr lang="ko-KR" altLang="en-US" dirty="0" err="1" smtClean="0"/>
              <a:t>스튜어드십코드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27" y="2636912"/>
            <a:ext cx="7206819" cy="43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sembly\Desktop\161229_0252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58" b="100000" l="4133" r="64600">
                        <a14:foregroundMark x1="42498" y1="46675" x2="52875" y2="73700"/>
                        <a14:foregroundMark x1="41779" y1="42080" x2="53908" y2="49879"/>
                        <a14:foregroundMark x1="55256" y1="51270" x2="57143" y2="56530"/>
                        <a14:foregroundMark x1="8895" y1="81741" x2="8895" y2="90206"/>
                        <a14:foregroundMark x1="9075" y1="78053" x2="8041" y2="81258"/>
                        <a14:foregroundMark x1="38589" y1="90750" x2="39578" y2="94619"/>
                        <a14:foregroundMark x1="58176" y1="63422" x2="52606" y2="81560"/>
                        <a14:foregroundMark x1="59030" y1="74909" x2="54897" y2="82950"/>
                        <a14:foregroundMark x1="57188" y1="81318" x2="57367" y2="82225"/>
                        <a14:foregroundMark x1="58760" y1="79141" x2="58086" y2="89903"/>
                        <a14:foregroundMark x1="57323" y1="84099" x2="59973" y2="81137"/>
                        <a14:backgroundMark x1="59164" y1="80411" x2="49146" y2="99879"/>
                        <a14:backgroundMark x1="47664" y1="91838" x2="40431" y2="99637"/>
                        <a14:backgroundMark x1="45867" y1="96070" x2="48158" y2="98609"/>
                        <a14:backgroundMark x1="58176" y1="86759" x2="60647" y2="84462"/>
                        <a14:backgroundMark x1="55391" y1="88573" x2="59344" y2="86276"/>
                        <a14:backgroundMark x1="58176" y1="88331" x2="59164" y2="90206"/>
                        <a14:backgroundMark x1="58041" y1="86397" x2="60872" y2="82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11"/>
          <a:stretch/>
        </p:blipFill>
        <p:spPr bwMode="auto">
          <a:xfrm>
            <a:off x="4932040" y="1796822"/>
            <a:ext cx="4573438" cy="49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1" y="1844824"/>
            <a:ext cx="64875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국 정 감 사</a:t>
            </a:r>
            <a:endParaRPr lang="en-US" altLang="ko-KR" sz="5400" b="1" dirty="0" smtClean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36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(</a:t>
            </a:r>
            <a:r>
              <a:rPr lang="ko-KR" altLang="en-US" sz="36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종합감</a:t>
            </a:r>
            <a:r>
              <a:rPr lang="ko-KR" altLang="en-US" sz="36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사</a:t>
            </a:r>
            <a:r>
              <a:rPr lang="en-US" altLang="ko-KR" sz="36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2467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국민연금 스튜어드십코드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2276872"/>
            <a:ext cx="7272808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SNS</a:t>
            </a:r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마켓 등 신유형 거래 형성으로 인한 소비자 피해</a:t>
            </a:r>
            <a:endParaRPr lang="en-US" altLang="ko-KR" sz="3600" dirty="0" smtClean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공정위 선제적 대응책은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altLang="ko-KR" sz="3600" dirty="0" smtClean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[</a:t>
            </a:r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공정거래위원회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]</a:t>
            </a:r>
            <a:endParaRPr lang="ko-KR" altLang="en-US" sz="3600" dirty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949280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731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3</a:t>
            </a:fld>
            <a:endParaRPr lang="ko-KR" altLang="en-US" dirty="0"/>
          </a:p>
        </p:txBody>
      </p:sp>
      <p:pic>
        <p:nvPicPr>
          <p:cNvPr id="6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83671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spc="-150" dirty="0" smtClean="0"/>
              <a:t>□ 신기술 및 신유형 거래 출현으로 소비자 피해 다양해짐</a:t>
            </a:r>
            <a:r>
              <a:rPr lang="en-US" altLang="ko-KR" b="1" spc="-150" dirty="0" smtClean="0"/>
              <a:t>.</a:t>
            </a:r>
          </a:p>
          <a:p>
            <a:r>
              <a:rPr lang="en-US" altLang="ko-KR" b="1" spc="-150" dirty="0" smtClean="0"/>
              <a:t> - </a:t>
            </a:r>
            <a:r>
              <a:rPr lang="ko-KR" altLang="en-US" b="1" spc="-150" dirty="0" smtClean="0"/>
              <a:t>온라인</a:t>
            </a:r>
            <a:r>
              <a:rPr lang="en-US" altLang="ko-KR" b="1" spc="-150" dirty="0" smtClean="0"/>
              <a:t>, SNS </a:t>
            </a:r>
            <a:r>
              <a:rPr lang="ko-KR" altLang="en-US" b="1" spc="-150" dirty="0" smtClean="0"/>
              <a:t>마켓 급증하며 관련 피해 또한 급증</a:t>
            </a:r>
            <a:r>
              <a:rPr lang="en-US" altLang="ko-KR" b="1" spc="-150" dirty="0" smtClean="0"/>
              <a:t>!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62880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*SNS</a:t>
            </a:r>
            <a:r>
              <a:rPr lang="ko-KR" altLang="en-US" dirty="0" smtClean="0"/>
              <a:t>마켓</a:t>
            </a:r>
            <a:r>
              <a:rPr lang="en-US" altLang="ko-KR" dirty="0" smtClean="0"/>
              <a:t>: </a:t>
            </a:r>
            <a:r>
              <a:rPr lang="ko-KR" altLang="en-US" dirty="0" smtClean="0"/>
              <a:t>블로그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인스타그램</a:t>
            </a:r>
            <a:r>
              <a:rPr lang="en-US" altLang="ko-KR" dirty="0" smtClean="0"/>
              <a:t>, </a:t>
            </a:r>
            <a:r>
              <a:rPr lang="ko-KR" altLang="en-US" dirty="0" smtClean="0"/>
              <a:t>카카오스토리 등을 통해 제품을 판매하는 형태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223622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spc="-150" dirty="0" smtClean="0"/>
              <a:t>□ </a:t>
            </a:r>
            <a:r>
              <a:rPr lang="en-US" altLang="ko-KR" b="1" spc="-150" dirty="0" smtClean="0"/>
              <a:t>SNS </a:t>
            </a:r>
            <a:r>
              <a:rPr lang="ko-KR" altLang="en-US" b="1" spc="-150" dirty="0" smtClean="0"/>
              <a:t>마켓의 문제점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2708920"/>
            <a:ext cx="7920880" cy="3000821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ko-KR" altLang="en-US" dirty="0" smtClean="0"/>
              <a:t>대부분 현금 거래로 이루어지고</a:t>
            </a:r>
            <a:r>
              <a:rPr lang="en-US" altLang="ko-KR" dirty="0"/>
              <a:t> </a:t>
            </a:r>
            <a:r>
              <a:rPr lang="ko-KR" altLang="en-US" dirty="0" smtClean="0"/>
              <a:t>영수증에 대한 안내 없음</a:t>
            </a:r>
            <a:r>
              <a:rPr lang="en-US" altLang="ko-KR" dirty="0" smtClean="0"/>
              <a:t>.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ko-KR" altLang="en-US" dirty="0" smtClean="0"/>
              <a:t>카드결제일 경우 수수료 소비자 부담</a:t>
            </a:r>
            <a:r>
              <a:rPr lang="en-US" altLang="ko-KR" dirty="0" smtClean="0"/>
              <a:t>.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ko-KR" altLang="en-US" dirty="0" smtClean="0"/>
              <a:t>가격</a:t>
            </a:r>
            <a:r>
              <a:rPr lang="en-US" altLang="ko-KR" dirty="0" smtClean="0"/>
              <a:t>, </a:t>
            </a:r>
            <a:r>
              <a:rPr lang="ko-KR" altLang="en-US" dirty="0" smtClean="0"/>
              <a:t>상품 문의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주문은 모두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비밀댓글</a:t>
            </a:r>
            <a:r>
              <a:rPr lang="en-US" altLang="ko-KR" dirty="0" smtClean="0"/>
              <a:t>’</a:t>
            </a:r>
            <a:r>
              <a:rPr lang="ko-KR" altLang="en-US" dirty="0" smtClean="0"/>
              <a:t>로만 이루어짐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4) </a:t>
            </a:r>
            <a:r>
              <a:rPr lang="ko-KR" altLang="en-US" dirty="0" smtClean="0"/>
              <a:t>환불 및 교환정책 미비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5) </a:t>
            </a:r>
            <a:r>
              <a:rPr lang="ko-KR" altLang="en-US" dirty="0" smtClean="0"/>
              <a:t>인터넷 상품 판매를 위한 통신판매업 신고를 하지 않고 영업을 하는 경우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- </a:t>
            </a:r>
            <a:r>
              <a:rPr lang="ko-KR" altLang="en-US" dirty="0" smtClean="0"/>
              <a:t>개인간 거래로 분류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   - </a:t>
            </a:r>
            <a:r>
              <a:rPr lang="ko-KR" altLang="en-US" dirty="0" smtClean="0"/>
              <a:t>상법 적용 가능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16380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971600" y="708384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spc="-150" dirty="0" smtClean="0"/>
              <a:t>&lt;SNS </a:t>
            </a:r>
            <a:r>
              <a:rPr lang="ko-KR" altLang="en-US" sz="2400" b="1" spc="-150" dirty="0" smtClean="0"/>
              <a:t>마켓 현황</a:t>
            </a:r>
            <a:r>
              <a:rPr lang="en-US" altLang="ko-KR" sz="2400" b="1" spc="-150" dirty="0" smtClean="0"/>
              <a:t>&gt;</a:t>
            </a:r>
            <a:endParaRPr lang="ko-KR" altLang="en-US" sz="2400" b="1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4</a:t>
            </a:fld>
            <a:endParaRPr lang="ko-KR" altLang="en-US" dirty="0"/>
          </a:p>
        </p:txBody>
      </p:sp>
      <p:pic>
        <p:nvPicPr>
          <p:cNvPr id="6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pic>
        <p:nvPicPr>
          <p:cNvPr id="2049" name="_x197164632" descr="EMB00003f3c4b7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7"/>
          <a:stretch>
            <a:fillRect/>
          </a:stretch>
        </p:blipFill>
        <p:spPr bwMode="auto">
          <a:xfrm>
            <a:off x="107504" y="1628799"/>
            <a:ext cx="2232248" cy="3803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pic>
        <p:nvPicPr>
          <p:cNvPr id="2051" name="_x197166072" descr="EMB00003f3c4b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4" b="27176"/>
          <a:stretch>
            <a:fillRect/>
          </a:stretch>
        </p:blipFill>
        <p:spPr bwMode="auto">
          <a:xfrm>
            <a:off x="2555776" y="1628799"/>
            <a:ext cx="2879080" cy="3803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pic>
        <p:nvPicPr>
          <p:cNvPr id="2053" name="_x197163592" descr="EMB00003f3c4b8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7" b="14485"/>
          <a:stretch>
            <a:fillRect/>
          </a:stretch>
        </p:blipFill>
        <p:spPr bwMode="auto">
          <a:xfrm>
            <a:off x="5724128" y="1628800"/>
            <a:ext cx="2864817" cy="3803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2627784" y="1988840"/>
            <a:ext cx="2664296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017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5</a:t>
            </a:fld>
            <a:endParaRPr lang="ko-KR" altLang="en-US" dirty="0"/>
          </a:p>
        </p:txBody>
      </p:sp>
      <p:pic>
        <p:nvPicPr>
          <p:cNvPr id="6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1196752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spc="-150" dirty="0" smtClean="0"/>
              <a:t>□ 피해사례 급증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1566193"/>
            <a:ext cx="7920880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 - SNS </a:t>
            </a:r>
            <a:r>
              <a:rPr lang="ko-KR" altLang="en-US" dirty="0" smtClean="0"/>
              <a:t>마켓 관련 피해 상담건수 급증 </a:t>
            </a:r>
            <a:r>
              <a:rPr lang="en-US" altLang="ko-KR" dirty="0" smtClean="0"/>
              <a:t>(</a:t>
            </a:r>
            <a:r>
              <a:rPr lang="ko-KR" altLang="en-US" dirty="0" smtClean="0"/>
              <a:t>서울시 전자상거래센터 접수</a:t>
            </a:r>
            <a:r>
              <a:rPr lang="en-US" altLang="ko-KR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☞ 전체 상담 건수의 </a:t>
            </a:r>
            <a:r>
              <a:rPr lang="en-US" altLang="ko-KR" dirty="0" smtClean="0"/>
              <a:t>59% </a:t>
            </a:r>
            <a:r>
              <a:rPr lang="ko-KR" altLang="en-US" dirty="0" smtClean="0"/>
              <a:t>차지</a:t>
            </a:r>
            <a:r>
              <a:rPr lang="en-US" altLang="ko-KR" dirty="0" smtClean="0"/>
              <a:t>, 2015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25%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2</a:t>
            </a:r>
            <a:r>
              <a:rPr lang="ko-KR" altLang="en-US" dirty="0" smtClean="0"/>
              <a:t>배 넘게 증가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2708920"/>
            <a:ext cx="5760640" cy="1200329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ko-KR" alt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▲ 계약취소 및 반품환불 관련 피해 </a:t>
            </a:r>
            <a:r>
              <a:rPr lang="en-US" altLang="ko-K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5,377</a:t>
            </a:r>
            <a:r>
              <a:rPr lang="ko-KR" alt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건 </a:t>
            </a:r>
            <a:r>
              <a:rPr lang="en-US" altLang="ko-K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(64.3%)</a:t>
            </a:r>
          </a:p>
          <a:p>
            <a:r>
              <a:rPr lang="ko-KR" altLang="en-US" dirty="0" smtClean="0"/>
              <a:t>▲ 운영중단 폐쇄 연락불가 </a:t>
            </a:r>
            <a:r>
              <a:rPr lang="en-US" altLang="ko-KR" dirty="0" smtClean="0"/>
              <a:t>923</a:t>
            </a:r>
            <a:r>
              <a:rPr lang="ko-KR" altLang="en-US" dirty="0" smtClean="0"/>
              <a:t>건 </a:t>
            </a:r>
            <a:r>
              <a:rPr lang="en-US" altLang="ko-KR" dirty="0" smtClean="0"/>
              <a:t>(11.0%)</a:t>
            </a:r>
          </a:p>
          <a:p>
            <a:r>
              <a:rPr lang="ko-KR" altLang="en-US" dirty="0" smtClean="0"/>
              <a:t>▲ 배송지연 </a:t>
            </a:r>
            <a:r>
              <a:rPr lang="en-US" altLang="ko-KR" dirty="0" smtClean="0"/>
              <a:t>681</a:t>
            </a:r>
            <a:r>
              <a:rPr lang="ko-KR" altLang="en-US" dirty="0" smtClean="0"/>
              <a:t>건 </a:t>
            </a:r>
            <a:r>
              <a:rPr lang="en-US" altLang="ko-KR" dirty="0" smtClean="0"/>
              <a:t>(8.1%)</a:t>
            </a:r>
          </a:p>
          <a:p>
            <a:r>
              <a:rPr lang="ko-KR" altLang="en-US" dirty="0" smtClean="0"/>
              <a:t>▲ 제품불량 하자 </a:t>
            </a:r>
            <a:r>
              <a:rPr lang="en-US" altLang="ko-KR" dirty="0" smtClean="0"/>
              <a:t>572</a:t>
            </a:r>
            <a:r>
              <a:rPr lang="ko-KR" altLang="en-US" dirty="0" smtClean="0"/>
              <a:t>건 </a:t>
            </a:r>
            <a:r>
              <a:rPr lang="en-US" altLang="ko-KR" dirty="0" smtClean="0"/>
              <a:t>(6.8%)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4149080"/>
            <a:ext cx="7200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 - </a:t>
            </a:r>
            <a:r>
              <a:rPr lang="ko-KR" altLang="en-US" dirty="0" smtClean="0"/>
              <a:t>소비자보호원 피해구제 신청 건수 증가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sz="2400" b="1" dirty="0" smtClean="0"/>
              <a:t>☞ </a:t>
            </a:r>
            <a:r>
              <a:rPr lang="en-US" altLang="ko-KR" sz="2400" b="1" dirty="0" smtClean="0"/>
              <a:t>2014</a:t>
            </a:r>
            <a:r>
              <a:rPr lang="ko-KR" altLang="en-US" sz="2400" b="1" dirty="0" smtClean="0"/>
              <a:t>년 </a:t>
            </a:r>
            <a:r>
              <a:rPr lang="en-US" altLang="ko-KR" sz="2400" b="1" dirty="0" smtClean="0"/>
              <a:t>22</a:t>
            </a:r>
            <a:r>
              <a:rPr lang="ko-KR" altLang="en-US" sz="2400" b="1" dirty="0" smtClean="0"/>
              <a:t>건                        </a:t>
            </a:r>
            <a:r>
              <a:rPr lang="en-US" altLang="ko-KR" sz="2400" b="1" dirty="0" smtClean="0"/>
              <a:t>2017</a:t>
            </a:r>
            <a:r>
              <a:rPr lang="ko-KR" altLang="en-US" sz="2400" b="1" dirty="0" smtClean="0"/>
              <a:t>년 </a:t>
            </a:r>
            <a:r>
              <a:rPr lang="en-US" altLang="ko-KR" sz="2400" b="1" dirty="0" smtClean="0"/>
              <a:t>40</a:t>
            </a:r>
            <a:r>
              <a:rPr lang="ko-KR" altLang="en-US" sz="2400" b="1" dirty="0" smtClean="0"/>
              <a:t>건</a:t>
            </a:r>
            <a:endParaRPr lang="ko-KR" altLang="en-US" sz="2400" b="1" dirty="0"/>
          </a:p>
        </p:txBody>
      </p:sp>
      <p:sp>
        <p:nvSpPr>
          <p:cNvPr id="14" name="오른쪽 화살표 13"/>
          <p:cNvSpPr/>
          <p:nvPr/>
        </p:nvSpPr>
        <p:spPr>
          <a:xfrm>
            <a:off x="3023828" y="4605875"/>
            <a:ext cx="1656184" cy="5464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97814" y="5301208"/>
            <a:ext cx="190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약 </a:t>
            </a:r>
            <a:r>
              <a:rPr lang="en-US" altLang="ko-K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배 증가</a:t>
            </a:r>
            <a:endParaRPr lang="ko-KR" alt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562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836712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spc="-150" dirty="0" smtClean="0"/>
              <a:t>□ 관리 및 감독기관 관련 법 미비 </a:t>
            </a:r>
            <a:r>
              <a:rPr lang="en-US" altLang="ko-KR" sz="2000" b="1" spc="-150" dirty="0" smtClean="0"/>
              <a:t>/ </a:t>
            </a:r>
            <a:r>
              <a:rPr lang="ko-KR" altLang="en-US" sz="2000" b="1" spc="-150" dirty="0" smtClean="0"/>
              <a:t>인력부족</a:t>
            </a:r>
            <a:endParaRPr lang="ko-KR" altLang="en-US" sz="2000" b="1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6</a:t>
            </a:fld>
            <a:endParaRPr lang="ko-KR" altLang="en-US" dirty="0"/>
          </a:p>
        </p:txBody>
      </p:sp>
      <p:pic>
        <p:nvPicPr>
          <p:cNvPr id="6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2165" y="141277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 </a:t>
            </a:r>
            <a:r>
              <a:rPr lang="ko-KR" altLang="en-US" dirty="0" smtClean="0"/>
              <a:t>관련 법 미비와 인력부족의 이유로 방치 상황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2165" y="1988840"/>
            <a:ext cx="7210155" cy="2585323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(</a:t>
            </a:r>
            <a:r>
              <a:rPr lang="ko-KR" altLang="en-US" b="1" dirty="0" smtClean="0"/>
              <a:t>공정위 상황</a:t>
            </a:r>
            <a:r>
              <a:rPr lang="en-US" altLang="ko-KR" b="1" dirty="0" smtClean="0"/>
              <a:t>)</a:t>
            </a:r>
          </a:p>
          <a:p>
            <a:r>
              <a:rPr lang="ko-KR" altLang="en-US" dirty="0" smtClean="0"/>
              <a:t>수많은 개인 블로그 및 </a:t>
            </a:r>
            <a:r>
              <a:rPr lang="en-US" altLang="ko-KR" dirty="0" smtClean="0"/>
              <a:t>SNS </a:t>
            </a:r>
            <a:r>
              <a:rPr lang="ko-KR" altLang="en-US" dirty="0" smtClean="0"/>
              <a:t>마켓 실태를 모두 파악하기 힘들어 </a:t>
            </a:r>
            <a:endParaRPr lang="en-US" altLang="ko-KR" dirty="0" smtClean="0"/>
          </a:p>
          <a:p>
            <a:r>
              <a:rPr lang="ko-KR" altLang="en-US" dirty="0" smtClean="0"/>
              <a:t>신고 된 건만 관리하고 있는 수준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다수 피해자 발생 마켓 리스트를 홈페이지에 공개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b="1" dirty="0" smtClean="0"/>
              <a:t>(</a:t>
            </a:r>
            <a:r>
              <a:rPr lang="ko-KR" altLang="en-US" b="1" dirty="0" smtClean="0"/>
              <a:t>소비자원 상황</a:t>
            </a:r>
            <a:r>
              <a:rPr lang="en-US" altLang="ko-KR" b="1" dirty="0" smtClean="0"/>
              <a:t>)</a:t>
            </a:r>
          </a:p>
          <a:p>
            <a:r>
              <a:rPr lang="ko-KR" altLang="en-US" dirty="0" smtClean="0"/>
              <a:t>소비자거래법에 의거해 활동하므로 </a:t>
            </a:r>
            <a:endParaRPr lang="en-US" altLang="ko-KR" dirty="0" smtClean="0"/>
          </a:p>
          <a:p>
            <a:r>
              <a:rPr lang="ko-KR" altLang="en-US" dirty="0" smtClean="0"/>
              <a:t>개인 간 거래는 제재 권한이 없다는 입장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관련 피해 접수 건수가 많아 자체적으로 피해예방 안내만 하고 있음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2165" y="4941168"/>
            <a:ext cx="7210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spc="-150" dirty="0" smtClean="0"/>
              <a:t>□ 문정부 국정과제 </a:t>
            </a:r>
            <a:r>
              <a:rPr lang="en-US" altLang="ko-KR" b="1" spc="-150" dirty="0" smtClean="0"/>
              <a:t>‘</a:t>
            </a:r>
            <a:r>
              <a:rPr lang="ko-KR" altLang="en-US" b="1" spc="-150" dirty="0" smtClean="0"/>
              <a:t>공정거래 감시 역량 및 소비자 피해 구제 강화</a:t>
            </a:r>
            <a:r>
              <a:rPr lang="en-US" altLang="ko-KR" b="1" spc="-150" dirty="0" smtClean="0"/>
              <a:t>’ </a:t>
            </a:r>
            <a:r>
              <a:rPr lang="ko-KR" altLang="en-US" b="1" spc="-150" dirty="0" smtClean="0"/>
              <a:t>포함</a:t>
            </a:r>
            <a:endParaRPr lang="ko-KR" altLang="en-US" dirty="0"/>
          </a:p>
        </p:txBody>
      </p:sp>
      <p:sp>
        <p:nvSpPr>
          <p:cNvPr id="13" name="아래쪽 화살표 12"/>
          <p:cNvSpPr/>
          <p:nvPr/>
        </p:nvSpPr>
        <p:spPr>
          <a:xfrm>
            <a:off x="3631213" y="5310500"/>
            <a:ext cx="422693" cy="5667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2164" y="5877272"/>
            <a:ext cx="7210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spc="-150" dirty="0" smtClean="0"/>
              <a:t>□ 공정위 주요업무 현황</a:t>
            </a:r>
            <a:r>
              <a:rPr lang="en-US" altLang="ko-KR" b="1" spc="-150" dirty="0" smtClean="0"/>
              <a:t>(2018.10) </a:t>
            </a:r>
            <a:r>
              <a:rPr lang="ko-KR" altLang="en-US" b="1" spc="-150" dirty="0" smtClean="0"/>
              <a:t>신기술 신유형 거래분야 소비자피해 </a:t>
            </a:r>
            <a:endParaRPr lang="en-US" altLang="ko-KR" b="1" spc="-150" dirty="0" smtClean="0"/>
          </a:p>
          <a:p>
            <a:r>
              <a:rPr lang="en-US" altLang="ko-KR" b="1" spc="-150" dirty="0"/>
              <a:t> </a:t>
            </a:r>
            <a:r>
              <a:rPr lang="en-US" altLang="ko-KR" b="1" spc="-150" dirty="0" smtClean="0"/>
              <a:t>   </a:t>
            </a:r>
            <a:r>
              <a:rPr lang="ko-KR" altLang="en-US" b="1" spc="-150" dirty="0" smtClean="0"/>
              <a:t>예방 및 구제 강화 현황 및 계획 발표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349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7</a:t>
            </a:fld>
            <a:endParaRPr lang="ko-KR" altLang="en-US" dirty="0"/>
          </a:p>
        </p:txBody>
      </p:sp>
      <p:pic>
        <p:nvPicPr>
          <p:cNvPr id="6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94472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[</a:t>
            </a:r>
            <a:r>
              <a:rPr lang="ko-KR" altLang="en-US" dirty="0" smtClean="0"/>
              <a:t>주요내용</a:t>
            </a:r>
            <a:r>
              <a:rPr lang="en-US" altLang="ko-KR" dirty="0" smtClean="0"/>
              <a:t>]</a:t>
            </a:r>
            <a:endParaRPr lang="en-US" altLang="ko-KR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1412776"/>
            <a:ext cx="7920880" cy="1754326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&lt;</a:t>
            </a:r>
            <a:r>
              <a:rPr lang="ko-KR" altLang="en-US" dirty="0" smtClean="0"/>
              <a:t>추진현황</a:t>
            </a:r>
            <a:r>
              <a:rPr lang="en-US" altLang="ko-KR" dirty="0" smtClean="0"/>
              <a:t>&gt;</a:t>
            </a:r>
          </a:p>
          <a:p>
            <a:pPr marL="342900" indent="-342900">
              <a:buAutoNum type="arabicParenR"/>
            </a:pPr>
            <a:r>
              <a:rPr lang="ko-KR" altLang="en-US" dirty="0" smtClean="0"/>
              <a:t>전자상거래법 개선 방안 마련 </a:t>
            </a:r>
            <a:r>
              <a:rPr lang="en-US" altLang="ko-KR" dirty="0" smtClean="0"/>
              <a:t>(</a:t>
            </a:r>
            <a:r>
              <a:rPr lang="ko-KR" altLang="en-US" dirty="0" smtClean="0"/>
              <a:t>소비자정책위원회 보고</a:t>
            </a:r>
            <a:r>
              <a:rPr lang="en-US" altLang="ko-KR" dirty="0" smtClean="0"/>
              <a:t>, 7</a:t>
            </a:r>
            <a:r>
              <a:rPr lang="ko-KR" altLang="en-US" dirty="0" smtClean="0"/>
              <a:t>월</a:t>
            </a:r>
            <a:r>
              <a:rPr lang="en-US" altLang="ko-KR" dirty="0" smtClean="0"/>
              <a:t>)</a:t>
            </a:r>
          </a:p>
          <a:p>
            <a:pPr marL="342900" indent="-342900">
              <a:buAutoNum type="arabicParenR"/>
            </a:pPr>
            <a:r>
              <a:rPr lang="ko-KR" altLang="en-US" dirty="0" smtClean="0"/>
              <a:t>전자상거래법의 규율범위 및 정의 명확화</a:t>
            </a:r>
            <a:endParaRPr lang="en-US" altLang="ko-KR" dirty="0" smtClean="0"/>
          </a:p>
          <a:p>
            <a:pPr marL="342900" indent="-342900">
              <a:buAutoNum type="arabicParenR"/>
            </a:pPr>
            <a:r>
              <a:rPr lang="ko-KR" altLang="en-US" dirty="0" smtClean="0"/>
              <a:t>사이버몰 운영자의 책임 강화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통신 판매업 신고제도 및 법위반행위에 대한 제재규정 등 개선 및 정비</a:t>
            </a:r>
            <a:endParaRPr lang="en-US" altLang="ko-KR" dirty="0" smtClean="0"/>
          </a:p>
          <a:p>
            <a:pPr marL="342900" indent="-342900">
              <a:buAutoNum type="arabicParenR"/>
            </a:pPr>
            <a:r>
              <a:rPr lang="ko-KR" altLang="en-US" dirty="0" smtClean="0"/>
              <a:t>온라인 해외구매 관련 영국 소비자기관과의 업무협약</a:t>
            </a:r>
            <a:r>
              <a:rPr lang="en-US" altLang="ko-KR" dirty="0" smtClean="0"/>
              <a:t>(MOU) </a:t>
            </a:r>
            <a:r>
              <a:rPr lang="ko-KR" altLang="en-US" dirty="0" smtClean="0"/>
              <a:t>체결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3501008"/>
            <a:ext cx="7920880" cy="1200329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&lt;</a:t>
            </a:r>
            <a:r>
              <a:rPr lang="ko-KR" altLang="en-US" dirty="0" smtClean="0"/>
              <a:t>향후 계획</a:t>
            </a:r>
            <a:r>
              <a:rPr lang="en-US" altLang="ko-KR" dirty="0" smtClean="0"/>
              <a:t>&gt;</a:t>
            </a:r>
          </a:p>
          <a:p>
            <a:pPr marL="342900" indent="-342900">
              <a:buAutoNum type="arabicParenR"/>
            </a:pPr>
            <a:r>
              <a:rPr lang="ko-KR" altLang="en-US" dirty="0" smtClean="0"/>
              <a:t>아이돌굿즈 및 통신판매중개업 및 </a:t>
            </a:r>
            <a:r>
              <a:rPr lang="en-US" altLang="ko-KR" dirty="0" smtClean="0"/>
              <a:t>1</a:t>
            </a:r>
            <a:r>
              <a:rPr lang="ko-KR" altLang="en-US" dirty="0" smtClean="0"/>
              <a:t>인 미디어 시장에서의 청약철회 방해 등 위법행위 제재</a:t>
            </a:r>
            <a:r>
              <a:rPr lang="en-US" altLang="ko-KR" dirty="0" smtClean="0"/>
              <a:t>(</a:t>
            </a:r>
            <a:r>
              <a:rPr lang="ko-KR" altLang="en-US" dirty="0" smtClean="0"/>
              <a:t>연내</a:t>
            </a:r>
            <a:r>
              <a:rPr lang="en-US" altLang="ko-KR" dirty="0" smtClean="0"/>
              <a:t>)</a:t>
            </a:r>
          </a:p>
          <a:p>
            <a:pPr marL="342900" indent="-342900">
              <a:buAutoNum type="arabicParenR"/>
            </a:pPr>
            <a:r>
              <a:rPr lang="ko-KR" altLang="en-US" dirty="0" smtClean="0"/>
              <a:t>전자상거래법 개정</a:t>
            </a:r>
            <a:endParaRPr lang="en-US" altLang="ko-KR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51520" y="4869160"/>
            <a:ext cx="80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☞ </a:t>
            </a:r>
            <a:r>
              <a:rPr lang="en-US" altLang="ko-KR" dirty="0" smtClean="0"/>
              <a:t>SNS</a:t>
            </a:r>
            <a:r>
              <a:rPr lang="ko-KR" altLang="en-US" dirty="0" smtClean="0"/>
              <a:t>마켓 등 전자상거래법 개선 중요함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5373216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하지만</a:t>
            </a:r>
            <a:r>
              <a:rPr lang="en-US" altLang="ko-K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algn="ctr"/>
            <a:r>
              <a:rPr lang="ko-KR" alt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개인마켓등</a:t>
            </a: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신기술 신유형 거래의 규모를 </a:t>
            </a:r>
            <a:endParaRPr lang="en-US" altLang="ko-KR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o-KR" alt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파악하는게 우선임</a:t>
            </a:r>
            <a:r>
              <a:rPr lang="en-US" altLang="ko-K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ko-KR" alt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591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33146" y="692696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/>
              <a:t>Q1.</a:t>
            </a:r>
          </a:p>
          <a:p>
            <a:r>
              <a:rPr lang="ko-KR" altLang="en-US" sz="2000" b="1" dirty="0" smtClean="0"/>
              <a:t>우리나라의 신기술 신유형 거래분야 규모를 정확히 </a:t>
            </a:r>
            <a:endParaRPr lang="en-US" altLang="ko-KR" sz="2000" b="1" dirty="0" smtClean="0"/>
          </a:p>
          <a:p>
            <a:r>
              <a:rPr lang="ko-KR" altLang="en-US" sz="2000" b="1" dirty="0" smtClean="0"/>
              <a:t>파악했는가</a:t>
            </a:r>
            <a:r>
              <a:rPr lang="en-US" altLang="ko-KR" sz="2000" b="1" dirty="0" smtClean="0"/>
              <a:t>?</a:t>
            </a:r>
            <a:r>
              <a:rPr lang="ko-KR" altLang="en-US" sz="2000" b="1" dirty="0" smtClean="0"/>
              <a:t> </a:t>
            </a:r>
            <a:endParaRPr lang="ko-KR" altLang="en-US" sz="2000" b="1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8</a:t>
            </a:fld>
            <a:endParaRPr lang="ko-KR" altLang="en-US" dirty="0"/>
          </a:p>
        </p:txBody>
      </p:sp>
      <p:pic>
        <p:nvPicPr>
          <p:cNvPr id="6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251520" y="2060848"/>
            <a:ext cx="792088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/>
              <a:t>Q2.(</a:t>
            </a:r>
            <a:r>
              <a:rPr lang="ko-KR" altLang="en-US" sz="2000" b="1" dirty="0" smtClean="0"/>
              <a:t>파악을 못했을 경우</a:t>
            </a:r>
            <a:r>
              <a:rPr lang="en-US" altLang="ko-KR" sz="2000" b="1" dirty="0" smtClean="0"/>
              <a:t>)</a:t>
            </a:r>
          </a:p>
          <a:p>
            <a:r>
              <a:rPr lang="ko-KR" altLang="en-US" sz="2000" b="1" dirty="0" smtClean="0"/>
              <a:t>규모도 파악을 못한 상태에서 어떻게 법을 개정한다는 것인가</a:t>
            </a:r>
            <a:r>
              <a:rPr lang="en-US" altLang="ko-KR" sz="2000" b="1" dirty="0" smtClean="0"/>
              <a:t>? </a:t>
            </a:r>
          </a:p>
          <a:p>
            <a:endParaRPr lang="en-US" altLang="ko-KR" sz="700" b="1" dirty="0"/>
          </a:p>
          <a:p>
            <a:r>
              <a:rPr lang="en-US" altLang="ko-KR" sz="2000" b="1" dirty="0" smtClean="0"/>
              <a:t> - </a:t>
            </a:r>
            <a:r>
              <a:rPr lang="ko-KR" altLang="en-US" sz="2000" b="1" dirty="0" smtClean="0"/>
              <a:t>파악을 못한 이유가 무엇인가</a:t>
            </a:r>
            <a:r>
              <a:rPr lang="en-US" altLang="ko-KR" sz="2000" b="1" dirty="0" smtClean="0"/>
              <a:t>?</a:t>
            </a:r>
            <a:endParaRPr lang="ko-KR" alt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6267" y="3214339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☞ 판매 통로가 다양하여 모니터링 불가</a:t>
            </a:r>
            <a:endParaRPr lang="en-US" altLang="ko-KR" dirty="0" smtClean="0"/>
          </a:p>
          <a:p>
            <a:r>
              <a:rPr lang="ko-KR" altLang="en-US" dirty="0" smtClean="0"/>
              <a:t>☞ 개인간 거래라 제재 할 방도가 없다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8154" y="3875696"/>
            <a:ext cx="7918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Q3.</a:t>
            </a:r>
          </a:p>
          <a:p>
            <a:r>
              <a:rPr lang="ko-KR" altLang="en-US" b="1" dirty="0" smtClean="0"/>
              <a:t>급변하는 현대사회에서 판매 유형이 다양화 되면서 새로운 피해 현상은 </a:t>
            </a:r>
            <a:endParaRPr lang="en-US" altLang="ko-KR" b="1" dirty="0" smtClean="0"/>
          </a:p>
          <a:p>
            <a:r>
              <a:rPr lang="ko-KR" altLang="en-US" b="1" dirty="0" smtClean="0"/>
              <a:t>당연한 것임</a:t>
            </a:r>
            <a:r>
              <a:rPr lang="en-US" altLang="ko-KR" b="1" dirty="0" smtClean="0"/>
              <a:t>. </a:t>
            </a:r>
            <a:r>
              <a:rPr lang="ko-KR" altLang="en-US" b="1" dirty="0" smtClean="0"/>
              <a:t>이러한 것을 사전에 막기 위해 있는 기관이 공정거래위원회임</a:t>
            </a:r>
            <a:r>
              <a:rPr lang="en-US" altLang="ko-KR" b="1" dirty="0" smtClean="0"/>
              <a:t>.</a:t>
            </a:r>
          </a:p>
          <a:p>
            <a:r>
              <a:rPr lang="ko-KR" altLang="en-US" b="1" dirty="0" smtClean="0"/>
              <a:t>이미 소비자들이 피해를 당하고 수습하는 것은 아무 의미 없음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5157192"/>
            <a:ext cx="8640960" cy="1417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☞ 지금이라도 </a:t>
            </a:r>
            <a:r>
              <a:rPr lang="ko-KR" altLang="en-US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신유형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거래 플랫폼 형성 및 확대에 따른 소비자 피해 </a:t>
            </a:r>
            <a:endParaRPr lang="en-US" altLang="ko-KR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해결을 위한 실태조사를 하고 이에 맞는 점검계획 등 </a:t>
            </a:r>
            <a:endParaRPr lang="en-US" altLang="ko-KR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세부적인 계획을 하길 바람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115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520</Words>
  <Application>Microsoft Office PowerPoint</Application>
  <PresentationFormat>화면 슬라이드 쇼(4:3)</PresentationFormat>
  <Paragraphs>79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국민연금 스튜어드십코드</vt:lpstr>
      <vt:lpstr>국민연금 스튜어드십코드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국민연금 스튜어드십코드</dc:title>
  <dc:creator>assembly</dc:creator>
  <cp:lastModifiedBy>assembly</cp:lastModifiedBy>
  <cp:revision>1</cp:revision>
  <dcterms:created xsi:type="dcterms:W3CDTF">2018-10-25T11:16:00Z</dcterms:created>
  <dcterms:modified xsi:type="dcterms:W3CDTF">2018-10-25T11:25:19Z</dcterms:modified>
</cp:coreProperties>
</file>