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15"/>
  </p:notesMasterIdLst>
  <p:handoutMasterIdLst>
    <p:handoutMasterId r:id="rId16"/>
  </p:handoutMasterIdLst>
  <p:sldIdLst>
    <p:sldId id="269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71" r:id="rId12"/>
    <p:sldId id="267" r:id="rId13"/>
    <p:sldId id="270" r:id="rId14"/>
  </p:sldIdLst>
  <p:sldSz cx="9144000" cy="6858000" type="screen4x3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53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6967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7FC7D5DD-2D54-42FC-80C0-0E8A930524FB}" type="datetimeFigureOut">
              <a:rPr lang="ko-KR" altLang="en-US" smtClean="0"/>
              <a:t>2018-10-08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9440646"/>
            <a:ext cx="2949787" cy="496967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0C424101-1844-4855-B163-CE2ECF608B8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53267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6967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6B7B0407-6FC2-421F-96DA-7CE4404696CE}" type="datetimeFigureOut">
              <a:rPr lang="ko-KR" altLang="en-US" smtClean="0"/>
              <a:t>2018-10-08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3" tIns="45702" rIns="91403" bIns="45702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03" tIns="45702" rIns="91403" bIns="45702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40646"/>
            <a:ext cx="2949787" cy="496967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E0BDB420-641B-43AE-B7C0-2E55D8FCD7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9516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BDB420-641B-43AE-B7C0-2E55D8FCD748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5088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442D-8623-4934-8B47-638EF5B29ED7}" type="datetimeFigureOut">
              <a:rPr lang="ko-KR" altLang="en-US" smtClean="0"/>
              <a:t>2018-10-08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442D-8623-4934-8B47-638EF5B29ED7}" type="datetimeFigureOut">
              <a:rPr lang="ko-KR" altLang="en-US" smtClean="0"/>
              <a:t>2018-10-08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442D-8623-4934-8B47-638EF5B29ED7}" type="datetimeFigureOut">
              <a:rPr lang="ko-KR" altLang="en-US" smtClean="0"/>
              <a:t>2018-10-08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442D-8623-4934-8B47-638EF5B29ED7}" type="datetimeFigureOut">
              <a:rPr lang="ko-KR" altLang="en-US" smtClean="0"/>
              <a:t>2018-10-08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442D-8623-4934-8B47-638EF5B29ED7}" type="datetimeFigureOut">
              <a:rPr lang="ko-KR" altLang="en-US" smtClean="0"/>
              <a:t>2018-10-08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442D-8623-4934-8B47-638EF5B29ED7}" type="datetimeFigureOut">
              <a:rPr lang="ko-KR" altLang="en-US" smtClean="0"/>
              <a:t>2018-10-08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442D-8623-4934-8B47-638EF5B29ED7}" type="datetimeFigureOut">
              <a:rPr lang="ko-KR" altLang="en-US" smtClean="0"/>
              <a:t>2018-10-08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442D-8623-4934-8B47-638EF5B29ED7}" type="datetimeFigureOut">
              <a:rPr lang="ko-KR" altLang="en-US" smtClean="0"/>
              <a:t>2018-10-08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442D-8623-4934-8B47-638EF5B29ED7}" type="datetimeFigureOut">
              <a:rPr lang="ko-KR" altLang="en-US" smtClean="0"/>
              <a:t>2018-10-08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442D-8623-4934-8B47-638EF5B29ED7}" type="datetimeFigureOut">
              <a:rPr lang="ko-KR" altLang="en-US" smtClean="0"/>
              <a:t>2018-10-08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5442D-8623-4934-8B47-638EF5B29ED7}" type="datetimeFigureOut">
              <a:rPr lang="ko-KR" altLang="en-US" smtClean="0"/>
              <a:t>2018-10-08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E15442D-8623-4934-8B47-638EF5B29ED7}" type="datetimeFigureOut">
              <a:rPr lang="ko-KR" altLang="en-US" smtClean="0"/>
              <a:t>2018-10-08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A25A959-981A-46D7-A602-2AF61E60535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1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1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1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1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assembly\Desktop\국회마크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6093296"/>
            <a:ext cx="1004922" cy="776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987824" y="3429000"/>
            <a:ext cx="5616624" cy="504056"/>
          </a:xfrm>
        </p:spPr>
        <p:txBody>
          <a:bodyPr>
            <a:noAutofit/>
          </a:bodyPr>
          <a:lstStyle/>
          <a:p>
            <a:pPr algn="l"/>
            <a:r>
              <a:rPr lang="en-US" altLang="ko-KR" sz="1800" b="1" dirty="0" smtClean="0">
                <a:latin typeface="+mn-ea"/>
                <a:ea typeface="+mn-ea"/>
              </a:rPr>
              <a:t>2018  </a:t>
            </a:r>
            <a:r>
              <a:rPr lang="ko-KR" altLang="en-US" sz="1800" b="1" dirty="0" smtClean="0">
                <a:latin typeface="+mn-ea"/>
                <a:ea typeface="+mn-ea"/>
              </a:rPr>
              <a:t>국정감사  정책리포트 </a:t>
            </a:r>
            <a:r>
              <a:rPr lang="en-US" altLang="ko-KR" sz="1800" b="1" dirty="0" smtClean="0">
                <a:latin typeface="+mn-ea"/>
                <a:ea typeface="+mn-ea"/>
              </a:rPr>
              <a:t>1  -  </a:t>
            </a:r>
            <a:r>
              <a:rPr lang="ko-KR" altLang="en-US" sz="1800" b="1" dirty="0" smtClean="0">
                <a:latin typeface="+mn-ea"/>
                <a:ea typeface="+mn-ea"/>
              </a:rPr>
              <a:t>부동산  정책 시리즈  </a:t>
            </a:r>
            <a:r>
              <a:rPr lang="en-US" altLang="ko-KR" sz="1800" b="1" dirty="0" smtClean="0">
                <a:latin typeface="+mn-ea"/>
                <a:ea typeface="+mn-ea"/>
              </a:rPr>
              <a:t>1</a:t>
            </a:r>
            <a:endParaRPr lang="ko-KR" altLang="en-US" sz="1800" b="1" dirty="0">
              <a:latin typeface="+mn-ea"/>
              <a:ea typeface="+mn-ea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23528" y="2540496"/>
            <a:ext cx="8496944" cy="1752600"/>
          </a:xfrm>
        </p:spPr>
        <p:txBody>
          <a:bodyPr/>
          <a:lstStyle/>
          <a:p>
            <a:r>
              <a:rPr lang="ko-KR" altLang="en-US" sz="3600" b="1" dirty="0" smtClean="0">
                <a:solidFill>
                  <a:schemeClr val="tx1"/>
                </a:solidFill>
              </a:rPr>
              <a:t>박근혜 정부 </a:t>
            </a:r>
            <a:r>
              <a:rPr lang="en-US" altLang="ko-KR" sz="3600" b="1" dirty="0" smtClean="0">
                <a:solidFill>
                  <a:schemeClr val="tx1"/>
                </a:solidFill>
              </a:rPr>
              <a:t>4</a:t>
            </a:r>
            <a:r>
              <a:rPr lang="ko-KR" altLang="en-US" sz="3600" b="1" dirty="0" smtClean="0">
                <a:solidFill>
                  <a:schemeClr val="tx1"/>
                </a:solidFill>
              </a:rPr>
              <a:t>년간의 </a:t>
            </a:r>
            <a:r>
              <a:rPr lang="en-US" altLang="ko-KR" sz="3600" b="1" dirty="0" smtClean="0">
                <a:solidFill>
                  <a:schemeClr val="tx1"/>
                </a:solidFill>
              </a:rPr>
              <a:t>‘</a:t>
            </a:r>
            <a:r>
              <a:rPr lang="ko-KR" altLang="en-US" sz="3600" b="1" dirty="0" smtClean="0">
                <a:solidFill>
                  <a:schemeClr val="tx1"/>
                </a:solidFill>
              </a:rPr>
              <a:t>아파트 소유 집중화</a:t>
            </a:r>
            <a:r>
              <a:rPr lang="en-US" altLang="ko-KR" sz="3600" b="1" dirty="0" smtClean="0">
                <a:solidFill>
                  <a:schemeClr val="tx1"/>
                </a:solidFill>
              </a:rPr>
              <a:t>’ </a:t>
            </a:r>
          </a:p>
          <a:p>
            <a:r>
              <a:rPr lang="en-US" altLang="ko-KR" b="1" dirty="0" smtClean="0"/>
              <a:t>   </a:t>
            </a:r>
            <a:endParaRPr lang="ko-KR" altLang="en-US" b="1" dirty="0"/>
          </a:p>
        </p:txBody>
      </p:sp>
      <p:cxnSp>
        <p:nvCxnSpPr>
          <p:cNvPr id="11" name="직선 연결선 10"/>
          <p:cNvCxnSpPr/>
          <p:nvPr/>
        </p:nvCxnSpPr>
        <p:spPr>
          <a:xfrm>
            <a:off x="179512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8964488" y="542351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제목 1"/>
          <p:cNvSpPr txBox="1">
            <a:spLocks/>
          </p:cNvSpPr>
          <p:nvPr/>
        </p:nvSpPr>
        <p:spPr>
          <a:xfrm>
            <a:off x="6876256" y="6165304"/>
            <a:ext cx="2160240" cy="5040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5400" kern="1200" cap="all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000" b="1" dirty="0" smtClean="0">
                <a:solidFill>
                  <a:schemeClr val="tx1"/>
                </a:solidFill>
                <a:latin typeface="+mn-ea"/>
                <a:ea typeface="+mn-ea"/>
              </a:rPr>
              <a:t>국회의원 이규희</a:t>
            </a:r>
            <a:endParaRPr lang="ko-KR" altLang="en-US" sz="2000" b="1" dirty="0">
              <a:solidFill>
                <a:schemeClr val="tx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8562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1560" y="3501008"/>
            <a:ext cx="7194422" cy="2304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/>
              <a:t>•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투기과열지구 </a:t>
            </a:r>
            <a:r>
              <a:rPr lang="ko-KR" altLang="en-US" dirty="0"/>
              <a:t>및 투기지역’에서는 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‘</a:t>
            </a:r>
            <a:r>
              <a:rPr lang="ko-KR" altLang="en-US" dirty="0"/>
              <a:t>무주택세대’에 </a:t>
            </a:r>
            <a:r>
              <a:rPr lang="en-US" altLang="ko-KR" dirty="0"/>
              <a:t>LTV, DTI </a:t>
            </a:r>
            <a:r>
              <a:rPr lang="ko-KR" altLang="en-US" dirty="0"/>
              <a:t>둘 다 </a:t>
            </a:r>
            <a:r>
              <a:rPr lang="en-US" altLang="ko-KR" dirty="0"/>
              <a:t>40% </a:t>
            </a:r>
            <a:r>
              <a:rPr lang="ko-KR" altLang="en-US" dirty="0" smtClean="0"/>
              <a:t>적용</a:t>
            </a: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/>
              <a:t>•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조정대상지역</a:t>
            </a:r>
            <a:r>
              <a:rPr lang="ko-KR" altLang="en-US" dirty="0"/>
              <a:t>’에서는 </a:t>
            </a:r>
            <a:r>
              <a:rPr lang="en-US" altLang="ko-KR" dirty="0"/>
              <a:t>LTV 60%, DTI 50</a:t>
            </a:r>
            <a:r>
              <a:rPr lang="en-US" altLang="ko-KR" dirty="0" smtClean="0"/>
              <a:t>%</a:t>
            </a:r>
            <a:r>
              <a:rPr lang="ko-KR" altLang="en-US" dirty="0" smtClean="0"/>
              <a:t> 적용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sz="2000" dirty="0" smtClean="0"/>
          </a:p>
          <a:p>
            <a:pPr>
              <a:buFontTx/>
              <a:buChar char="-"/>
            </a:pPr>
            <a:endParaRPr lang="en-US" altLang="ko-KR" sz="2000" dirty="0" smtClean="0"/>
          </a:p>
          <a:p>
            <a:pPr>
              <a:buFontTx/>
              <a:buChar char="-"/>
            </a:pPr>
            <a:endParaRPr lang="ko-KR" altLang="en-US" dirty="0"/>
          </a:p>
          <a:p>
            <a:pPr>
              <a:buFontTx/>
              <a:buChar char="-"/>
            </a:pPr>
            <a:endParaRPr lang="ko-KR" altLang="en-US" dirty="0"/>
          </a:p>
        </p:txBody>
      </p:sp>
      <p:sp>
        <p:nvSpPr>
          <p:cNvPr id="8" name="오른쪽 화살표 7"/>
          <p:cNvSpPr/>
          <p:nvPr/>
        </p:nvSpPr>
        <p:spPr>
          <a:xfrm>
            <a:off x="995395" y="1304763"/>
            <a:ext cx="576064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041841" y="1151746"/>
            <a:ext cx="575029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/>
              <a:t>그러나 </a:t>
            </a:r>
            <a:r>
              <a:rPr lang="en-US" altLang="ko-KR" sz="2800" b="1" dirty="0" smtClean="0"/>
              <a:t>‘</a:t>
            </a:r>
            <a:r>
              <a:rPr lang="ko-KR" altLang="en-US" sz="2800" b="1" dirty="0" smtClean="0"/>
              <a:t>무주택세대</a:t>
            </a:r>
            <a:r>
              <a:rPr lang="en-US" altLang="ko-KR" sz="2800" b="1" dirty="0" smtClean="0"/>
              <a:t>’</a:t>
            </a:r>
            <a:r>
              <a:rPr lang="ko-KR" altLang="en-US" sz="2800" b="1" dirty="0" smtClean="0"/>
              <a:t>에 대한 </a:t>
            </a:r>
            <a:r>
              <a:rPr lang="ko-KR" altLang="en-US" sz="2800" b="1" dirty="0"/>
              <a:t>규</a:t>
            </a:r>
            <a:r>
              <a:rPr lang="ko-KR" altLang="en-US" sz="2800" b="1" dirty="0" smtClean="0"/>
              <a:t>제도 </a:t>
            </a:r>
            <a:endParaRPr lang="en-US" altLang="ko-KR" sz="2800" b="1" dirty="0" smtClean="0"/>
          </a:p>
          <a:p>
            <a:r>
              <a:rPr lang="ko-KR" altLang="en-US" sz="2800" b="1" dirty="0" smtClean="0"/>
              <a:t>강화했다는 게 문제 </a:t>
            </a:r>
            <a:endParaRPr lang="ko-KR" altLang="en-US" sz="2800" b="1" dirty="0"/>
          </a:p>
        </p:txBody>
      </p:sp>
      <p:cxnSp>
        <p:nvCxnSpPr>
          <p:cNvPr id="10" name="직선 연결선 9"/>
          <p:cNvCxnSpPr/>
          <p:nvPr/>
        </p:nvCxnSpPr>
        <p:spPr>
          <a:xfrm>
            <a:off x="179512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8964488" y="542351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직사각형 1"/>
          <p:cNvSpPr/>
          <p:nvPr/>
        </p:nvSpPr>
        <p:spPr>
          <a:xfrm>
            <a:off x="683568" y="2833772"/>
            <a:ext cx="48846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dirty="0" smtClean="0"/>
              <a:t>[</a:t>
            </a:r>
            <a:r>
              <a:rPr lang="ko-KR" altLang="en-US" sz="2800" dirty="0" smtClean="0"/>
              <a:t>무주택세대에 대한 대출규제</a:t>
            </a:r>
            <a:r>
              <a:rPr lang="en-US" altLang="ko-KR" sz="2800" dirty="0" smtClean="0"/>
              <a:t>]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289294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1560" y="2368624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2300" dirty="0"/>
              <a:t>• </a:t>
            </a:r>
            <a:r>
              <a:rPr lang="ko-KR" altLang="en-US" sz="2300" dirty="0"/>
              <a:t>위의 세가지 제한 </a:t>
            </a:r>
            <a:r>
              <a:rPr lang="ko-KR" altLang="en-US" sz="2300" dirty="0" smtClean="0"/>
              <a:t>지역에는</a:t>
            </a:r>
            <a:r>
              <a:rPr lang="en-US" altLang="ko-KR" sz="1600" dirty="0" smtClean="0"/>
              <a:t>(‘</a:t>
            </a:r>
            <a:r>
              <a:rPr lang="ko-KR" altLang="en-US" sz="1600" dirty="0" smtClean="0"/>
              <a:t>투기과열지구</a:t>
            </a:r>
            <a:r>
              <a:rPr lang="en-US" altLang="ko-KR" sz="1600" dirty="0" smtClean="0"/>
              <a:t>’, ‘</a:t>
            </a:r>
            <a:r>
              <a:rPr lang="ko-KR" altLang="en-US" sz="1600" dirty="0" smtClean="0"/>
              <a:t>투기지역</a:t>
            </a:r>
            <a:r>
              <a:rPr lang="en-US" altLang="ko-KR" sz="1600" dirty="0" smtClean="0"/>
              <a:t>’, ‘</a:t>
            </a:r>
            <a:r>
              <a:rPr lang="ko-KR" altLang="en-US" sz="1600" dirty="0" smtClean="0"/>
              <a:t>조정대상지역</a:t>
            </a:r>
            <a:r>
              <a:rPr lang="en-US" altLang="ko-KR" sz="1600" dirty="0" smtClean="0"/>
              <a:t>’)</a:t>
            </a:r>
            <a:endParaRPr lang="en-US" altLang="ko-KR" sz="2300" dirty="0"/>
          </a:p>
          <a:p>
            <a:pPr marL="0" indent="0">
              <a:buNone/>
            </a:pPr>
            <a:r>
              <a:rPr lang="ko-KR" altLang="en-US" sz="2300" dirty="0"/>
              <a:t>   </a:t>
            </a:r>
            <a:r>
              <a:rPr lang="ko-KR" altLang="en-US" sz="2300" b="1" dirty="0"/>
              <a:t>서울 전 지역</a:t>
            </a:r>
            <a:r>
              <a:rPr lang="en-US" altLang="ko-KR" sz="2300" b="1" dirty="0"/>
              <a:t>, </a:t>
            </a:r>
            <a:r>
              <a:rPr lang="ko-KR" altLang="en-US" sz="2300" b="1" dirty="0"/>
              <a:t>과천</a:t>
            </a:r>
            <a:r>
              <a:rPr lang="en-US" altLang="ko-KR" sz="2300" b="1" dirty="0"/>
              <a:t>, </a:t>
            </a:r>
            <a:r>
              <a:rPr lang="ko-KR" altLang="en-US" sz="2300" b="1" dirty="0"/>
              <a:t>성남</a:t>
            </a:r>
            <a:r>
              <a:rPr lang="en-US" altLang="ko-KR" sz="2300" b="1" dirty="0"/>
              <a:t>, </a:t>
            </a:r>
            <a:r>
              <a:rPr lang="ko-KR" altLang="en-US" sz="2300" b="1" dirty="0"/>
              <a:t>하남</a:t>
            </a:r>
            <a:r>
              <a:rPr lang="en-US" altLang="ko-KR" sz="2300" b="1" dirty="0"/>
              <a:t>, </a:t>
            </a:r>
            <a:r>
              <a:rPr lang="ko-KR" altLang="en-US" sz="2300" b="1" dirty="0"/>
              <a:t>고양 </a:t>
            </a:r>
            <a:r>
              <a:rPr lang="ko-KR" altLang="en-US" sz="2300" dirty="0"/>
              <a:t>등을 포함한 </a:t>
            </a:r>
            <a:endParaRPr lang="en-US" altLang="ko-KR" sz="2300" dirty="0" smtClean="0"/>
          </a:p>
          <a:p>
            <a:pPr marL="0" indent="0">
              <a:buNone/>
            </a:pPr>
            <a:r>
              <a:rPr lang="en-US" altLang="ko-KR" sz="2300" dirty="0"/>
              <a:t> </a:t>
            </a:r>
            <a:r>
              <a:rPr lang="en-US" altLang="ko-KR" sz="2300" dirty="0" smtClean="0"/>
              <a:t>  </a:t>
            </a:r>
            <a:r>
              <a:rPr lang="ko-KR" altLang="en-US" sz="2300" b="1" dirty="0" smtClean="0"/>
              <a:t>대부분의 </a:t>
            </a:r>
            <a:r>
              <a:rPr lang="ko-KR" altLang="en-US" sz="2300" b="1" dirty="0"/>
              <a:t>수도권</a:t>
            </a:r>
            <a:r>
              <a:rPr lang="ko-KR" altLang="en-US" sz="2300" dirty="0"/>
              <a:t> 지역</a:t>
            </a:r>
            <a:endParaRPr lang="en-US" altLang="ko-KR" sz="2300" dirty="0"/>
          </a:p>
          <a:p>
            <a:pPr marL="0" indent="0">
              <a:buNone/>
            </a:pPr>
            <a:r>
              <a:rPr lang="ko-KR" altLang="en-US" sz="2300" dirty="0"/>
              <a:t>   </a:t>
            </a:r>
            <a:r>
              <a:rPr lang="ko-KR" altLang="en-US" sz="2300" b="1" dirty="0"/>
              <a:t>부산의 해운대</a:t>
            </a:r>
            <a:r>
              <a:rPr lang="en-US" altLang="ko-KR" sz="2300" b="1" dirty="0"/>
              <a:t>, </a:t>
            </a:r>
            <a:r>
              <a:rPr lang="ko-KR" altLang="en-US" sz="2300" b="1" dirty="0"/>
              <a:t>연제 주요 지역</a:t>
            </a:r>
            <a:r>
              <a:rPr lang="en-US" altLang="ko-KR" sz="2300" b="1" dirty="0"/>
              <a:t>, </a:t>
            </a:r>
            <a:r>
              <a:rPr lang="ko-KR" altLang="en-US" sz="2300" b="1" dirty="0" err="1"/>
              <a:t>세종시</a:t>
            </a:r>
            <a:r>
              <a:rPr lang="ko-KR" altLang="en-US" sz="2300" b="1" dirty="0"/>
              <a:t> 전 지역이 </a:t>
            </a:r>
            <a:r>
              <a:rPr lang="ko-KR" altLang="en-US" sz="2300" dirty="0" smtClean="0"/>
              <a:t>포함됨</a:t>
            </a:r>
            <a:endParaRPr lang="en-US" altLang="ko-KR" sz="2300" dirty="0" smtClean="0"/>
          </a:p>
          <a:p>
            <a:pPr marL="0" indent="0">
              <a:buNone/>
            </a:pPr>
            <a:endParaRPr lang="en-US" altLang="ko-KR" sz="2300" dirty="0"/>
          </a:p>
          <a:p>
            <a:pPr marL="0" indent="0">
              <a:buNone/>
            </a:pPr>
            <a:endParaRPr lang="en-US" altLang="ko-KR" sz="2300" dirty="0"/>
          </a:p>
          <a:p>
            <a:pPr marL="0" indent="0">
              <a:buNone/>
            </a:pPr>
            <a:r>
              <a:rPr lang="en-US" altLang="ko-KR" sz="2300" dirty="0"/>
              <a:t>• </a:t>
            </a:r>
            <a:r>
              <a:rPr lang="ko-KR" altLang="en-US" sz="2300" dirty="0"/>
              <a:t>무주택자에 대한 </a:t>
            </a:r>
            <a:r>
              <a:rPr lang="ko-KR" altLang="en-US" sz="2300" dirty="0" err="1"/>
              <a:t>이같은</a:t>
            </a:r>
            <a:r>
              <a:rPr lang="ko-KR" altLang="en-US" sz="2300" dirty="0"/>
              <a:t> 대출 제한은 </a:t>
            </a:r>
            <a:endParaRPr lang="en-US" altLang="ko-KR" sz="2300" dirty="0"/>
          </a:p>
          <a:p>
            <a:pPr marL="0" indent="0">
              <a:buNone/>
            </a:pPr>
            <a:r>
              <a:rPr lang="en-US" altLang="ko-KR" sz="2300" dirty="0"/>
              <a:t>   </a:t>
            </a:r>
            <a:r>
              <a:rPr lang="en-US" altLang="ko-KR" sz="2300" b="1" dirty="0"/>
              <a:t>‘</a:t>
            </a:r>
            <a:r>
              <a:rPr lang="ko-KR" altLang="en-US" sz="2300" b="1" dirty="0"/>
              <a:t>무주택자</a:t>
            </a:r>
            <a:r>
              <a:rPr lang="en-US" altLang="ko-KR" sz="2300" b="1" dirty="0"/>
              <a:t>’</a:t>
            </a:r>
            <a:r>
              <a:rPr lang="ko-KR" altLang="en-US" sz="2300" b="1" dirty="0"/>
              <a:t>는 서울</a:t>
            </a:r>
            <a:r>
              <a:rPr lang="en-US" altLang="ko-KR" sz="2300" b="1" dirty="0"/>
              <a:t>, </a:t>
            </a:r>
            <a:r>
              <a:rPr lang="ko-KR" altLang="en-US" sz="2300" b="1" dirty="0"/>
              <a:t>부산</a:t>
            </a:r>
            <a:r>
              <a:rPr lang="en-US" altLang="ko-KR" sz="2300" b="1" dirty="0"/>
              <a:t>, </a:t>
            </a:r>
            <a:r>
              <a:rPr lang="ko-KR" altLang="en-US" sz="2300" b="1" dirty="0"/>
              <a:t>세종</a:t>
            </a:r>
            <a:r>
              <a:rPr lang="en-US" altLang="ko-KR" sz="2300" b="1" dirty="0"/>
              <a:t>, </a:t>
            </a:r>
            <a:r>
              <a:rPr lang="ko-KR" altLang="en-US" sz="2300" b="1" dirty="0"/>
              <a:t>경기 주요 지역에서는 </a:t>
            </a:r>
            <a:endParaRPr lang="en-US" altLang="ko-KR" sz="2300" b="1" dirty="0"/>
          </a:p>
          <a:p>
            <a:pPr marL="0" indent="0">
              <a:buNone/>
            </a:pPr>
            <a:r>
              <a:rPr lang="en-US" altLang="ko-KR" sz="2300" dirty="0"/>
              <a:t>   </a:t>
            </a:r>
            <a:r>
              <a:rPr lang="ko-KR" altLang="en-US" sz="2300" b="1" dirty="0"/>
              <a:t>집을 사지 말라는 </a:t>
            </a:r>
            <a:r>
              <a:rPr lang="ko-KR" altLang="en-US" sz="2300" dirty="0"/>
              <a:t>소리와 같음</a:t>
            </a:r>
            <a:endParaRPr lang="en-US" altLang="ko-KR" sz="2300" dirty="0"/>
          </a:p>
          <a:p>
            <a:endParaRPr lang="ko-KR" altLang="en-US" dirty="0"/>
          </a:p>
        </p:txBody>
      </p:sp>
      <p:cxnSp>
        <p:nvCxnSpPr>
          <p:cNvPr id="6" name="직선 연결선 5"/>
          <p:cNvCxnSpPr/>
          <p:nvPr/>
        </p:nvCxnSpPr>
        <p:spPr>
          <a:xfrm>
            <a:off x="179512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8964488" y="542351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오른쪽 화살표 10"/>
          <p:cNvSpPr/>
          <p:nvPr/>
        </p:nvSpPr>
        <p:spPr>
          <a:xfrm>
            <a:off x="995395" y="1268760"/>
            <a:ext cx="576064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1763688" y="1331186"/>
            <a:ext cx="6109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b="1" dirty="0" smtClean="0"/>
              <a:t>‘</a:t>
            </a:r>
            <a:r>
              <a:rPr lang="ko-KR" altLang="en-US" sz="2800" b="1" dirty="0" smtClean="0"/>
              <a:t>무주택자</a:t>
            </a:r>
            <a:r>
              <a:rPr lang="en-US" altLang="ko-KR" sz="2800" b="1" dirty="0" smtClean="0"/>
              <a:t>’</a:t>
            </a:r>
            <a:r>
              <a:rPr lang="ko-KR" altLang="en-US" sz="2800" b="1" dirty="0" smtClean="0"/>
              <a:t>는 서울에서 집을 사지 말라</a:t>
            </a:r>
            <a:endParaRPr lang="en-US" altLang="ko-KR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123281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2752328"/>
            <a:ext cx="8640960" cy="55012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800" dirty="0">
                <a:latin typeface="+mn-ea"/>
              </a:rPr>
              <a:t>• </a:t>
            </a:r>
            <a:r>
              <a:rPr lang="ko-KR" altLang="en-US" sz="2800" dirty="0" smtClean="0">
                <a:latin typeface="+mn-ea"/>
              </a:rPr>
              <a:t>서울에 사는 ‘무주택자’는 서울을 </a:t>
            </a:r>
            <a:r>
              <a:rPr lang="ko-KR" altLang="en-US" sz="2800" dirty="0">
                <a:latin typeface="+mn-ea"/>
              </a:rPr>
              <a:t>멀리 </a:t>
            </a:r>
            <a:r>
              <a:rPr lang="ko-KR" altLang="en-US" sz="2800" dirty="0" smtClean="0">
                <a:latin typeface="+mn-ea"/>
              </a:rPr>
              <a:t>벗어나서 </a:t>
            </a:r>
            <a:endParaRPr lang="en-US" altLang="ko-KR" sz="28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800" dirty="0" smtClean="0">
                <a:latin typeface="+mn-ea"/>
              </a:rPr>
              <a:t>  경기도 </a:t>
            </a:r>
            <a:r>
              <a:rPr lang="ko-KR" altLang="en-US" sz="2800" dirty="0" err="1">
                <a:latin typeface="+mn-ea"/>
              </a:rPr>
              <a:t>군지역의</a:t>
            </a:r>
            <a:r>
              <a:rPr lang="ko-KR" altLang="en-US" sz="2800" dirty="0">
                <a:latin typeface="+mn-ea"/>
              </a:rPr>
              <a:t> </a:t>
            </a:r>
            <a:r>
              <a:rPr lang="ko-KR" altLang="en-US" sz="2800" dirty="0" smtClean="0">
                <a:latin typeface="+mn-ea"/>
              </a:rPr>
              <a:t>아파트를 살 수 밖에 없음</a:t>
            </a:r>
            <a:endParaRPr lang="en-US" altLang="ko-KR" sz="28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800" dirty="0" smtClean="0">
                <a:latin typeface="+mn-ea"/>
              </a:rPr>
              <a:t>  </a:t>
            </a:r>
            <a:endParaRPr lang="en-US" altLang="ko-KR" sz="28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ko-KR" sz="2800" dirty="0" smtClean="0">
                <a:latin typeface="+mn-ea"/>
              </a:rPr>
              <a:t>• </a:t>
            </a:r>
            <a:r>
              <a:rPr lang="ko-KR" altLang="en-US" sz="2800" dirty="0" smtClean="0">
                <a:latin typeface="+mn-ea"/>
              </a:rPr>
              <a:t>따라서</a:t>
            </a:r>
            <a:r>
              <a:rPr lang="en-US" altLang="ko-KR" sz="2800" dirty="0" smtClean="0">
                <a:latin typeface="+mn-ea"/>
              </a:rPr>
              <a:t>, </a:t>
            </a:r>
            <a:r>
              <a:rPr lang="ko-KR" altLang="en-US" sz="2800" dirty="0" smtClean="0">
                <a:latin typeface="+mn-ea"/>
              </a:rPr>
              <a:t>‘무주택세대’에게는 </a:t>
            </a:r>
            <a:r>
              <a:rPr lang="ko-KR" altLang="en-US" sz="2800" b="1" dirty="0" smtClean="0">
                <a:latin typeface="+mn-ea"/>
              </a:rPr>
              <a:t>지역과 </a:t>
            </a:r>
            <a:r>
              <a:rPr lang="ko-KR" altLang="en-US" sz="2800" b="1" dirty="0">
                <a:latin typeface="+mn-ea"/>
              </a:rPr>
              <a:t>상관없이 </a:t>
            </a:r>
            <a:endParaRPr lang="en-US" altLang="ko-KR" sz="28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ko-KR" sz="2800" b="1" dirty="0">
                <a:latin typeface="+mn-ea"/>
              </a:rPr>
              <a:t> </a:t>
            </a:r>
            <a:r>
              <a:rPr lang="en-US" altLang="ko-KR" sz="2800" b="1" dirty="0" smtClean="0">
                <a:latin typeface="+mn-ea"/>
              </a:rPr>
              <a:t> </a:t>
            </a:r>
            <a:r>
              <a:rPr lang="en-US" altLang="ko-KR" sz="2800" dirty="0" smtClean="0">
                <a:latin typeface="+mn-ea"/>
              </a:rPr>
              <a:t>LTV 70%, DTI 60%</a:t>
            </a:r>
            <a:r>
              <a:rPr lang="ko-KR" altLang="en-US" sz="2800" dirty="0" smtClean="0">
                <a:latin typeface="+mn-ea"/>
              </a:rPr>
              <a:t>인</a:t>
            </a:r>
            <a:endParaRPr lang="en-US" altLang="ko-KR" sz="28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2800" dirty="0" smtClean="0">
                <a:latin typeface="+mn-ea"/>
              </a:rPr>
              <a:t>  </a:t>
            </a:r>
            <a:r>
              <a:rPr lang="ko-KR" altLang="en-US" sz="2800" b="1" dirty="0" smtClean="0">
                <a:latin typeface="+mn-ea"/>
              </a:rPr>
              <a:t>전 </a:t>
            </a:r>
            <a:r>
              <a:rPr lang="ko-KR" altLang="en-US" sz="2800" b="1" dirty="0">
                <a:latin typeface="+mn-ea"/>
              </a:rPr>
              <a:t>정부 수준</a:t>
            </a:r>
            <a:r>
              <a:rPr lang="ko-KR" altLang="en-US" sz="2800" dirty="0">
                <a:latin typeface="+mn-ea"/>
              </a:rPr>
              <a:t>으로 </a:t>
            </a:r>
            <a:r>
              <a:rPr lang="ko-KR" altLang="en-US" sz="2800" dirty="0" smtClean="0">
                <a:latin typeface="+mn-ea"/>
              </a:rPr>
              <a:t>적용해주어야 함 </a:t>
            </a:r>
            <a:endParaRPr lang="en-US" altLang="ko-KR" sz="2800" dirty="0" smtClean="0">
              <a:latin typeface="+mn-ea"/>
            </a:endParaRPr>
          </a:p>
          <a:p>
            <a:pPr marL="0" indent="0">
              <a:buNone/>
            </a:pPr>
            <a:endParaRPr lang="en-US" altLang="ko-KR" sz="2300" dirty="0" smtClean="0">
              <a:latin typeface="+mn-ea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179512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8964488" y="542351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오른쪽 화살표 12"/>
          <p:cNvSpPr/>
          <p:nvPr/>
        </p:nvSpPr>
        <p:spPr>
          <a:xfrm>
            <a:off x="611560" y="1292063"/>
            <a:ext cx="576064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367261" y="1354489"/>
            <a:ext cx="74558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/>
              <a:t>무주택세대에게 서울에서 살 기회를 주어야 함</a:t>
            </a:r>
            <a:endParaRPr lang="en-US" altLang="ko-KR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04738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985800"/>
            <a:ext cx="8640960" cy="622128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r>
              <a:rPr lang="en-US" altLang="ko-KR" sz="1900" dirty="0" smtClean="0">
                <a:latin typeface="+mn-ea"/>
              </a:rPr>
              <a:t> • </a:t>
            </a:r>
            <a:r>
              <a:rPr lang="ko-KR" altLang="en-US" sz="1900" dirty="0" smtClean="0">
                <a:latin typeface="+mn-ea"/>
              </a:rPr>
              <a:t>기준금리는 현 정부 들어서</a:t>
            </a:r>
            <a:r>
              <a:rPr lang="en-US" altLang="ko-KR" sz="1900" dirty="0">
                <a:latin typeface="+mn-ea"/>
              </a:rPr>
              <a:t> </a:t>
            </a:r>
            <a:endParaRPr lang="en-US" altLang="ko-KR" sz="19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ko-KR" sz="1900" dirty="0">
                <a:latin typeface="+mn-ea"/>
              </a:rPr>
              <a:t> </a:t>
            </a:r>
            <a:r>
              <a:rPr lang="en-US" altLang="ko-KR" sz="1900" dirty="0" smtClean="0">
                <a:latin typeface="+mn-ea"/>
              </a:rPr>
              <a:t>  </a:t>
            </a:r>
            <a:r>
              <a:rPr lang="ko-KR" altLang="en-US" sz="1900" dirty="0" smtClean="0">
                <a:latin typeface="+mn-ea"/>
              </a:rPr>
              <a:t>작년 </a:t>
            </a:r>
            <a:r>
              <a:rPr lang="en-US" altLang="ko-KR" sz="1900" dirty="0" smtClean="0">
                <a:latin typeface="+mn-ea"/>
              </a:rPr>
              <a:t>11</a:t>
            </a:r>
            <a:r>
              <a:rPr lang="ko-KR" altLang="en-US" sz="1900" dirty="0" smtClean="0">
                <a:latin typeface="+mn-ea"/>
              </a:rPr>
              <a:t>월 </a:t>
            </a:r>
            <a:r>
              <a:rPr lang="en-US" altLang="ko-KR" sz="1900" dirty="0" smtClean="0">
                <a:latin typeface="+mn-ea"/>
              </a:rPr>
              <a:t>30</a:t>
            </a:r>
            <a:r>
              <a:rPr lang="ko-KR" altLang="en-US" sz="1900" dirty="0" smtClean="0">
                <a:latin typeface="+mn-ea"/>
              </a:rPr>
              <a:t>일 </a:t>
            </a:r>
            <a:r>
              <a:rPr lang="en-US" altLang="ko-KR" sz="1900" dirty="0" smtClean="0">
                <a:latin typeface="+mn-ea"/>
              </a:rPr>
              <a:t>1.25% -&gt; 1.50%, </a:t>
            </a:r>
            <a:r>
              <a:rPr lang="en-US" altLang="ko-KR" sz="1900" b="1" dirty="0" smtClean="0">
                <a:latin typeface="+mn-ea"/>
              </a:rPr>
              <a:t>0.25%p </a:t>
            </a:r>
            <a:r>
              <a:rPr lang="ko-KR" altLang="en-US" sz="1900" b="1" dirty="0" smtClean="0">
                <a:latin typeface="+mn-ea"/>
              </a:rPr>
              <a:t>인상함</a:t>
            </a:r>
            <a:endParaRPr lang="en-US" altLang="ko-KR" sz="1900" b="1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1900" dirty="0" smtClean="0">
                <a:latin typeface="+mn-ea"/>
              </a:rPr>
              <a:t>   일부에서 부동산 대책의 일환으로 금리인상을 주장하고 있는데</a:t>
            </a:r>
            <a:endParaRPr lang="en-US" altLang="ko-KR" sz="1900" dirty="0" smtClean="0">
              <a:latin typeface="+mn-ea"/>
            </a:endParaRPr>
          </a:p>
          <a:p>
            <a:pPr marL="0" indent="0">
              <a:buNone/>
            </a:pPr>
            <a:r>
              <a:rPr lang="ko-KR" altLang="en-US" sz="1900" dirty="0" smtClean="0">
                <a:latin typeface="+mn-ea"/>
              </a:rPr>
              <a:t>   </a:t>
            </a:r>
            <a:r>
              <a:rPr lang="ko-KR" altLang="en-US" sz="1900" b="1" dirty="0" smtClean="0">
                <a:latin typeface="+mn-ea"/>
              </a:rPr>
              <a:t>금리는 무차별적으로 적용</a:t>
            </a:r>
            <a:r>
              <a:rPr lang="ko-KR" altLang="en-US" sz="1900" dirty="0" smtClean="0">
                <a:latin typeface="+mn-ea"/>
              </a:rPr>
              <a:t>됨</a:t>
            </a:r>
            <a:endParaRPr lang="en-US" altLang="ko-KR" sz="19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ko-KR" sz="1900" dirty="0">
                <a:latin typeface="+mn-ea"/>
              </a:rPr>
              <a:t> </a:t>
            </a:r>
            <a:r>
              <a:rPr lang="en-US" altLang="ko-KR" sz="1900" dirty="0" smtClean="0">
                <a:latin typeface="+mn-ea"/>
              </a:rPr>
              <a:t>   </a:t>
            </a:r>
          </a:p>
          <a:p>
            <a:pPr marL="0" indent="0">
              <a:buNone/>
            </a:pPr>
            <a:endParaRPr lang="en-US" altLang="ko-KR" sz="1900" dirty="0" smtClean="0">
              <a:latin typeface="+mn-ea"/>
            </a:endParaRPr>
          </a:p>
          <a:p>
            <a:pPr marL="0" indent="0">
              <a:buNone/>
            </a:pPr>
            <a:endParaRPr lang="en-US" altLang="ko-KR" sz="19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ko-KR" sz="1900" dirty="0" smtClean="0">
                <a:latin typeface="+mn-ea"/>
              </a:rPr>
              <a:t>•</a:t>
            </a:r>
            <a:r>
              <a:rPr lang="ko-KR" altLang="en-US" sz="1900" dirty="0" smtClean="0">
                <a:latin typeface="+mn-ea"/>
              </a:rPr>
              <a:t>   </a:t>
            </a:r>
            <a:r>
              <a:rPr lang="ko-KR" altLang="en-US" sz="1900" dirty="0" smtClean="0">
                <a:latin typeface="+mn-ea"/>
              </a:rPr>
              <a:t>박 정부 </a:t>
            </a:r>
            <a:r>
              <a:rPr lang="en-US" altLang="ko-KR" sz="1900" dirty="0">
                <a:latin typeface="+mn-ea"/>
              </a:rPr>
              <a:t>4</a:t>
            </a:r>
            <a:r>
              <a:rPr lang="ko-KR" altLang="en-US" sz="1900" dirty="0">
                <a:latin typeface="+mn-ea"/>
              </a:rPr>
              <a:t>년 동안 </a:t>
            </a:r>
            <a:r>
              <a:rPr lang="ko-KR" altLang="en-US" sz="1900" b="1" dirty="0" smtClean="0">
                <a:latin typeface="+mn-ea"/>
              </a:rPr>
              <a:t>‘</a:t>
            </a:r>
            <a:r>
              <a:rPr lang="ko-KR" altLang="en-US" sz="1900" b="1" dirty="0">
                <a:latin typeface="+mn-ea"/>
              </a:rPr>
              <a:t>아파트 </a:t>
            </a:r>
            <a:r>
              <a:rPr lang="en-US" altLang="ko-KR" sz="1900" b="1" dirty="0">
                <a:latin typeface="+mn-ea"/>
              </a:rPr>
              <a:t>1</a:t>
            </a:r>
            <a:r>
              <a:rPr lang="ko-KR" altLang="en-US" sz="1900" b="1" dirty="0">
                <a:latin typeface="+mn-ea"/>
              </a:rPr>
              <a:t>채’ 신규 소유자는 </a:t>
            </a:r>
            <a:r>
              <a:rPr lang="en-US" altLang="ko-KR" sz="1900" b="1" dirty="0" smtClean="0">
                <a:latin typeface="+mn-ea"/>
              </a:rPr>
              <a:t>75</a:t>
            </a:r>
            <a:r>
              <a:rPr lang="ko-KR" altLang="en-US" sz="1900" b="1" dirty="0" err="1" smtClean="0">
                <a:latin typeface="+mn-ea"/>
              </a:rPr>
              <a:t>만명이고</a:t>
            </a:r>
            <a:r>
              <a:rPr lang="en-US" altLang="ko-KR" sz="1900" dirty="0">
                <a:latin typeface="+mn-ea"/>
              </a:rPr>
              <a:t>, </a:t>
            </a:r>
            <a:endParaRPr lang="en-US" altLang="ko-KR" sz="19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ko-KR" sz="1900" dirty="0">
                <a:latin typeface="+mn-ea"/>
              </a:rPr>
              <a:t> </a:t>
            </a:r>
            <a:r>
              <a:rPr lang="en-US" altLang="ko-KR" sz="1900" dirty="0" smtClean="0">
                <a:latin typeface="+mn-ea"/>
              </a:rPr>
              <a:t>    </a:t>
            </a:r>
            <a:r>
              <a:rPr lang="ko-KR" altLang="en-US" sz="1900" b="1" dirty="0" smtClean="0">
                <a:latin typeface="+mn-ea"/>
              </a:rPr>
              <a:t>신규 </a:t>
            </a:r>
            <a:r>
              <a:rPr lang="en-US" altLang="ko-KR" sz="1900" b="1" dirty="0" smtClean="0">
                <a:latin typeface="+mn-ea"/>
              </a:rPr>
              <a:t>‘3</a:t>
            </a:r>
            <a:r>
              <a:rPr lang="ko-KR" altLang="en-US" sz="1900" b="1" dirty="0" smtClean="0">
                <a:latin typeface="+mn-ea"/>
              </a:rPr>
              <a:t>주택 이상</a:t>
            </a:r>
            <a:r>
              <a:rPr lang="en-US" altLang="ko-KR" sz="1900" b="1" dirty="0" smtClean="0">
                <a:latin typeface="+mn-ea"/>
              </a:rPr>
              <a:t>’ </a:t>
            </a:r>
            <a:r>
              <a:rPr lang="ko-KR" altLang="en-US" sz="1900" b="1" dirty="0" smtClean="0">
                <a:latin typeface="+mn-ea"/>
              </a:rPr>
              <a:t>소유자는 </a:t>
            </a:r>
            <a:r>
              <a:rPr lang="en-US" altLang="ko-KR" sz="1900" b="1" dirty="0" smtClean="0">
                <a:latin typeface="+mn-ea"/>
              </a:rPr>
              <a:t>5</a:t>
            </a:r>
            <a:r>
              <a:rPr lang="ko-KR" altLang="en-US" sz="1900" b="1" dirty="0" err="1" smtClean="0">
                <a:latin typeface="+mn-ea"/>
              </a:rPr>
              <a:t>만명</a:t>
            </a:r>
            <a:endParaRPr lang="en-US" altLang="ko-KR" sz="1900" b="1" dirty="0" smtClean="0">
              <a:latin typeface="+mn-ea"/>
            </a:endParaRPr>
          </a:p>
          <a:p>
            <a:pPr marL="0" indent="0">
              <a:buNone/>
            </a:pPr>
            <a:endParaRPr lang="en-US" altLang="ko-KR" sz="19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ko-KR" sz="1900" dirty="0" smtClean="0">
                <a:latin typeface="+mn-ea"/>
              </a:rPr>
              <a:t>•  </a:t>
            </a:r>
            <a:r>
              <a:rPr lang="en-US" altLang="ko-KR" sz="1900" b="1" dirty="0" smtClean="0">
                <a:latin typeface="+mn-ea"/>
              </a:rPr>
              <a:t>‘3</a:t>
            </a:r>
            <a:r>
              <a:rPr lang="ko-KR" altLang="en-US" sz="1900" b="1" dirty="0" err="1" smtClean="0">
                <a:latin typeface="+mn-ea"/>
              </a:rPr>
              <a:t>주택자</a:t>
            </a:r>
            <a:r>
              <a:rPr lang="en-US" altLang="ko-KR" sz="1900" b="1" dirty="0" smtClean="0">
                <a:latin typeface="+mn-ea"/>
              </a:rPr>
              <a:t>’, ’5</a:t>
            </a:r>
            <a:r>
              <a:rPr lang="ko-KR" altLang="en-US" sz="1900" b="1" dirty="0" err="1" smtClean="0">
                <a:latin typeface="+mn-ea"/>
              </a:rPr>
              <a:t>만명</a:t>
            </a:r>
            <a:r>
              <a:rPr lang="en-US" altLang="ko-KR" sz="1900" b="1" dirty="0" smtClean="0">
                <a:latin typeface="+mn-ea"/>
              </a:rPr>
              <a:t>’</a:t>
            </a:r>
            <a:r>
              <a:rPr lang="ko-KR" altLang="en-US" sz="1900" dirty="0" smtClean="0">
                <a:latin typeface="+mn-ea"/>
              </a:rPr>
              <a:t>의 대출 </a:t>
            </a:r>
            <a:r>
              <a:rPr lang="ko-KR" altLang="en-US" sz="1900" b="1" dirty="0" smtClean="0">
                <a:latin typeface="+mn-ea"/>
              </a:rPr>
              <a:t>이자 부담을 줘서 </a:t>
            </a:r>
            <a:r>
              <a:rPr lang="ko-KR" altLang="en-US" sz="1900" dirty="0" smtClean="0">
                <a:latin typeface="+mn-ea"/>
              </a:rPr>
              <a:t>집을 내놓게 하기 위하여</a:t>
            </a:r>
            <a:endParaRPr lang="en-US" altLang="ko-KR" sz="19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ko-KR" sz="1900" dirty="0" smtClean="0">
                <a:latin typeface="+mn-ea"/>
              </a:rPr>
              <a:t>    </a:t>
            </a:r>
            <a:r>
              <a:rPr lang="en-US" altLang="ko-KR" sz="1900" b="1" dirty="0" smtClean="0">
                <a:latin typeface="+mn-ea"/>
              </a:rPr>
              <a:t>‘1</a:t>
            </a:r>
            <a:r>
              <a:rPr lang="ko-KR" altLang="en-US" sz="1900" b="1" dirty="0" err="1" smtClean="0">
                <a:latin typeface="+mn-ea"/>
              </a:rPr>
              <a:t>주택자</a:t>
            </a:r>
            <a:r>
              <a:rPr lang="en-US" altLang="ko-KR" sz="1900" b="1" dirty="0" smtClean="0">
                <a:latin typeface="+mn-ea"/>
              </a:rPr>
              <a:t>‘, ’75</a:t>
            </a:r>
            <a:r>
              <a:rPr lang="ko-KR" altLang="en-US" sz="1900" b="1" dirty="0" err="1" smtClean="0">
                <a:latin typeface="+mn-ea"/>
              </a:rPr>
              <a:t>만명</a:t>
            </a:r>
            <a:r>
              <a:rPr lang="en-US" altLang="ko-KR" sz="1900" dirty="0" smtClean="0">
                <a:latin typeface="+mn-ea"/>
              </a:rPr>
              <a:t>’</a:t>
            </a:r>
            <a:r>
              <a:rPr lang="ko-KR" altLang="en-US" sz="1900" dirty="0" smtClean="0">
                <a:latin typeface="+mn-ea"/>
              </a:rPr>
              <a:t>의 </a:t>
            </a:r>
            <a:r>
              <a:rPr lang="ko-KR" altLang="en-US" sz="1900" b="1" dirty="0" smtClean="0">
                <a:latin typeface="+mn-ea"/>
              </a:rPr>
              <a:t>이자 부담을 키우는 </a:t>
            </a:r>
            <a:r>
              <a:rPr lang="ko-KR" altLang="en-US" sz="1900" dirty="0" smtClean="0">
                <a:latin typeface="+mn-ea"/>
              </a:rPr>
              <a:t>꼴임</a:t>
            </a:r>
            <a:endParaRPr lang="ko-KR" altLang="en-US" sz="1900" dirty="0">
              <a:latin typeface="+mn-ea"/>
            </a:endParaRPr>
          </a:p>
          <a:p>
            <a:pPr>
              <a:buFontTx/>
              <a:buChar char="-"/>
            </a:pPr>
            <a:endParaRPr lang="ko-KR" altLang="en-US" sz="2000" dirty="0"/>
          </a:p>
          <a:p>
            <a:pPr marL="0" indent="0">
              <a:buNone/>
            </a:pPr>
            <a:endParaRPr lang="ko-KR" altLang="en-US" sz="2000" dirty="0"/>
          </a:p>
          <a:p>
            <a:pPr marL="0" indent="0">
              <a:buNone/>
            </a:pPr>
            <a:endParaRPr lang="ko-KR" altLang="en-US" sz="2000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179512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8964488" y="542351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화살표 연결선 3"/>
          <p:cNvCxnSpPr/>
          <p:nvPr/>
        </p:nvCxnSpPr>
        <p:spPr>
          <a:xfrm>
            <a:off x="1043608" y="3596224"/>
            <a:ext cx="288032" cy="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직사각형 1"/>
          <p:cNvSpPr/>
          <p:nvPr/>
        </p:nvSpPr>
        <p:spPr>
          <a:xfrm>
            <a:off x="595572" y="764704"/>
            <a:ext cx="41665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dirty="0" smtClean="0"/>
              <a:t>[</a:t>
            </a:r>
            <a:r>
              <a:rPr lang="ko-KR" altLang="en-US" sz="2800" dirty="0" smtClean="0"/>
              <a:t>현정부의 기준금리 정책</a:t>
            </a:r>
            <a:r>
              <a:rPr lang="en-US" altLang="ko-KR" sz="2800" dirty="0" smtClean="0"/>
              <a:t>]</a:t>
            </a:r>
            <a:endParaRPr lang="en-US" altLang="ko-KR" sz="2800" dirty="0"/>
          </a:p>
        </p:txBody>
      </p:sp>
      <p:sp>
        <p:nvSpPr>
          <p:cNvPr id="5" name="직사각형 4"/>
          <p:cNvSpPr/>
          <p:nvPr/>
        </p:nvSpPr>
        <p:spPr>
          <a:xfrm>
            <a:off x="1353767" y="3291081"/>
            <a:ext cx="45143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b="1" dirty="0">
                <a:latin typeface="+mn-ea"/>
              </a:rPr>
              <a:t>이는 신중한 검토가 필요함</a:t>
            </a:r>
            <a:endParaRPr lang="en-US" altLang="ko-KR" sz="28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1002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856456"/>
            <a:ext cx="8968065" cy="530884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ko-KR" sz="2800" b="1" dirty="0" smtClean="0"/>
          </a:p>
          <a:p>
            <a:pPr marL="0" indent="0">
              <a:buNone/>
            </a:pPr>
            <a:r>
              <a:rPr lang="en-US" altLang="ko-KR" sz="3200" b="1" dirty="0" smtClean="0"/>
              <a:t> </a:t>
            </a:r>
            <a:r>
              <a:rPr lang="ko-KR" altLang="en-US" sz="3200" b="1" dirty="0" smtClean="0"/>
              <a:t>박근혜 정부 </a:t>
            </a:r>
            <a:r>
              <a:rPr lang="en-US" altLang="ko-KR" sz="3200" b="1" dirty="0" smtClean="0"/>
              <a:t>4</a:t>
            </a:r>
            <a:r>
              <a:rPr lang="ko-KR" altLang="en-US" sz="3200" b="1" dirty="0" smtClean="0"/>
              <a:t>년간 </a:t>
            </a:r>
            <a:r>
              <a:rPr lang="en-US" altLang="ko-KR" sz="3200" b="1" dirty="0" smtClean="0"/>
              <a:t>‘</a:t>
            </a:r>
            <a:r>
              <a:rPr lang="ko-KR" altLang="en-US" sz="3200" b="1" dirty="0" smtClean="0"/>
              <a:t>아파트 소유 집중현상</a:t>
            </a:r>
            <a:r>
              <a:rPr lang="en-US" altLang="ko-KR" sz="3200" b="1" dirty="0" smtClean="0"/>
              <a:t>’ </a:t>
            </a:r>
            <a:r>
              <a:rPr lang="ko-KR" altLang="en-US" sz="3200" b="1" dirty="0" smtClean="0"/>
              <a:t>심각</a:t>
            </a:r>
            <a:endParaRPr lang="en-US" altLang="ko-KR" sz="3200" b="1" dirty="0" smtClean="0"/>
          </a:p>
          <a:p>
            <a:pPr marL="0" indent="0">
              <a:buNone/>
            </a:pPr>
            <a:endParaRPr lang="en-US" altLang="ko-KR" sz="2800" b="1" dirty="0" smtClean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800" dirty="0" smtClean="0"/>
              <a:t>     • ‘</a:t>
            </a:r>
            <a:r>
              <a:rPr lang="ko-KR" altLang="en-US" sz="2800" dirty="0" smtClean="0"/>
              <a:t>아파트 </a:t>
            </a:r>
            <a:r>
              <a:rPr lang="en-US" altLang="ko-KR" sz="2800" dirty="0" smtClean="0"/>
              <a:t>3</a:t>
            </a:r>
            <a:r>
              <a:rPr lang="ko-KR" altLang="en-US" sz="2800" dirty="0" smtClean="0"/>
              <a:t>채 이상 소유자</a:t>
            </a:r>
            <a:r>
              <a:rPr lang="en-US" altLang="ko-KR" sz="2800" dirty="0" smtClean="0"/>
              <a:t>’ </a:t>
            </a:r>
            <a:r>
              <a:rPr lang="ko-KR" altLang="en-US" sz="2800" dirty="0" smtClean="0"/>
              <a:t>증가 속도</a:t>
            </a:r>
            <a:r>
              <a:rPr lang="en-US" altLang="ko-KR" sz="2800" dirty="0"/>
              <a:t> 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       ‘</a:t>
            </a:r>
            <a:r>
              <a:rPr lang="ko-KR" altLang="en-US" sz="2800" dirty="0" smtClean="0"/>
              <a:t>무주택</a:t>
            </a:r>
            <a:r>
              <a:rPr lang="en-US" altLang="ko-KR" sz="2800" dirty="0" smtClean="0"/>
              <a:t>→</a:t>
            </a:r>
            <a:r>
              <a:rPr lang="ko-KR" altLang="en-US" sz="2800" dirty="0" smtClean="0"/>
              <a:t>아파트 </a:t>
            </a:r>
            <a:r>
              <a:rPr lang="en-US" altLang="ko-KR" sz="2800" dirty="0" smtClean="0"/>
              <a:t>1</a:t>
            </a:r>
            <a:r>
              <a:rPr lang="ko-KR" altLang="en-US" sz="2800" dirty="0" smtClean="0"/>
              <a:t>채</a:t>
            </a:r>
            <a:r>
              <a:rPr lang="en-US" altLang="ko-KR" sz="2800" dirty="0" smtClean="0"/>
              <a:t>’ </a:t>
            </a:r>
            <a:r>
              <a:rPr lang="ko-KR" altLang="en-US" sz="2800" dirty="0" smtClean="0"/>
              <a:t>보다 </a:t>
            </a:r>
            <a:r>
              <a:rPr lang="en-US" altLang="ko-KR" sz="2800" b="1" dirty="0" smtClean="0"/>
              <a:t>7</a:t>
            </a:r>
            <a:r>
              <a:rPr lang="ko-KR" altLang="en-US" sz="2800" b="1" dirty="0" smtClean="0"/>
              <a:t>배</a:t>
            </a:r>
            <a:r>
              <a:rPr lang="ko-KR" altLang="en-US" sz="2800" dirty="0" smtClean="0"/>
              <a:t> 빨라</a:t>
            </a:r>
            <a:endParaRPr lang="en-US" altLang="ko-KR" sz="2800" dirty="0" smtClean="0"/>
          </a:p>
          <a:p>
            <a:pPr marL="0" indent="0">
              <a:buNone/>
            </a:pP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 smtClean="0"/>
              <a:t>     •</a:t>
            </a:r>
            <a:r>
              <a:rPr lang="en-US" altLang="ko-KR" sz="2800" b="1" dirty="0" smtClean="0"/>
              <a:t>“</a:t>
            </a:r>
            <a:r>
              <a:rPr lang="ko-KR" altLang="en-US" sz="2800" b="1" dirty="0" smtClean="0"/>
              <a:t>빚내서 집사라</a:t>
            </a:r>
            <a:r>
              <a:rPr lang="en-US" altLang="ko-KR" sz="2800" b="1" dirty="0" smtClean="0"/>
              <a:t>”</a:t>
            </a:r>
            <a:r>
              <a:rPr lang="ko-KR" altLang="en-US" sz="2800" dirty="0" smtClean="0"/>
              <a:t>는 </a:t>
            </a:r>
            <a:r>
              <a:rPr lang="ko-KR" altLang="en-US" sz="2800" dirty="0" smtClean="0"/>
              <a:t>박근혜 정부의 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        </a:t>
            </a:r>
            <a:r>
              <a:rPr lang="en-US" altLang="ko-KR" sz="2800" dirty="0" smtClean="0">
                <a:latin typeface="+mn-ea"/>
              </a:rPr>
              <a:t>① </a:t>
            </a:r>
            <a:r>
              <a:rPr lang="ko-KR" altLang="en-US" sz="2800" dirty="0" smtClean="0"/>
              <a:t>대출규제완화와  </a:t>
            </a:r>
            <a:r>
              <a:rPr lang="en-US" altLang="ko-KR" sz="2800" dirty="0">
                <a:latin typeface="+mn-ea"/>
              </a:rPr>
              <a:t>② </a:t>
            </a:r>
            <a:r>
              <a:rPr lang="ko-KR" altLang="en-US" sz="2800" dirty="0" smtClean="0"/>
              <a:t>금리인하의 결과</a:t>
            </a:r>
            <a:endParaRPr lang="en-US" altLang="ko-KR" sz="2800" dirty="0" smtClean="0"/>
          </a:p>
        </p:txBody>
      </p:sp>
      <p:cxnSp>
        <p:nvCxnSpPr>
          <p:cNvPr id="10" name="직선 연결선 9"/>
          <p:cNvCxnSpPr/>
          <p:nvPr/>
        </p:nvCxnSpPr>
        <p:spPr>
          <a:xfrm>
            <a:off x="179512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8964488" y="542351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483768" y="1844824"/>
            <a:ext cx="1505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+mn-ea"/>
              </a:rPr>
              <a:t>(2012~2016)</a:t>
            </a: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2071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31540" y="2276872"/>
            <a:ext cx="7272808" cy="37444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600" dirty="0" smtClean="0">
                <a:solidFill>
                  <a:srgbClr val="000000"/>
                </a:solidFill>
              </a:rPr>
              <a:t>         </a:t>
            </a:r>
            <a:r>
              <a:rPr lang="en-US" altLang="ko-KR" sz="2600" dirty="0" smtClean="0">
                <a:solidFill>
                  <a:srgbClr val="000000"/>
                </a:solidFill>
              </a:rPr>
              <a:t>• </a:t>
            </a:r>
            <a:r>
              <a:rPr lang="en-US" altLang="ko-KR" sz="2600" dirty="0" smtClean="0"/>
              <a:t>2014. 8. </a:t>
            </a:r>
            <a:r>
              <a:rPr lang="en-US" altLang="ko-KR" sz="2600" dirty="0" smtClean="0"/>
              <a:t>1 </a:t>
            </a:r>
            <a:r>
              <a:rPr lang="ko-KR" altLang="en-US" sz="2600" dirty="0" smtClean="0"/>
              <a:t>취임해서 </a:t>
            </a:r>
            <a:r>
              <a:rPr lang="ko-KR" altLang="en-US" sz="2600" dirty="0" err="1" smtClean="0"/>
              <a:t>보름만에</a:t>
            </a:r>
            <a:endParaRPr lang="en-US" altLang="ko-KR" sz="2600" dirty="0" smtClean="0"/>
          </a:p>
          <a:p>
            <a:pPr marL="0" indent="0">
              <a:buNone/>
            </a:pPr>
            <a:r>
              <a:rPr lang="en-US" altLang="ko-KR" sz="2600" dirty="0" smtClean="0"/>
              <a:t>              LTV</a:t>
            </a:r>
            <a:r>
              <a:rPr lang="en-US" altLang="ko-KR" sz="2600" dirty="0" smtClean="0"/>
              <a:t>(</a:t>
            </a:r>
            <a:r>
              <a:rPr lang="ko-KR" altLang="en-US" sz="2600" dirty="0" smtClean="0"/>
              <a:t>주택담보대출비율</a:t>
            </a:r>
            <a:r>
              <a:rPr lang="en-US" altLang="ko-KR" sz="2600" dirty="0" smtClean="0"/>
              <a:t>)  60% -&gt; 70% </a:t>
            </a:r>
            <a:r>
              <a:rPr lang="ko-KR" altLang="en-US" sz="2600" dirty="0" smtClean="0"/>
              <a:t>완화</a:t>
            </a:r>
            <a:endParaRPr lang="en-US" altLang="ko-KR" sz="2600" dirty="0" smtClean="0"/>
          </a:p>
          <a:p>
            <a:pPr marL="0" indent="0">
              <a:buNone/>
            </a:pPr>
            <a:r>
              <a:rPr lang="en-US" altLang="ko-KR" sz="2600" dirty="0" smtClean="0"/>
              <a:t>             </a:t>
            </a:r>
            <a:r>
              <a:rPr lang="en-US" altLang="ko-KR" sz="2600" dirty="0" smtClean="0"/>
              <a:t> DTI</a:t>
            </a:r>
            <a:r>
              <a:rPr lang="en-US" altLang="ko-KR" sz="2600" dirty="0" smtClean="0"/>
              <a:t>(</a:t>
            </a:r>
            <a:r>
              <a:rPr lang="ko-KR" altLang="en-US" sz="2600" dirty="0" err="1" smtClean="0"/>
              <a:t>총부채상환비율</a:t>
            </a:r>
            <a:r>
              <a:rPr lang="en-US" altLang="ko-KR" sz="2600" dirty="0" smtClean="0"/>
              <a:t>)  50% -&gt; 60% </a:t>
            </a:r>
            <a:r>
              <a:rPr lang="ko-KR" altLang="en-US" sz="2600" dirty="0" smtClean="0"/>
              <a:t>완화</a:t>
            </a:r>
            <a:endParaRPr lang="en-US" altLang="ko-KR" sz="2600" dirty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      </a:t>
            </a:r>
          </a:p>
          <a:p>
            <a:pPr marL="0" indent="0">
              <a:buNone/>
            </a:pPr>
            <a:r>
              <a:rPr lang="en-US" altLang="ko-KR" dirty="0" smtClean="0">
                <a:solidFill>
                  <a:srgbClr val="000000"/>
                </a:solidFill>
              </a:rPr>
              <a:t>           </a:t>
            </a:r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       </a:t>
            </a:r>
          </a:p>
          <a:p>
            <a:pPr marL="0" indent="0">
              <a:buNone/>
            </a:pPr>
            <a:r>
              <a:rPr lang="en-US" altLang="ko-KR" sz="2000" b="1" dirty="0"/>
              <a:t> </a:t>
            </a:r>
            <a:r>
              <a:rPr lang="en-US" altLang="ko-KR" sz="2000" b="1" dirty="0" smtClean="0"/>
              <a:t>  </a:t>
            </a:r>
          </a:p>
        </p:txBody>
      </p:sp>
      <p:sp>
        <p:nvSpPr>
          <p:cNvPr id="8" name="아래쪽 화살표 7"/>
          <p:cNvSpPr/>
          <p:nvPr/>
        </p:nvSpPr>
        <p:spPr>
          <a:xfrm>
            <a:off x="4067944" y="5013176"/>
            <a:ext cx="720080" cy="4883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4" name="직선 연결선 13"/>
          <p:cNvCxnSpPr/>
          <p:nvPr/>
        </p:nvCxnSpPr>
        <p:spPr>
          <a:xfrm>
            <a:off x="179512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8964488" y="542351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971600" y="1988840"/>
            <a:ext cx="7128792" cy="24482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755576" y="889556"/>
            <a:ext cx="52717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dirty="0" smtClean="0"/>
              <a:t>1. [</a:t>
            </a:r>
            <a:r>
              <a:rPr lang="ko-KR" altLang="en-US" sz="2800" dirty="0"/>
              <a:t>박근혜 정부의 </a:t>
            </a:r>
            <a:r>
              <a:rPr lang="ko-KR" altLang="en-US" sz="2800" dirty="0" smtClean="0"/>
              <a:t>대출규제완</a:t>
            </a:r>
            <a:r>
              <a:rPr lang="ko-KR" altLang="en-US" sz="2800" dirty="0"/>
              <a:t>화</a:t>
            </a:r>
            <a:r>
              <a:rPr lang="en-US" altLang="ko-KR" sz="2800" dirty="0" smtClean="0"/>
              <a:t>]</a:t>
            </a:r>
            <a:endParaRPr lang="en-US" altLang="ko-KR" sz="2800" dirty="0"/>
          </a:p>
        </p:txBody>
      </p:sp>
      <p:sp>
        <p:nvSpPr>
          <p:cNvPr id="4" name="직사각형 3"/>
          <p:cNvSpPr/>
          <p:nvPr/>
        </p:nvSpPr>
        <p:spPr>
          <a:xfrm>
            <a:off x="755576" y="1362254"/>
            <a:ext cx="37009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600" dirty="0"/>
              <a:t>※ </a:t>
            </a:r>
            <a:r>
              <a:rPr lang="ko-KR" altLang="en-US" sz="1600" dirty="0" smtClean="0"/>
              <a:t>최경환</a:t>
            </a:r>
            <a:r>
              <a:rPr lang="en-US" altLang="ko-KR" sz="1600" dirty="0"/>
              <a:t>, 2014. 7. 16 </a:t>
            </a:r>
            <a:r>
              <a:rPr lang="ko-KR" altLang="en-US" sz="1600" dirty="0"/>
              <a:t>경제부총리 </a:t>
            </a:r>
            <a:r>
              <a:rPr lang="ko-KR" altLang="en-US" sz="1600" dirty="0" smtClean="0"/>
              <a:t>취임</a:t>
            </a:r>
            <a:endParaRPr lang="en-US" altLang="ko-KR" sz="1600" dirty="0"/>
          </a:p>
        </p:txBody>
      </p:sp>
      <p:sp>
        <p:nvSpPr>
          <p:cNvPr id="5" name="직사각형 4"/>
          <p:cNvSpPr/>
          <p:nvPr/>
        </p:nvSpPr>
        <p:spPr>
          <a:xfrm>
            <a:off x="755576" y="5373216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ko-KR" sz="2400" b="1" dirty="0"/>
          </a:p>
          <a:p>
            <a:r>
              <a:rPr lang="en-US" altLang="ko-KR" sz="2400" b="1" dirty="0"/>
              <a:t>        </a:t>
            </a:r>
            <a:r>
              <a:rPr lang="ko-KR" altLang="en-US" sz="2400" b="1" dirty="0"/>
              <a:t>박근혜 정부가 끝나는 </a:t>
            </a:r>
            <a:r>
              <a:rPr lang="en-US" altLang="ko-KR" sz="2400" b="1" dirty="0"/>
              <a:t>2017</a:t>
            </a:r>
            <a:r>
              <a:rPr lang="ko-KR" altLang="en-US" sz="2400" b="1" dirty="0"/>
              <a:t>년</a:t>
            </a:r>
            <a:r>
              <a:rPr lang="en-US" altLang="ko-KR" sz="2400" b="1" dirty="0"/>
              <a:t> 5</a:t>
            </a:r>
            <a:r>
              <a:rPr lang="ko-KR" altLang="en-US" sz="2400" b="1" dirty="0"/>
              <a:t>월 </a:t>
            </a:r>
            <a:r>
              <a:rPr lang="en-US" altLang="ko-KR" sz="2400" b="1" dirty="0"/>
              <a:t>9</a:t>
            </a:r>
            <a:r>
              <a:rPr lang="ko-KR" altLang="en-US" sz="2400" b="1" dirty="0"/>
              <a:t>일까지 유지</a:t>
            </a:r>
            <a:endParaRPr lang="en-US" altLang="ko-KR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1475656" y="3635732"/>
            <a:ext cx="33547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/>
              <a:t>※</a:t>
            </a:r>
            <a:r>
              <a:rPr lang="ko-KR" altLang="en-US" dirty="0"/>
              <a:t> 단서</a:t>
            </a:r>
            <a:r>
              <a:rPr lang="en-US" altLang="ko-KR" dirty="0"/>
              <a:t>: 2015</a:t>
            </a:r>
            <a:r>
              <a:rPr lang="ko-KR" altLang="en-US" dirty="0"/>
              <a:t>년  </a:t>
            </a:r>
            <a:r>
              <a:rPr lang="en-US" altLang="ko-KR" dirty="0"/>
              <a:t>7</a:t>
            </a:r>
            <a:r>
              <a:rPr lang="ko-KR" altLang="en-US" dirty="0"/>
              <a:t>월 </a:t>
            </a:r>
            <a:r>
              <a:rPr lang="en-US" altLang="ko-KR" dirty="0"/>
              <a:t>31</a:t>
            </a:r>
            <a:r>
              <a:rPr lang="ko-KR" altLang="en-US" dirty="0"/>
              <a:t>일 까지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25264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1752277"/>
            <a:ext cx="5616624" cy="300253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         </a:t>
            </a:r>
            <a:r>
              <a:rPr lang="ko-KR" altLang="ko-KR" dirty="0" smtClean="0"/>
              <a:t>∙</a:t>
            </a:r>
            <a:r>
              <a:rPr lang="en-US" altLang="ko-KR" dirty="0" smtClean="0"/>
              <a:t>  1</a:t>
            </a:r>
            <a:r>
              <a:rPr lang="ko-KR" altLang="en-US" dirty="0" smtClean="0"/>
              <a:t>차 기준 금리 인하 </a:t>
            </a:r>
            <a:r>
              <a:rPr lang="en-US" altLang="ko-KR" dirty="0" smtClean="0"/>
              <a:t>2014. 8. 14        </a:t>
            </a:r>
          </a:p>
          <a:p>
            <a:pPr marL="0" indent="0">
              <a:buNone/>
            </a:pPr>
            <a:r>
              <a:rPr lang="en-US" altLang="ko-KR" dirty="0" smtClean="0"/>
              <a:t>         </a:t>
            </a:r>
            <a:r>
              <a:rPr lang="ko-KR" altLang="ko-KR" dirty="0" smtClean="0"/>
              <a:t>∙</a:t>
            </a:r>
            <a:r>
              <a:rPr lang="en-US" altLang="ko-KR" dirty="0" smtClean="0"/>
              <a:t>  2</a:t>
            </a:r>
            <a:r>
              <a:rPr lang="ko-KR" altLang="en-US" dirty="0" smtClean="0"/>
              <a:t>차 기준 금리 인하 </a:t>
            </a:r>
            <a:r>
              <a:rPr lang="en-US" altLang="ko-KR" dirty="0" smtClean="0"/>
              <a:t>2014. 10. 15      </a:t>
            </a:r>
          </a:p>
          <a:p>
            <a:pPr marL="0" indent="0">
              <a:buNone/>
            </a:pPr>
            <a:r>
              <a:rPr lang="en-US" altLang="ko-KR" dirty="0" smtClean="0"/>
              <a:t>         </a:t>
            </a:r>
            <a:r>
              <a:rPr lang="ko-KR" altLang="ko-KR" dirty="0" smtClean="0"/>
              <a:t>∙</a:t>
            </a:r>
            <a:r>
              <a:rPr lang="en-US" altLang="ko-KR" dirty="0" smtClean="0"/>
              <a:t>  3</a:t>
            </a:r>
            <a:r>
              <a:rPr lang="ko-KR" altLang="en-US" dirty="0" smtClean="0"/>
              <a:t>차 기준 금리 인하 </a:t>
            </a:r>
            <a:r>
              <a:rPr lang="en-US" altLang="ko-KR" dirty="0" smtClean="0"/>
              <a:t>2015. 3. 12        </a:t>
            </a:r>
          </a:p>
          <a:p>
            <a:pPr marL="0" indent="0">
              <a:buNone/>
            </a:pPr>
            <a:r>
              <a:rPr lang="en-US" altLang="ko-KR" dirty="0" smtClean="0"/>
              <a:t>         </a:t>
            </a:r>
            <a:r>
              <a:rPr lang="ko-KR" altLang="ko-KR" dirty="0" smtClean="0"/>
              <a:t>∙</a:t>
            </a:r>
            <a:r>
              <a:rPr lang="en-US" altLang="ko-KR" dirty="0" smtClean="0"/>
              <a:t>  4</a:t>
            </a:r>
            <a:r>
              <a:rPr lang="ko-KR" altLang="en-US" dirty="0" smtClean="0"/>
              <a:t>차 기준 금리 인하 </a:t>
            </a:r>
            <a:r>
              <a:rPr lang="en-US" altLang="ko-KR" dirty="0" smtClean="0"/>
              <a:t>2015. 6. 11        </a:t>
            </a:r>
          </a:p>
          <a:p>
            <a:pPr marL="0" indent="0">
              <a:buNone/>
            </a:pPr>
            <a:r>
              <a:rPr lang="en-US" altLang="ko-KR" dirty="0" smtClean="0"/>
              <a:t>         </a:t>
            </a:r>
            <a:r>
              <a:rPr lang="ko-KR" altLang="ko-KR" dirty="0" smtClean="0"/>
              <a:t>∙</a:t>
            </a:r>
            <a:r>
              <a:rPr lang="en-US" altLang="ko-KR" dirty="0" smtClean="0"/>
              <a:t>  5</a:t>
            </a:r>
            <a:r>
              <a:rPr lang="ko-KR" altLang="en-US" dirty="0" smtClean="0"/>
              <a:t>차 기준 금리 인하 </a:t>
            </a:r>
            <a:r>
              <a:rPr lang="en-US" altLang="ko-KR" dirty="0" smtClean="0"/>
              <a:t>2016. 6. 9</a:t>
            </a:r>
            <a:endParaRPr lang="en-US" altLang="ko-KR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b="1" dirty="0" smtClean="0"/>
          </a:p>
          <a:p>
            <a:pPr marL="0" indent="0">
              <a:buNone/>
            </a:pPr>
            <a:r>
              <a:rPr lang="ko-KR" altLang="en-US" b="1" dirty="0" smtClean="0"/>
              <a:t>        </a:t>
            </a:r>
            <a:endParaRPr lang="en-US" altLang="ko-KR" dirty="0" smtClean="0">
              <a:latin typeface="+mn-ea"/>
            </a:endParaRPr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6012160" y="2214290"/>
            <a:ext cx="2880320" cy="3302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1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1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1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1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1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dirty="0" smtClean="0"/>
              <a:t>2.50</a:t>
            </a:r>
            <a:r>
              <a:rPr lang="en-US" altLang="ko-KR" dirty="0"/>
              <a:t>%-&gt;2.25%</a:t>
            </a:r>
          </a:p>
          <a:p>
            <a:pPr marL="0" indent="0">
              <a:buNone/>
            </a:pPr>
            <a:r>
              <a:rPr lang="en-US" altLang="ko-KR" dirty="0"/>
              <a:t>2.25%-&gt;2.00%</a:t>
            </a:r>
          </a:p>
          <a:p>
            <a:pPr marL="0" indent="0">
              <a:buNone/>
            </a:pPr>
            <a:r>
              <a:rPr lang="en-US" altLang="ko-KR" dirty="0"/>
              <a:t>2.00%-&gt;1.75%</a:t>
            </a:r>
          </a:p>
          <a:p>
            <a:pPr marL="0" indent="0">
              <a:buNone/>
            </a:pPr>
            <a:r>
              <a:rPr lang="en-US" altLang="ko-KR" dirty="0"/>
              <a:t>1.76%-&gt;1.50%</a:t>
            </a:r>
          </a:p>
          <a:p>
            <a:pPr marL="0" indent="0">
              <a:buNone/>
            </a:pPr>
            <a:r>
              <a:rPr lang="en-US" altLang="ko-KR" dirty="0"/>
              <a:t>1.50%-&gt;1.25%</a:t>
            </a:r>
          </a:p>
          <a:p>
            <a:pPr marL="0" indent="0">
              <a:buFont typeface="Arial" pitchFamily="34" charset="0"/>
              <a:buNone/>
            </a:pPr>
            <a:endParaRPr lang="en-US" altLang="ko-KR" sz="2000" dirty="0" smtClean="0"/>
          </a:p>
          <a:p>
            <a:pPr marL="0" indent="0">
              <a:buFont typeface="Arial" pitchFamily="34" charset="0"/>
              <a:buNone/>
            </a:pPr>
            <a:endParaRPr lang="en-US" altLang="ko-KR" sz="2000" dirty="0" smtClean="0"/>
          </a:p>
          <a:p>
            <a:pPr marL="0" indent="0">
              <a:buFont typeface="Arial" pitchFamily="34" charset="0"/>
              <a:buNone/>
            </a:pPr>
            <a:endParaRPr lang="ko-KR" altLang="en-US" sz="2000" dirty="0"/>
          </a:p>
        </p:txBody>
      </p:sp>
      <p:sp>
        <p:nvSpPr>
          <p:cNvPr id="9" name="아래쪽 화살표 8"/>
          <p:cNvSpPr/>
          <p:nvPr/>
        </p:nvSpPr>
        <p:spPr>
          <a:xfrm>
            <a:off x="4067944" y="5028931"/>
            <a:ext cx="720080" cy="4883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179512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8964488" y="542351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직사각형 6"/>
          <p:cNvSpPr/>
          <p:nvPr/>
        </p:nvSpPr>
        <p:spPr>
          <a:xfrm>
            <a:off x="611560" y="1916832"/>
            <a:ext cx="7920880" cy="28083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611560" y="5733256"/>
            <a:ext cx="8136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b="1" dirty="0">
                <a:latin typeface="+mn-ea"/>
              </a:rPr>
              <a:t>박근혜 정부</a:t>
            </a:r>
            <a:r>
              <a:rPr lang="en-US" altLang="ko-KR" sz="2400" b="1" dirty="0">
                <a:latin typeface="+mn-ea"/>
              </a:rPr>
              <a:t> 5</a:t>
            </a:r>
            <a:r>
              <a:rPr lang="ko-KR" altLang="en-US" sz="2400" b="1" dirty="0">
                <a:latin typeface="+mn-ea"/>
              </a:rPr>
              <a:t>차례 걸쳐 기준금리 </a:t>
            </a:r>
            <a:r>
              <a:rPr lang="en-US" altLang="ko-KR" sz="2400" b="1" dirty="0">
                <a:latin typeface="+mn-ea"/>
              </a:rPr>
              <a:t>2.50%-&gt;1.25% </a:t>
            </a:r>
            <a:r>
              <a:rPr lang="ko-KR" altLang="en-US" sz="2400" b="1" dirty="0">
                <a:latin typeface="+mn-ea"/>
              </a:rPr>
              <a:t>인하</a:t>
            </a:r>
            <a:endParaRPr lang="en-US" altLang="ko-KR" sz="2400" b="1" dirty="0">
              <a:latin typeface="+mn-ea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755576" y="908720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2800" dirty="0"/>
              <a:t>2. [</a:t>
            </a:r>
            <a:r>
              <a:rPr lang="ko-KR" altLang="en-US" sz="2800" dirty="0"/>
              <a:t>박근혜 정부의 금리 인하</a:t>
            </a:r>
            <a:r>
              <a:rPr lang="en-US" altLang="ko-KR" sz="2800" dirty="0"/>
              <a:t>]</a:t>
            </a:r>
          </a:p>
          <a:p>
            <a:r>
              <a:rPr lang="en-US" altLang="ko-KR" sz="1600" dirty="0"/>
              <a:t>※ </a:t>
            </a:r>
            <a:r>
              <a:rPr lang="ko-KR" altLang="en-US" sz="1600" dirty="0"/>
              <a:t>최경환</a:t>
            </a:r>
            <a:r>
              <a:rPr lang="en-US" altLang="ko-KR" sz="1600" dirty="0"/>
              <a:t>, 2014. 7. 16 </a:t>
            </a:r>
            <a:r>
              <a:rPr lang="ko-KR" altLang="en-US" sz="1600" dirty="0"/>
              <a:t>경제부총리 취임</a:t>
            </a:r>
            <a:endParaRPr lang="en-US" altLang="ko-KR" sz="1600" dirty="0"/>
          </a:p>
        </p:txBody>
      </p:sp>
    </p:spTree>
    <p:extLst>
      <p:ext uri="{BB962C8B-B14F-4D97-AF65-F5344CB8AC3E}">
        <p14:creationId xmlns:p14="http://schemas.microsoft.com/office/powerpoint/2010/main" val="52826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13792" y="1936576"/>
            <a:ext cx="8478688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800" dirty="0" smtClean="0"/>
              <a:t>            </a:t>
            </a:r>
            <a:r>
              <a:rPr lang="en-US" altLang="ko-KR" sz="2800" b="1" dirty="0" smtClean="0"/>
              <a:t>‘LTV</a:t>
            </a:r>
            <a:r>
              <a:rPr lang="ko-KR" altLang="ko-KR" sz="2800" b="1" dirty="0" smtClean="0"/>
              <a:t> ∙</a:t>
            </a:r>
            <a:r>
              <a:rPr lang="en-US" altLang="ko-KR" sz="2800" b="1" dirty="0" smtClean="0"/>
              <a:t> DTI </a:t>
            </a:r>
            <a:r>
              <a:rPr lang="ko-KR" altLang="en-US" sz="2800" b="1" dirty="0" smtClean="0"/>
              <a:t>완화</a:t>
            </a:r>
            <a:r>
              <a:rPr lang="en-US" altLang="ko-KR" sz="2800" b="1" dirty="0" smtClean="0"/>
              <a:t>’, ‘</a:t>
            </a:r>
            <a:r>
              <a:rPr lang="ko-KR" altLang="en-US" sz="2800" b="1" dirty="0" smtClean="0"/>
              <a:t>기준금리의 인하</a:t>
            </a:r>
            <a:r>
              <a:rPr lang="en-US" altLang="ko-KR" sz="2800" b="1" dirty="0" smtClean="0"/>
              <a:t>’</a:t>
            </a:r>
            <a:r>
              <a:rPr lang="ko-KR" altLang="en-US" sz="2800" dirty="0" smtClean="0"/>
              <a:t>로</a:t>
            </a:r>
            <a:endParaRPr lang="en-US" altLang="ko-KR" sz="2800" dirty="0"/>
          </a:p>
          <a:p>
            <a:pPr marL="0" indent="0">
              <a:buNone/>
            </a:pPr>
            <a:r>
              <a:rPr lang="en-US" altLang="ko-KR" sz="2800" b="1" dirty="0" smtClean="0"/>
              <a:t>“</a:t>
            </a:r>
            <a:r>
              <a:rPr lang="ko-KR" altLang="en-US" sz="2800" b="1" dirty="0" smtClean="0"/>
              <a:t>빚 내서 집 사라</a:t>
            </a:r>
            <a:r>
              <a:rPr lang="en-US" altLang="ko-KR" sz="2800" b="1" dirty="0" smtClean="0"/>
              <a:t>”</a:t>
            </a:r>
            <a:r>
              <a:rPr lang="ko-KR" altLang="en-US" sz="2800" dirty="0" smtClean="0"/>
              <a:t>는 박근혜 정부의 부동산 정책 완성</a:t>
            </a:r>
            <a:endParaRPr lang="en-US" altLang="ko-KR" sz="2800" dirty="0" smtClean="0"/>
          </a:p>
          <a:p>
            <a:pPr marL="0" indent="0">
              <a:buNone/>
            </a:pPr>
            <a:endParaRPr lang="en-US" altLang="ko-KR" sz="2800" dirty="0"/>
          </a:p>
          <a:p>
            <a:pPr marL="0" indent="0">
              <a:buNone/>
            </a:pPr>
            <a:endParaRPr lang="en-US" altLang="ko-KR" sz="2800" dirty="0" smtClean="0"/>
          </a:p>
          <a:p>
            <a:pPr marL="0" indent="0">
              <a:buNone/>
            </a:pPr>
            <a:r>
              <a:rPr lang="ko-KR" altLang="en-US" sz="2800" dirty="0" smtClean="0"/>
              <a:t>                         집 가진 자가 집을 더 사는</a:t>
            </a:r>
            <a:r>
              <a:rPr lang="en-US" altLang="ko-KR" sz="2800" dirty="0"/>
              <a:t> 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 smtClean="0"/>
              <a:t>                    </a:t>
            </a:r>
            <a:r>
              <a:rPr lang="en-US" altLang="ko-KR" sz="2800" b="1" dirty="0" smtClean="0"/>
              <a:t>‘</a:t>
            </a:r>
            <a:r>
              <a:rPr lang="ko-KR" altLang="en-US" sz="2800" b="1" dirty="0" smtClean="0"/>
              <a:t>아파트의 독식화</a:t>
            </a:r>
            <a:r>
              <a:rPr lang="en-US" altLang="ko-KR" sz="2800" b="1" dirty="0" smtClean="0"/>
              <a:t>’</a:t>
            </a:r>
            <a:r>
              <a:rPr lang="ko-KR" altLang="en-US" sz="2800" dirty="0" smtClean="0"/>
              <a:t>로 귀결</a:t>
            </a:r>
            <a:endParaRPr lang="ko-KR" altLang="en-US" sz="2800" dirty="0"/>
          </a:p>
        </p:txBody>
      </p:sp>
      <p:sp>
        <p:nvSpPr>
          <p:cNvPr id="7" name="아래쪽 화살표 6"/>
          <p:cNvSpPr/>
          <p:nvPr/>
        </p:nvSpPr>
        <p:spPr>
          <a:xfrm>
            <a:off x="4211960" y="3300739"/>
            <a:ext cx="720080" cy="4883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" name="직선 연결선 8"/>
          <p:cNvCxnSpPr/>
          <p:nvPr/>
        </p:nvCxnSpPr>
        <p:spPr>
          <a:xfrm>
            <a:off x="179512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8964488" y="542351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136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620688"/>
            <a:ext cx="8229600" cy="1080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dirty="0"/>
              <a:t>• </a:t>
            </a:r>
            <a:r>
              <a:rPr lang="ko-KR" altLang="en-US" sz="1800" dirty="0" smtClean="0"/>
              <a:t>박근혜 정부 기간</a:t>
            </a:r>
            <a:r>
              <a:rPr lang="en-US" altLang="ko-KR" sz="1800" dirty="0" smtClean="0"/>
              <a:t>(2013~2016)</a:t>
            </a:r>
          </a:p>
          <a:p>
            <a:pPr marL="0" indent="0">
              <a:buNone/>
            </a:pPr>
            <a:r>
              <a:rPr lang="en-US" altLang="ko-KR" sz="1800" dirty="0" smtClean="0"/>
              <a:t>   ‘</a:t>
            </a:r>
            <a:r>
              <a:rPr lang="ko-KR" altLang="en-US" sz="1800" dirty="0" smtClean="0"/>
              <a:t>아파트 </a:t>
            </a:r>
            <a:r>
              <a:rPr lang="en-US" altLang="ko-KR" sz="1800" dirty="0" smtClean="0"/>
              <a:t>3</a:t>
            </a:r>
            <a:r>
              <a:rPr lang="ko-KR" altLang="en-US" sz="1800" dirty="0" smtClean="0"/>
              <a:t>채 이상</a:t>
            </a:r>
            <a:r>
              <a:rPr lang="en-US" altLang="ko-KR" sz="1800" dirty="0" smtClean="0"/>
              <a:t>’ 73% </a:t>
            </a:r>
            <a:r>
              <a:rPr lang="ko-KR" altLang="en-US" sz="1800" dirty="0" smtClean="0"/>
              <a:t>증가</a:t>
            </a:r>
            <a:r>
              <a:rPr lang="en-US" altLang="ko-KR" sz="1800" dirty="0" smtClean="0"/>
              <a:t>, </a:t>
            </a:r>
          </a:p>
          <a:p>
            <a:pPr marL="0" indent="0">
              <a:buNone/>
            </a:pPr>
            <a:r>
              <a:rPr lang="en-US" altLang="ko-KR" sz="1800" dirty="0" smtClean="0"/>
              <a:t>   ‘1</a:t>
            </a:r>
            <a:r>
              <a:rPr lang="ko-KR" altLang="en-US" sz="1800" dirty="0" smtClean="0"/>
              <a:t>채 소유자</a:t>
            </a:r>
            <a:r>
              <a:rPr lang="en-US" altLang="ko-KR" sz="1800" dirty="0" smtClean="0"/>
              <a:t>’</a:t>
            </a:r>
            <a:r>
              <a:rPr lang="ko-KR" altLang="en-US" sz="1800" dirty="0" smtClean="0"/>
              <a:t>는 </a:t>
            </a:r>
            <a:r>
              <a:rPr lang="en-US" altLang="ko-KR" sz="1800" dirty="0" smtClean="0"/>
              <a:t>11% </a:t>
            </a:r>
            <a:r>
              <a:rPr lang="ko-KR" altLang="en-US" sz="1800" dirty="0" smtClean="0"/>
              <a:t>증가에 그쳐</a:t>
            </a:r>
            <a:endParaRPr lang="en-US" altLang="ko-KR" sz="1800" dirty="0" smtClean="0"/>
          </a:p>
          <a:p>
            <a:pPr marL="0" indent="0">
              <a:buNone/>
            </a:pPr>
            <a:endParaRPr lang="en-US" altLang="ko-KR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118708"/>
              </p:ext>
            </p:extLst>
          </p:nvPr>
        </p:nvGraphicFramePr>
        <p:xfrm>
          <a:off x="428472" y="2348880"/>
          <a:ext cx="8319992" cy="4196213"/>
        </p:xfrm>
        <a:graphic>
          <a:graphicData uri="http://schemas.openxmlformats.org/drawingml/2006/table">
            <a:tbl>
              <a:tblPr/>
              <a:tblGrid>
                <a:gridCol w="921678"/>
                <a:gridCol w="1326946"/>
                <a:gridCol w="1326946"/>
                <a:gridCol w="1233052"/>
                <a:gridCol w="1233052"/>
                <a:gridCol w="1139159"/>
                <a:gridCol w="1139159"/>
              </a:tblGrid>
              <a:tr h="329383">
                <a:tc rowSpan="2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연도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아파트 </a:t>
                      </a:r>
                      <a:r>
                        <a:rPr lang="en-US" altLang="ko-KR" sz="16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채 소유자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아파트 </a:t>
                      </a:r>
                      <a:r>
                        <a:rPr lang="en-US" altLang="ko-KR" sz="16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채 이상 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아파트 </a:t>
                      </a:r>
                      <a:r>
                        <a:rPr lang="en-US" altLang="ko-KR" sz="16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채 이상 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3524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소유자수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증가인원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증가율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소유자수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증가인원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증가율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소유자수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증가인원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증가율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413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2012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6,899,653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-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66,587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17,350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-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383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2013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7,063,855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164,202</a:t>
                      </a:r>
                    </a:p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2.4%)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72,886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6,299</a:t>
                      </a:r>
                    </a:p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9.5%)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18,449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1,099</a:t>
                      </a:r>
                    </a:p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6.3%)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247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2014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7,264,749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200,894</a:t>
                      </a:r>
                    </a:p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2.8%)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83,694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10,808</a:t>
                      </a:r>
                    </a:p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14.8%)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19,919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1,470</a:t>
                      </a:r>
                    </a:p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8.0%)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247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2015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7,495,107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230,358</a:t>
                      </a:r>
                    </a:p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3.2%)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98,607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14,913</a:t>
                      </a:r>
                    </a:p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17.8%)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21,898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1,979</a:t>
                      </a:r>
                    </a:p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9.9%)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247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2016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7,649,048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153,941</a:t>
                      </a:r>
                    </a:p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2.1%)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115,332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16,725</a:t>
                      </a:r>
                    </a:p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17.0%)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24,789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2,891</a:t>
                      </a:r>
                    </a:p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13.2%)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247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년 합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-</a:t>
                      </a:r>
                      <a:endParaRPr lang="en-US" sz="16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749,395</a:t>
                      </a:r>
                    </a:p>
                    <a:p>
                      <a:pPr marL="0" marR="0" indent="0" algn="ct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6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10.9%)</a:t>
                      </a:r>
                      <a:endParaRPr lang="en-US" sz="16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-</a:t>
                      </a:r>
                      <a:endParaRPr lang="en-US" sz="16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48,745</a:t>
                      </a:r>
                    </a:p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6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73.2%)</a:t>
                      </a:r>
                      <a:endParaRPr lang="en-US" sz="16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-</a:t>
                      </a:r>
                      <a:endParaRPr lang="en-US" sz="16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7,439</a:t>
                      </a:r>
                    </a:p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en-US" sz="16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42.9%)</a:t>
                      </a:r>
                      <a:endParaRPr lang="en-US" sz="16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23528" y="1990581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/>
              <a:t>표</a:t>
            </a:r>
            <a:r>
              <a:rPr lang="en-US" altLang="ko-KR" dirty="0"/>
              <a:t>1</a:t>
            </a:r>
            <a:r>
              <a:rPr lang="en-US" altLang="ko-KR" dirty="0" smtClean="0"/>
              <a:t>&gt; </a:t>
            </a:r>
            <a:r>
              <a:rPr lang="ko-KR" altLang="en-US" dirty="0" smtClean="0"/>
              <a:t>박근혜 </a:t>
            </a:r>
            <a:r>
              <a:rPr lang="ko-KR" altLang="en-US" dirty="0"/>
              <a:t>정부</a:t>
            </a:r>
            <a:r>
              <a:rPr lang="en-US" altLang="ko-KR" dirty="0"/>
              <a:t>(2012~2016) </a:t>
            </a:r>
            <a:r>
              <a:rPr lang="ko-KR" altLang="en-US" dirty="0"/>
              <a:t>기간 </a:t>
            </a:r>
            <a:r>
              <a:rPr lang="ko-KR" altLang="en-US" dirty="0" err="1"/>
              <a:t>아파트소유건수별</a:t>
            </a:r>
            <a:r>
              <a:rPr lang="ko-KR" altLang="en-US" dirty="0"/>
              <a:t> 소유자 증가 현황</a:t>
            </a:r>
            <a:r>
              <a:rPr lang="en-US" altLang="ko-KR" dirty="0"/>
              <a:t>(</a:t>
            </a:r>
            <a:r>
              <a:rPr lang="ko-KR" altLang="en-US" dirty="0"/>
              <a:t>명</a:t>
            </a:r>
            <a:r>
              <a:rPr lang="en-US" altLang="ko-KR" dirty="0"/>
              <a:t>)</a:t>
            </a:r>
            <a:endParaRPr lang="ko-KR" altLang="en-US" dirty="0"/>
          </a:p>
          <a:p>
            <a:endParaRPr lang="ko-KR" altLang="en-US" dirty="0"/>
          </a:p>
        </p:txBody>
      </p:sp>
      <p:cxnSp>
        <p:nvCxnSpPr>
          <p:cNvPr id="11" name="직선 연결선 10"/>
          <p:cNvCxnSpPr/>
          <p:nvPr/>
        </p:nvCxnSpPr>
        <p:spPr>
          <a:xfrm>
            <a:off x="179512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8964488" y="542351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55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19804"/>
              </p:ext>
            </p:extLst>
          </p:nvPr>
        </p:nvGraphicFramePr>
        <p:xfrm>
          <a:off x="323528" y="1771616"/>
          <a:ext cx="8496944" cy="4105656"/>
        </p:xfrm>
        <a:graphic>
          <a:graphicData uri="http://schemas.openxmlformats.org/drawingml/2006/table">
            <a:tbl>
              <a:tblPr/>
              <a:tblGrid>
                <a:gridCol w="883068"/>
                <a:gridCol w="1349180"/>
                <a:gridCol w="1292987"/>
                <a:gridCol w="1083277"/>
                <a:gridCol w="1647388"/>
                <a:gridCol w="1124467"/>
                <a:gridCol w="1116577"/>
              </a:tblGrid>
              <a:tr h="43178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900" b="1" kern="0" spc="0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주택담보대출 금액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증가금액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주택담보대출 증가율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가계대출 금액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증가금액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가계대출 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증가율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59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2012</a:t>
                      </a:r>
                      <a:endParaRPr lang="en-US" sz="15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404,183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-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-</a:t>
                      </a:r>
                      <a:endParaRPr lang="en-US" sz="1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963,794 </a:t>
                      </a:r>
                      <a:endParaRPr lang="en-US" sz="1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-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-</a:t>
                      </a:r>
                      <a:endParaRPr lang="en-US" sz="1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59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2013</a:t>
                      </a:r>
                      <a:endParaRPr lang="en-US" sz="15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418,121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13,938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3.4%</a:t>
                      </a:r>
                      <a:endParaRPr lang="en-US" sz="1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1,019,041 </a:t>
                      </a:r>
                      <a:endParaRPr lang="en-US" sz="1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55,246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5.7%</a:t>
                      </a:r>
                      <a:endParaRPr lang="en-US" sz="1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59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2014</a:t>
                      </a:r>
                      <a:endParaRPr lang="en-US" sz="15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460,603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42,482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10.2%</a:t>
                      </a:r>
                      <a:endParaRPr lang="en-US" sz="1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1,085,259 </a:t>
                      </a:r>
                      <a:endParaRPr lang="en-US" sz="1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66,219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6.5%</a:t>
                      </a:r>
                      <a:endParaRPr lang="en-US" sz="1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59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2015</a:t>
                      </a:r>
                      <a:endParaRPr lang="en-US" sz="15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490,826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30,223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6.6%</a:t>
                      </a:r>
                      <a:endParaRPr lang="en-US" sz="1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1,203,099 </a:t>
                      </a:r>
                      <a:endParaRPr lang="en-US" sz="1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117,840 </a:t>
                      </a:r>
                      <a:endParaRPr lang="en-US" sz="1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10.9%</a:t>
                      </a:r>
                      <a:endParaRPr lang="en-US" sz="1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59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2016</a:t>
                      </a:r>
                      <a:endParaRPr lang="en-US" sz="15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545,840 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55,014 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11.2%</a:t>
                      </a:r>
                      <a:endParaRPr lang="en-US" sz="1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1,342,527 </a:t>
                      </a:r>
                      <a:endParaRPr lang="en-US" sz="1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139,428 </a:t>
                      </a:r>
                      <a:endParaRPr lang="en-US" sz="1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11.6%</a:t>
                      </a:r>
                      <a:endParaRPr lang="en-US" sz="1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59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년 합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-</a:t>
                      </a:r>
                      <a:endParaRPr lang="en-US" sz="19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141,657</a:t>
                      </a:r>
                      <a:endParaRPr lang="en-US" sz="19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35.0%</a:t>
                      </a:r>
                      <a:endParaRPr lang="en-US" sz="19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-</a:t>
                      </a:r>
                      <a:endParaRPr lang="en-US" sz="19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378,733</a:t>
                      </a:r>
                      <a:endParaRPr lang="en-US" sz="19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39.3%</a:t>
                      </a:r>
                      <a:endParaRPr lang="en-US" sz="19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51520" y="1342509"/>
            <a:ext cx="73919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표</a:t>
            </a:r>
            <a:r>
              <a:rPr lang="en-US" altLang="ko-KR" dirty="0" smtClean="0"/>
              <a:t>3&gt; </a:t>
            </a:r>
            <a:r>
              <a:rPr lang="ko-KR" altLang="en-US" dirty="0" smtClean="0"/>
              <a:t>박근혜 정부</a:t>
            </a:r>
            <a:r>
              <a:rPr lang="en-US" altLang="ko-KR" dirty="0" smtClean="0"/>
              <a:t>(2012~2016) </a:t>
            </a:r>
            <a:r>
              <a:rPr lang="ko-KR" altLang="en-US" dirty="0" smtClean="0"/>
              <a:t>주택담보대출 및 가계대출 증가 현황</a:t>
            </a:r>
            <a:endParaRPr lang="en-US" altLang="ko-KR" dirty="0" smtClean="0"/>
          </a:p>
          <a:p>
            <a:endParaRPr lang="ko-KR" altLang="en-US" dirty="0"/>
          </a:p>
        </p:txBody>
      </p:sp>
      <p:cxnSp>
        <p:nvCxnSpPr>
          <p:cNvPr id="11" name="직선 연결선 10"/>
          <p:cNvCxnSpPr/>
          <p:nvPr/>
        </p:nvCxnSpPr>
        <p:spPr>
          <a:xfrm>
            <a:off x="179512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8964488" y="542351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251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3224" y="1124744"/>
            <a:ext cx="8867328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/>
              <a:t>• </a:t>
            </a:r>
            <a:r>
              <a:rPr lang="ko-KR" altLang="en-US" sz="2200" dirty="0" smtClean="0"/>
              <a:t>역설적으로 </a:t>
            </a:r>
            <a:r>
              <a:rPr lang="ko-KR" altLang="en-US" sz="2200" dirty="0"/>
              <a:t>박근혜 정부 부동산 정책은 </a:t>
            </a:r>
            <a:r>
              <a:rPr lang="ko-KR" altLang="en-US" sz="2200" dirty="0" smtClean="0"/>
              <a:t>성공</a:t>
            </a:r>
            <a:endParaRPr lang="en-US" altLang="ko-KR" sz="2200" dirty="0" smtClean="0"/>
          </a:p>
          <a:p>
            <a:pPr marL="0" indent="0">
              <a:buNone/>
            </a:pPr>
            <a:endParaRPr lang="en-US" altLang="ko-KR" sz="2200" dirty="0" smtClean="0"/>
          </a:p>
          <a:p>
            <a:pPr marL="0" indent="0">
              <a:buNone/>
            </a:pPr>
            <a:r>
              <a:rPr lang="en-US" altLang="ko-KR" sz="2200" dirty="0" smtClean="0"/>
              <a:t>• </a:t>
            </a:r>
            <a:r>
              <a:rPr lang="ko-KR" altLang="en-US" sz="2200" dirty="0" smtClean="0"/>
              <a:t>‘</a:t>
            </a:r>
            <a:r>
              <a:rPr lang="ko-KR" altLang="en-US" sz="2200" dirty="0"/>
              <a:t>빚내서 집 사라’는 정부의 정책 목표에 </a:t>
            </a:r>
            <a:r>
              <a:rPr lang="ko-KR" altLang="en-US" sz="2200" dirty="0" smtClean="0"/>
              <a:t>국민들이 부응</a:t>
            </a:r>
            <a:endParaRPr lang="en-US" altLang="ko-KR" sz="2200" dirty="0" smtClean="0"/>
          </a:p>
          <a:p>
            <a:pPr marL="0" indent="0">
              <a:buNone/>
            </a:pPr>
            <a:endParaRPr lang="en-US" altLang="ko-KR" sz="2200" dirty="0" smtClean="0"/>
          </a:p>
          <a:p>
            <a:pPr marL="0" indent="0">
              <a:buNone/>
            </a:pPr>
            <a:r>
              <a:rPr lang="en-US" altLang="ko-KR" sz="2200" dirty="0"/>
              <a:t>• </a:t>
            </a:r>
            <a:r>
              <a:rPr lang="ko-KR" altLang="en-US" sz="2200" dirty="0" smtClean="0"/>
              <a:t>그러나 </a:t>
            </a:r>
            <a:r>
              <a:rPr lang="ko-KR" altLang="en-US" sz="2200" dirty="0"/>
              <a:t>‘집 가진 자’가 집을 더 </a:t>
            </a:r>
            <a:r>
              <a:rPr lang="ko-KR" altLang="en-US" sz="2200" dirty="0" smtClean="0"/>
              <a:t>가지는 </a:t>
            </a:r>
            <a:endParaRPr lang="en-US" altLang="ko-KR" sz="2200" dirty="0" smtClean="0"/>
          </a:p>
          <a:p>
            <a:pPr marL="0" indent="0">
              <a:buNone/>
            </a:pPr>
            <a:r>
              <a:rPr lang="en-US" altLang="ko-KR" sz="2200" dirty="0"/>
              <a:t> </a:t>
            </a:r>
            <a:r>
              <a:rPr lang="en-US" altLang="ko-KR" sz="2200" dirty="0" smtClean="0"/>
              <a:t>   </a:t>
            </a:r>
            <a:r>
              <a:rPr lang="ko-KR" altLang="en-US" sz="2200" dirty="0" smtClean="0"/>
              <a:t>‘</a:t>
            </a:r>
            <a:r>
              <a:rPr lang="ko-KR" altLang="en-US" sz="2200" dirty="0"/>
              <a:t>아파트 독식화’ 현상을 </a:t>
            </a:r>
            <a:r>
              <a:rPr lang="ko-KR" altLang="en-US" sz="2200" dirty="0" smtClean="0"/>
              <a:t>심화시킴</a:t>
            </a:r>
            <a:endParaRPr lang="en-US" altLang="ko-KR" sz="2200" dirty="0" smtClean="0"/>
          </a:p>
          <a:p>
            <a:pPr marL="0" indent="0">
              <a:buNone/>
            </a:pPr>
            <a:endParaRPr lang="en-US" altLang="ko-KR" sz="2200" dirty="0" smtClean="0"/>
          </a:p>
          <a:p>
            <a:pPr marL="0" indent="0">
              <a:buNone/>
            </a:pPr>
            <a:r>
              <a:rPr lang="en-US" altLang="ko-KR" sz="2200" dirty="0" smtClean="0"/>
              <a:t>• </a:t>
            </a:r>
            <a:r>
              <a:rPr lang="ko-KR" altLang="en-US" sz="2200" dirty="0" smtClean="0"/>
              <a:t>‘</a:t>
            </a:r>
            <a:r>
              <a:rPr lang="ko-KR" altLang="en-US" sz="2200" dirty="0"/>
              <a:t>가진 자’와 ‘그렇지 않은 자’가 </a:t>
            </a:r>
            <a:endParaRPr lang="en-US" altLang="ko-KR" sz="2200" dirty="0" smtClean="0"/>
          </a:p>
          <a:p>
            <a:pPr marL="0" indent="0">
              <a:buNone/>
            </a:pPr>
            <a:r>
              <a:rPr lang="en-US" altLang="ko-KR" sz="2200" dirty="0"/>
              <a:t> </a:t>
            </a:r>
            <a:r>
              <a:rPr lang="en-US" altLang="ko-KR" sz="2200" dirty="0" smtClean="0"/>
              <a:t>   </a:t>
            </a:r>
            <a:r>
              <a:rPr lang="ko-KR" altLang="en-US" sz="2200" dirty="0" smtClean="0"/>
              <a:t>아무런 </a:t>
            </a:r>
            <a:r>
              <a:rPr lang="ko-KR" altLang="en-US" sz="2200" dirty="0"/>
              <a:t>제재 없이 경기하는 </a:t>
            </a:r>
            <a:r>
              <a:rPr lang="ko-KR" altLang="en-US" sz="2200" dirty="0" smtClean="0"/>
              <a:t>’기울어진 </a:t>
            </a:r>
            <a:r>
              <a:rPr lang="ko-KR" altLang="en-US" sz="2200" dirty="0"/>
              <a:t>운동장’</a:t>
            </a:r>
            <a:r>
              <a:rPr lang="ko-KR" altLang="en-US" sz="2200" dirty="0" smtClean="0"/>
              <a:t>이었기 때문</a:t>
            </a:r>
            <a:endParaRPr lang="ko-KR" altLang="en-US" sz="2200" dirty="0"/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endParaRPr lang="ko-KR" altLang="en-US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179512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8964488" y="542351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오른쪽 화살표 4"/>
          <p:cNvSpPr/>
          <p:nvPr/>
        </p:nvSpPr>
        <p:spPr>
          <a:xfrm>
            <a:off x="683568" y="5517232"/>
            <a:ext cx="576064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403648" y="5373216"/>
            <a:ext cx="7560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따라서 ‘</a:t>
            </a:r>
            <a:r>
              <a:rPr lang="ko-KR" altLang="en-US" sz="2800" b="1" dirty="0" err="1" smtClean="0"/>
              <a:t>다주택자</a:t>
            </a:r>
            <a:r>
              <a:rPr lang="ko-KR" altLang="en-US" sz="2800" b="1" dirty="0" smtClean="0"/>
              <a:t>’에 대한 규제를 강화하는 </a:t>
            </a:r>
            <a:endParaRPr lang="en-US" altLang="ko-KR" sz="2800" b="1" dirty="0" smtClean="0"/>
          </a:p>
          <a:p>
            <a:r>
              <a:rPr lang="ko-KR" altLang="en-US" sz="2800" b="1" dirty="0" smtClean="0"/>
              <a:t>현 정부의 정책방향은 기본적으로 옳음</a:t>
            </a:r>
          </a:p>
        </p:txBody>
      </p:sp>
    </p:spTree>
    <p:extLst>
      <p:ext uri="{BB962C8B-B14F-4D97-AF65-F5344CB8AC3E}">
        <p14:creationId xmlns:p14="http://schemas.microsoft.com/office/powerpoint/2010/main" val="202170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4056" y="1700808"/>
            <a:ext cx="9540552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100" dirty="0" smtClean="0"/>
              <a:t>①</a:t>
            </a:r>
            <a:r>
              <a:rPr lang="ko-KR" altLang="en-US" sz="2100" dirty="0"/>
              <a:t> 현 정부 들어 작년 </a:t>
            </a:r>
            <a:r>
              <a:rPr lang="en-US" altLang="ko-KR" sz="2100" dirty="0"/>
              <a:t>7</a:t>
            </a:r>
            <a:r>
              <a:rPr lang="ko-KR" altLang="en-US" sz="2100" dirty="0"/>
              <a:t>월 </a:t>
            </a:r>
            <a:r>
              <a:rPr lang="en-US" altLang="ko-KR" sz="2100" dirty="0"/>
              <a:t>3</a:t>
            </a:r>
            <a:r>
              <a:rPr lang="ko-KR" altLang="en-US" sz="2100" dirty="0"/>
              <a:t>일 </a:t>
            </a:r>
            <a:endParaRPr lang="en-US" altLang="ko-KR" sz="2100" dirty="0" smtClean="0"/>
          </a:p>
          <a:p>
            <a:pPr marL="0" indent="0">
              <a:buNone/>
            </a:pPr>
            <a:r>
              <a:rPr lang="en-US" altLang="ko-KR" sz="2100" dirty="0" smtClean="0"/>
              <a:t>     LTV</a:t>
            </a:r>
            <a:r>
              <a:rPr lang="ko-KR" altLang="en-US" sz="2100" dirty="0" smtClean="0"/>
              <a:t> </a:t>
            </a:r>
            <a:r>
              <a:rPr lang="en-US" altLang="ko-KR" sz="2100" dirty="0"/>
              <a:t>70%-&gt;60</a:t>
            </a:r>
            <a:r>
              <a:rPr lang="en-US" altLang="ko-KR" sz="2100" dirty="0" smtClean="0"/>
              <a:t>%, DTI</a:t>
            </a:r>
            <a:r>
              <a:rPr lang="ko-KR" altLang="en-US" sz="2100" dirty="0" smtClean="0"/>
              <a:t> </a:t>
            </a:r>
            <a:r>
              <a:rPr lang="en-US" altLang="ko-KR" sz="2100" dirty="0"/>
              <a:t>60%-&gt;50</a:t>
            </a:r>
            <a:r>
              <a:rPr lang="en-US" altLang="ko-KR" sz="2100" dirty="0" smtClean="0"/>
              <a:t>%, </a:t>
            </a:r>
            <a:r>
              <a:rPr lang="ko-KR" altLang="en-US" sz="2100" b="1" dirty="0" smtClean="0"/>
              <a:t>박근혜 </a:t>
            </a:r>
            <a:r>
              <a:rPr lang="ko-KR" altLang="en-US" sz="2100" b="1" dirty="0" smtClean="0"/>
              <a:t>정부 이전 수준으로 회복</a:t>
            </a:r>
            <a:endParaRPr lang="en-US" altLang="ko-KR" sz="2100" b="1" dirty="0" smtClean="0"/>
          </a:p>
          <a:p>
            <a:pPr marL="0" indent="0">
              <a:buNone/>
            </a:pPr>
            <a:endParaRPr lang="en-US" altLang="ko-KR" sz="2100" dirty="0" smtClean="0"/>
          </a:p>
          <a:p>
            <a:pPr marL="0" indent="0">
              <a:buNone/>
            </a:pPr>
            <a:r>
              <a:rPr lang="en-US" altLang="ko-KR" sz="2100" dirty="0" smtClean="0"/>
              <a:t>② </a:t>
            </a:r>
            <a:r>
              <a:rPr lang="ko-KR" altLang="en-US" sz="2100" dirty="0"/>
              <a:t>다시 올해 </a:t>
            </a:r>
            <a:r>
              <a:rPr lang="en-US" altLang="ko-KR" sz="2100" dirty="0"/>
              <a:t>8</a:t>
            </a:r>
            <a:r>
              <a:rPr lang="ko-KR" altLang="en-US" sz="2100" dirty="0"/>
              <a:t>월 </a:t>
            </a:r>
            <a:r>
              <a:rPr lang="en-US" altLang="ko-KR" sz="2100" dirty="0"/>
              <a:t>2</a:t>
            </a:r>
            <a:r>
              <a:rPr lang="ko-KR" altLang="en-US" sz="2100" dirty="0"/>
              <a:t>일 </a:t>
            </a:r>
            <a:endParaRPr lang="en-US" altLang="ko-KR" sz="2100" dirty="0" smtClean="0"/>
          </a:p>
          <a:p>
            <a:pPr marL="0" indent="0">
              <a:buNone/>
            </a:pPr>
            <a:r>
              <a:rPr lang="ko-KR" altLang="en-US" sz="2100" dirty="0" smtClean="0"/>
              <a:t>     </a:t>
            </a:r>
            <a:r>
              <a:rPr lang="ko-KR" altLang="en-US" sz="2100" b="1" dirty="0" smtClean="0"/>
              <a:t>주택담보대출을 </a:t>
            </a:r>
            <a:r>
              <a:rPr lang="en-US" altLang="ko-KR" sz="2100" b="1" dirty="0"/>
              <a:t>1</a:t>
            </a:r>
            <a:r>
              <a:rPr lang="ko-KR" altLang="en-US" sz="2100" b="1" dirty="0"/>
              <a:t>건 이상 </a:t>
            </a:r>
            <a:r>
              <a:rPr lang="ko-KR" altLang="en-US" sz="2100" dirty="0"/>
              <a:t>보유한 </a:t>
            </a:r>
            <a:r>
              <a:rPr lang="ko-KR" altLang="en-US" sz="2100" dirty="0" smtClean="0"/>
              <a:t>세대</a:t>
            </a:r>
            <a:r>
              <a:rPr lang="en-US" altLang="ko-KR" sz="2100" dirty="0" smtClean="0"/>
              <a:t>,</a:t>
            </a:r>
            <a:r>
              <a:rPr lang="ko-KR" altLang="en-US" sz="2100" dirty="0" smtClean="0"/>
              <a:t> </a:t>
            </a:r>
            <a:r>
              <a:rPr lang="ko-KR" altLang="en-US" sz="2100" b="1" dirty="0" smtClean="0"/>
              <a:t>각각 </a:t>
            </a:r>
            <a:r>
              <a:rPr lang="en-US" altLang="ko-KR" sz="2100" b="1" dirty="0"/>
              <a:t>10</a:t>
            </a:r>
            <a:r>
              <a:rPr lang="en-US" altLang="ko-KR" sz="2100" b="1" dirty="0" smtClean="0"/>
              <a:t>% </a:t>
            </a:r>
            <a:r>
              <a:rPr lang="ko-KR" altLang="en-US" sz="2100" b="1" dirty="0" smtClean="0"/>
              <a:t>강화</a:t>
            </a:r>
            <a:endParaRPr lang="en-US" altLang="ko-KR" sz="2100" b="1" dirty="0" smtClean="0"/>
          </a:p>
          <a:p>
            <a:pPr marL="0" indent="0">
              <a:buNone/>
            </a:pPr>
            <a:endParaRPr lang="en-US" altLang="ko-KR" sz="2100" dirty="0" smtClean="0"/>
          </a:p>
          <a:p>
            <a:pPr marL="0" indent="0">
              <a:buNone/>
            </a:pPr>
            <a:r>
              <a:rPr lang="en-US" altLang="ko-KR" sz="2100" dirty="0" smtClean="0"/>
              <a:t>③</a:t>
            </a:r>
            <a:r>
              <a:rPr lang="ko-KR" altLang="en-US" sz="2100" dirty="0"/>
              <a:t> </a:t>
            </a:r>
            <a:r>
              <a:rPr lang="en-US" altLang="ko-KR" sz="2100" dirty="0"/>
              <a:t>9</a:t>
            </a:r>
            <a:r>
              <a:rPr lang="ko-KR" altLang="en-US" sz="2100" dirty="0"/>
              <a:t>월 </a:t>
            </a:r>
            <a:r>
              <a:rPr lang="en-US" altLang="ko-KR" sz="2100" dirty="0"/>
              <a:t>13</a:t>
            </a:r>
            <a:r>
              <a:rPr lang="ko-KR" altLang="en-US" sz="2100" dirty="0"/>
              <a:t>일 </a:t>
            </a:r>
            <a:endParaRPr lang="en-US" altLang="ko-KR" sz="2100" dirty="0" smtClean="0"/>
          </a:p>
          <a:p>
            <a:pPr marL="0" indent="0">
              <a:buNone/>
            </a:pPr>
            <a:r>
              <a:rPr lang="en-US" altLang="ko-KR" sz="2100" dirty="0" smtClean="0"/>
              <a:t>     </a:t>
            </a:r>
            <a:r>
              <a:rPr lang="en-US" altLang="ko-KR" sz="2100" b="1" dirty="0" smtClean="0"/>
              <a:t>2</a:t>
            </a:r>
            <a:r>
              <a:rPr lang="ko-KR" altLang="en-US" sz="2100" b="1" dirty="0"/>
              <a:t>주택이상</a:t>
            </a:r>
            <a:r>
              <a:rPr lang="ko-KR" altLang="en-US" sz="2100" dirty="0"/>
              <a:t> 보유세대는 </a:t>
            </a:r>
            <a:r>
              <a:rPr lang="en-US" altLang="ko-KR" sz="2100" b="1" dirty="0" smtClean="0"/>
              <a:t>‘</a:t>
            </a:r>
            <a:r>
              <a:rPr lang="ko-KR" altLang="en-US" sz="2100" b="1" dirty="0" smtClean="0"/>
              <a:t>주택담보대출을 금지</a:t>
            </a:r>
            <a:r>
              <a:rPr lang="en-US" altLang="ko-KR" sz="2100" b="1" dirty="0" smtClean="0"/>
              <a:t>’(</a:t>
            </a:r>
            <a:r>
              <a:rPr lang="en-US" altLang="ko-KR" sz="2100" b="1" dirty="0"/>
              <a:t>LTV 0%)</a:t>
            </a:r>
            <a:endParaRPr lang="ko-KR" altLang="en-US" sz="2100" b="1" dirty="0"/>
          </a:p>
          <a:p>
            <a:pPr marL="0" indent="0">
              <a:buNone/>
            </a:pPr>
            <a:endParaRPr lang="ko-KR" altLang="en-US" sz="2800" dirty="0"/>
          </a:p>
        </p:txBody>
      </p:sp>
      <p:cxnSp>
        <p:nvCxnSpPr>
          <p:cNvPr id="10" name="직선 연결선 9"/>
          <p:cNvCxnSpPr/>
          <p:nvPr/>
        </p:nvCxnSpPr>
        <p:spPr>
          <a:xfrm>
            <a:off x="179512" y="548680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8964488" y="542351"/>
            <a:ext cx="0" cy="612068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직사각형 1"/>
          <p:cNvSpPr/>
          <p:nvPr/>
        </p:nvSpPr>
        <p:spPr>
          <a:xfrm>
            <a:off x="395536" y="1695646"/>
            <a:ext cx="8280920" cy="41764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323528" y="980728"/>
            <a:ext cx="42562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dirty="0" smtClean="0"/>
              <a:t>[</a:t>
            </a:r>
            <a:r>
              <a:rPr lang="ko-KR" altLang="en-US" sz="2800" dirty="0" smtClean="0"/>
              <a:t>현 정부의 대출규제 정책</a:t>
            </a:r>
            <a:r>
              <a:rPr lang="en-US" altLang="ko-KR" sz="2800" dirty="0" smtClean="0"/>
              <a:t>]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26544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투명도">
  <a:themeElements>
    <a:clrScheme name="사용자 지정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70C0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각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861</TotalTime>
  <Words>944</Words>
  <Application>Microsoft Office PowerPoint</Application>
  <PresentationFormat>화면 슬라이드 쇼(4:3)</PresentationFormat>
  <Paragraphs>243</Paragraphs>
  <Slides>13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투명도</vt:lpstr>
      <vt:lpstr>2018  국정감사  정책리포트 1  -  부동산  정책 시리즈  1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assembly</dc:creator>
  <cp:lastModifiedBy>assembly</cp:lastModifiedBy>
  <cp:revision>53</cp:revision>
  <cp:lastPrinted>2018-10-08T09:39:03Z</cp:lastPrinted>
  <dcterms:created xsi:type="dcterms:W3CDTF">2018-10-07T05:00:14Z</dcterms:created>
  <dcterms:modified xsi:type="dcterms:W3CDTF">2018-10-08T10:47:47Z</dcterms:modified>
</cp:coreProperties>
</file>