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6" d="100"/>
          <a:sy n="106" d="100"/>
        </p:scale>
        <p:origin x="-16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82FED-7FD7-407C-A893-85454A08683C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9BB45-2220-4CD3-90F1-C3B4C1D507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82442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82FED-7FD7-407C-A893-85454A08683C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9BB45-2220-4CD3-90F1-C3B4C1D507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22940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82FED-7FD7-407C-A893-85454A08683C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9BB45-2220-4CD3-90F1-C3B4C1D507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7044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82FED-7FD7-407C-A893-85454A08683C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9BB45-2220-4CD3-90F1-C3B4C1D507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88344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82FED-7FD7-407C-A893-85454A08683C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9BB45-2220-4CD3-90F1-C3B4C1D507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09385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82FED-7FD7-407C-A893-85454A08683C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9BB45-2220-4CD3-90F1-C3B4C1D507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2118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82FED-7FD7-407C-A893-85454A08683C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9BB45-2220-4CD3-90F1-C3B4C1D507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5740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82FED-7FD7-407C-A893-85454A08683C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9BB45-2220-4CD3-90F1-C3B4C1D507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8293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82FED-7FD7-407C-A893-85454A08683C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9BB45-2220-4CD3-90F1-C3B4C1D507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8847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82FED-7FD7-407C-A893-85454A08683C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9BB45-2220-4CD3-90F1-C3B4C1D507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569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82FED-7FD7-407C-A893-85454A08683C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9BB45-2220-4CD3-90F1-C3B4C1D507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9073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82FED-7FD7-407C-A893-85454A08683C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49BB45-2220-4CD3-90F1-C3B4C1D507A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57103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/>
              <a:t>국민연금 스튜어드십코드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 dirty="0"/>
          </a:p>
        </p:txBody>
      </p:sp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ssembly\Desktop\KakaoTalk_20171108_15234579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535" y="2948947"/>
            <a:ext cx="7206819" cy="4324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ssembly\Desktop\161229_0252s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958" b="100000" l="4133" r="64600">
                        <a14:foregroundMark x1="42498" y1="46675" x2="52875" y2="73700"/>
                        <a14:foregroundMark x1="41779" y1="42080" x2="53908" y2="49879"/>
                        <a14:foregroundMark x1="55256" y1="51270" x2="57143" y2="56530"/>
                        <a14:foregroundMark x1="8895" y1="81741" x2="8895" y2="90206"/>
                        <a14:foregroundMark x1="9075" y1="78053" x2="8041" y2="81258"/>
                        <a14:foregroundMark x1="38589" y1="90750" x2="39578" y2="94619"/>
                        <a14:foregroundMark x1="58176" y1="63422" x2="52606" y2="81560"/>
                        <a14:foregroundMark x1="59030" y1="74909" x2="54897" y2="82950"/>
                        <a14:foregroundMark x1="57188" y1="81318" x2="57367" y2="82225"/>
                        <a14:foregroundMark x1="58760" y1="79141" x2="58086" y2="89903"/>
                        <a14:foregroundMark x1="57323" y1="84099" x2="59973" y2="81137"/>
                        <a14:backgroundMark x1="59164" y1="80411" x2="49146" y2="99879"/>
                        <a14:backgroundMark x1="47664" y1="91838" x2="40431" y2="99637"/>
                        <a14:backgroundMark x1="45867" y1="96070" x2="48158" y2="98609"/>
                        <a14:backgroundMark x1="58176" y1="86759" x2="60647" y2="84462"/>
                        <a14:backgroundMark x1="55391" y1="88573" x2="59344" y2="86276"/>
                        <a14:backgroundMark x1="58176" y1="88331" x2="59164" y2="90206"/>
                        <a14:backgroundMark x1="58041" y1="86397" x2="60872" y2="820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34011"/>
          <a:stretch/>
        </p:blipFill>
        <p:spPr bwMode="auto">
          <a:xfrm>
            <a:off x="4932040" y="1796822"/>
            <a:ext cx="4573438" cy="497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79512" y="1508789"/>
            <a:ext cx="648754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800" b="1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국 정 감 사</a:t>
            </a:r>
            <a:endParaRPr lang="en-US" altLang="ko-KR" sz="4800" b="1" dirty="0">
              <a:ln>
                <a:solidFill>
                  <a:schemeClr val="tx1">
                    <a:alpha val="20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itchFamily="18" charset="-127"/>
              <a:ea typeface="HY견고딕" pitchFamily="18" charset="-127"/>
            </a:endParaRPr>
          </a:p>
          <a:p>
            <a:pPr algn="ctr"/>
            <a:r>
              <a:rPr lang="en-US" altLang="ko-KR" sz="3200" b="1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 Bold" pitchFamily="50" charset="-127"/>
                <a:ea typeface="나눔스퀘어 Bold" pitchFamily="50" charset="-127"/>
              </a:rPr>
              <a:t>(</a:t>
            </a:r>
            <a:r>
              <a:rPr lang="ko-KR" altLang="en-US" sz="3200" b="1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금융위원회</a:t>
            </a:r>
            <a:r>
              <a:rPr lang="en-US" altLang="ko-KR" sz="3200" b="1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 Bold" pitchFamily="50" charset="-127"/>
                <a:ea typeface="나눔스퀘어 Bold" pitchFamily="50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2038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/>
              <a:t>국민연금 스튜어드십코드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 dirty="0"/>
          </a:p>
        </p:txBody>
      </p:sp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ssembly\Desktop\KakaoTalk_20171108_15234579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5949280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318109" y="2276872"/>
            <a:ext cx="6480720" cy="164724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3600" dirty="0" smtClean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누구를 위한 서민금융인가</a:t>
            </a:r>
            <a:r>
              <a:rPr lang="en-US" altLang="ko-KR" sz="3600" dirty="0" smtClean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?</a:t>
            </a:r>
          </a:p>
          <a:p>
            <a:pPr algn="ctr">
              <a:lnSpc>
                <a:spcPct val="150000"/>
              </a:lnSpc>
            </a:pPr>
            <a:r>
              <a:rPr lang="en-US" altLang="ko-KR" sz="3600" dirty="0" smtClean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[</a:t>
            </a:r>
            <a:r>
              <a:rPr lang="ko-KR" altLang="en-US" sz="3600" dirty="0" smtClean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금융위원회</a:t>
            </a:r>
            <a:r>
              <a:rPr lang="en-US" altLang="ko-KR" sz="3600" dirty="0" smtClean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]</a:t>
            </a:r>
            <a:endParaRPr lang="ko-KR" altLang="en-US" sz="3600" dirty="0">
              <a:solidFill>
                <a:schemeClr val="tx1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9387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9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51520" y="796642"/>
            <a:ext cx="79208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spc="-150" dirty="0"/>
              <a:t>□ </a:t>
            </a:r>
            <a:r>
              <a:rPr lang="ko-KR" altLang="en-US" sz="2000" b="1" dirty="0"/>
              <a:t>서민금융상품 재원조달</a:t>
            </a:r>
            <a:r>
              <a:rPr lang="ko-KR" altLang="en-US" sz="2000" b="1" spc="-150" dirty="0"/>
              <a:t> </a:t>
            </a:r>
            <a:endParaRPr lang="ko-KR" alt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251520" y="1556792"/>
            <a:ext cx="8784976" cy="14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fontAlgn="base">
              <a:lnSpc>
                <a:spcPct val="150000"/>
              </a:lnSpc>
              <a:buFontTx/>
              <a:buChar char="-"/>
            </a:pP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17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년 말까지 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37.5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조원 </a:t>
            </a:r>
            <a:r>
              <a:rPr lang="ko-KR" altLang="en-US" dirty="0"/>
              <a:t>이라는 막대한 재원이 들어간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정부가 운용중인 상품</a:t>
            </a:r>
            <a:endParaRPr lang="en-US" altLang="ko-KR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>
              <a:lnSpc>
                <a:spcPct val="150000"/>
              </a:lnSpc>
            </a:pPr>
            <a:r>
              <a:rPr lang="en-US" altLang="ko-KR" b="1" dirty="0">
                <a:solidFill>
                  <a:srgbClr val="FF0000"/>
                </a:solidFill>
              </a:rPr>
              <a:t>    </a:t>
            </a:r>
            <a:r>
              <a:rPr lang="ko-KR" altLang="en-US" dirty="0"/>
              <a:t>임에도 불구하고 지금까지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정부 예산은 단 한 푼도 들어가지 않은 것 </a:t>
            </a:r>
            <a:r>
              <a:rPr lang="ko-KR" altLang="en-US" dirty="0"/>
              <a:t>으로</a:t>
            </a:r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    알려짐</a:t>
            </a:r>
            <a:endParaRPr lang="en-US" altLang="ko-KR" dirty="0"/>
          </a:p>
        </p:txBody>
      </p:sp>
      <p:sp>
        <p:nvSpPr>
          <p:cNvPr id="5" name="TextBox 4"/>
          <p:cNvSpPr txBox="1"/>
          <p:nvPr/>
        </p:nvSpPr>
        <p:spPr>
          <a:xfrm>
            <a:off x="251520" y="3429402"/>
            <a:ext cx="8496944" cy="2354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ko-KR" altLang="en-US" dirty="0"/>
              <a:t>실제로 </a:t>
            </a:r>
            <a:r>
              <a:rPr lang="en-US" altLang="ko-KR" dirty="0"/>
              <a:t>4</a:t>
            </a:r>
            <a:r>
              <a:rPr lang="ko-KR" altLang="en-US" dirty="0"/>
              <a:t>대 금융상품인 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en-US" altLang="ko-KR" sz="2000" dirty="0">
                <a:solidFill>
                  <a:srgbClr val="FF0000"/>
                </a:solidFill>
              </a:rPr>
              <a:t>   </a:t>
            </a:r>
            <a:r>
              <a:rPr lang="ko-KR" altLang="en-US" sz="2000" dirty="0">
                <a:solidFill>
                  <a:srgbClr val="FF0000"/>
                </a:solidFill>
              </a:rPr>
              <a:t>▲</a:t>
            </a:r>
            <a:r>
              <a:rPr lang="en-US" altLang="ko-KR" sz="2000" b="1" dirty="0">
                <a:solidFill>
                  <a:srgbClr val="FF0000"/>
                </a:solidFill>
              </a:rPr>
              <a:t>(</a:t>
            </a:r>
            <a:r>
              <a:rPr lang="ko-KR" altLang="en-US" sz="2000" b="1" dirty="0">
                <a:solidFill>
                  <a:srgbClr val="FF0000"/>
                </a:solidFill>
              </a:rPr>
              <a:t>미소금융</a:t>
            </a:r>
            <a:r>
              <a:rPr lang="en-US" altLang="ko-KR" sz="2000" b="1" dirty="0">
                <a:solidFill>
                  <a:srgbClr val="FF0000"/>
                </a:solidFill>
              </a:rPr>
              <a:t>)</a:t>
            </a:r>
            <a:r>
              <a:rPr lang="ko-KR" altLang="en-US" dirty="0"/>
              <a:t>은 기업</a:t>
            </a:r>
            <a:r>
              <a:rPr lang="en-US" altLang="ko-KR" dirty="0"/>
              <a:t>․</a:t>
            </a:r>
            <a:r>
              <a:rPr lang="ko-KR" altLang="en-US" dirty="0"/>
              <a:t>은행기부금과 휴면예금 이자수익  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en-US" altLang="ko-KR" sz="2000" dirty="0">
                <a:solidFill>
                  <a:srgbClr val="FF0000"/>
                </a:solidFill>
              </a:rPr>
              <a:t>   </a:t>
            </a:r>
            <a:r>
              <a:rPr lang="ko-KR" altLang="en-US" sz="2000" dirty="0">
                <a:solidFill>
                  <a:srgbClr val="FF0000"/>
                </a:solidFill>
              </a:rPr>
              <a:t>▲</a:t>
            </a:r>
            <a:r>
              <a:rPr lang="en-US" altLang="ko-KR" sz="2000" b="1" dirty="0">
                <a:solidFill>
                  <a:srgbClr val="FF0000"/>
                </a:solidFill>
              </a:rPr>
              <a:t>(</a:t>
            </a:r>
            <a:r>
              <a:rPr lang="ko-KR" altLang="en-US" sz="2000" b="1" dirty="0">
                <a:solidFill>
                  <a:srgbClr val="FF0000"/>
                </a:solidFill>
              </a:rPr>
              <a:t>햇살론</a:t>
            </a:r>
            <a:r>
              <a:rPr lang="en-US" altLang="ko-KR" sz="2000" dirty="0">
                <a:solidFill>
                  <a:srgbClr val="FF0000"/>
                </a:solidFill>
              </a:rPr>
              <a:t>)</a:t>
            </a:r>
            <a:r>
              <a:rPr lang="ko-KR" altLang="en-US" dirty="0"/>
              <a:t>은 복권기금과 </a:t>
            </a:r>
            <a:r>
              <a:rPr lang="ko-KR" altLang="en-US" dirty="0" err="1"/>
              <a:t>지자체</a:t>
            </a:r>
            <a:r>
              <a:rPr lang="en-US" altLang="ko-KR" dirty="0"/>
              <a:t>, </a:t>
            </a:r>
            <a:r>
              <a:rPr lang="ko-KR" altLang="en-US" dirty="0"/>
              <a:t>금융회사 출연금 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en-US" altLang="ko-KR" sz="2000" dirty="0">
                <a:solidFill>
                  <a:srgbClr val="FF0000"/>
                </a:solidFill>
              </a:rPr>
              <a:t>   </a:t>
            </a:r>
            <a:r>
              <a:rPr lang="ko-KR" altLang="en-US" sz="2000" dirty="0">
                <a:solidFill>
                  <a:srgbClr val="FF0000"/>
                </a:solidFill>
              </a:rPr>
              <a:t>▲</a:t>
            </a:r>
            <a:r>
              <a:rPr lang="en-US" altLang="ko-KR" sz="2000" b="1" dirty="0">
                <a:solidFill>
                  <a:srgbClr val="FF0000"/>
                </a:solidFill>
              </a:rPr>
              <a:t>(</a:t>
            </a:r>
            <a:r>
              <a:rPr lang="ko-KR" altLang="en-US" sz="2000" b="1" dirty="0" err="1">
                <a:solidFill>
                  <a:srgbClr val="FF0000"/>
                </a:solidFill>
              </a:rPr>
              <a:t>바꿔드림론</a:t>
            </a:r>
            <a:r>
              <a:rPr lang="en-US" altLang="ko-KR" sz="2000" b="1" dirty="0">
                <a:solidFill>
                  <a:srgbClr val="FF0000"/>
                </a:solidFill>
              </a:rPr>
              <a:t>)</a:t>
            </a:r>
            <a:r>
              <a:rPr lang="ko-KR" altLang="en-US" dirty="0"/>
              <a:t>은 국민행복기금과 채무조정 </a:t>
            </a:r>
            <a:r>
              <a:rPr lang="ko-KR" altLang="en-US" dirty="0" err="1"/>
              <a:t>회수금</a:t>
            </a:r>
            <a:r>
              <a:rPr lang="ko-KR" altLang="en-US" dirty="0"/>
              <a:t> 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en-US" altLang="ko-KR" sz="2000" dirty="0">
                <a:solidFill>
                  <a:srgbClr val="FF0000"/>
                </a:solidFill>
              </a:rPr>
              <a:t>   </a:t>
            </a:r>
            <a:r>
              <a:rPr lang="ko-KR" altLang="en-US" sz="2000" dirty="0">
                <a:solidFill>
                  <a:srgbClr val="FF0000"/>
                </a:solidFill>
              </a:rPr>
              <a:t>▲</a:t>
            </a:r>
            <a:r>
              <a:rPr lang="en-US" altLang="ko-KR" sz="2000" b="1" dirty="0">
                <a:solidFill>
                  <a:srgbClr val="FF0000"/>
                </a:solidFill>
              </a:rPr>
              <a:t>(</a:t>
            </a:r>
            <a:r>
              <a:rPr lang="ko-KR" altLang="en-US" sz="2000" b="1" dirty="0" err="1">
                <a:solidFill>
                  <a:srgbClr val="FF0000"/>
                </a:solidFill>
              </a:rPr>
              <a:t>새희망홀씨</a:t>
            </a:r>
            <a:r>
              <a:rPr lang="en-US" altLang="ko-KR" sz="2000" b="1" dirty="0">
                <a:solidFill>
                  <a:srgbClr val="FF0000"/>
                </a:solidFill>
              </a:rPr>
              <a:t>)</a:t>
            </a:r>
            <a:r>
              <a:rPr lang="ko-KR" altLang="en-US" dirty="0"/>
              <a:t>는 은행 자체 재원으로 이루어짐</a:t>
            </a:r>
          </a:p>
        </p:txBody>
      </p:sp>
    </p:spTree>
    <p:extLst>
      <p:ext uri="{BB962C8B-B14F-4D97-AF65-F5344CB8AC3E}">
        <p14:creationId xmlns:p14="http://schemas.microsoft.com/office/powerpoint/2010/main" val="2976629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9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37989" y="332656"/>
            <a:ext cx="8640960" cy="574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2400" b="1" spc="-150" dirty="0"/>
              <a:t>&lt; </a:t>
            </a:r>
            <a:r>
              <a:rPr lang="ko-KR" altLang="en-US" sz="2400" b="1" dirty="0"/>
              <a:t>정책서민금융상품 재원 구성 </a:t>
            </a:r>
            <a:r>
              <a:rPr lang="en-US" altLang="ko-KR" sz="2400" b="1" spc="-150" dirty="0"/>
              <a:t>&gt;</a:t>
            </a:r>
          </a:p>
        </p:txBody>
      </p: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2750502"/>
              </p:ext>
            </p:extLst>
          </p:nvPr>
        </p:nvGraphicFramePr>
        <p:xfrm>
          <a:off x="237986" y="1109480"/>
          <a:ext cx="8640962" cy="4791440"/>
        </p:xfrm>
        <a:graphic>
          <a:graphicData uri="http://schemas.openxmlformats.org/drawingml/2006/table">
            <a:tbl>
              <a:tblPr/>
              <a:tblGrid>
                <a:gridCol w="175281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5281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6766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56766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51280">
                <a:tc gridSpan="2">
                  <a:txBody>
                    <a:bodyPr/>
                    <a:lstStyle/>
                    <a:p>
                      <a:pPr marL="247650" marR="0" indent="-247650" algn="ctr" fontAlgn="base" latinLnBrk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kern="0" spc="-10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상품</a:t>
                      </a:r>
                      <a:endParaRPr lang="ko-KR" altLang="en-US" sz="2000" b="1" kern="0" spc="-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046" marR="63046" marT="23240" marB="23240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47650" marR="0" indent="-247650" algn="ctr" fontAlgn="base" latinLnBrk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kern="0" spc="-10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재원</a:t>
                      </a:r>
                      <a:endParaRPr lang="ko-KR" altLang="en-US" sz="2000" b="1" kern="0" spc="-1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046" marR="63046" marT="23240" marB="2324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47650" marR="0" indent="-247650" algn="ctr" fontAlgn="base" latinLnBrk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kern="0" spc="-10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현황</a:t>
                      </a:r>
                      <a:endParaRPr lang="ko-KR" altLang="en-US" sz="2000" b="1" kern="0" spc="-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046" marR="63046" marT="23240" marB="2324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56080">
                <a:tc rowSpan="3">
                  <a:txBody>
                    <a:bodyPr/>
                    <a:lstStyle/>
                    <a:p>
                      <a:pPr marL="247650" marR="0" indent="-247650" algn="ctr" fontAlgn="base" latinLnBrk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kern="0" spc="-100" dirty="0">
                          <a:solidFill>
                            <a:srgbClr val="FF0000"/>
                          </a:solidFill>
                          <a:effectLst/>
                          <a:ea typeface="휴먼명조"/>
                        </a:rPr>
                        <a:t>미소금융</a:t>
                      </a:r>
                      <a:endParaRPr lang="ko-KR" altLang="en-US" sz="2000" b="1" kern="0" spc="-1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63046" marR="63046" marT="23240" marB="23240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47650" marR="0" indent="-247650" algn="ctr" fontAlgn="base" latinLnBrk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10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기업</a:t>
                      </a:r>
                      <a:r>
                        <a:rPr lang="en-US" altLang="ko-KR" sz="1600" kern="0" spc="-10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‧</a:t>
                      </a:r>
                      <a:r>
                        <a:rPr lang="ko-KR" altLang="en-US" sz="1600" kern="0" spc="-10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은행재단</a:t>
                      </a:r>
                      <a:endParaRPr lang="ko-KR" altLang="en-US" sz="1600" kern="0" spc="-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046" marR="63046" marT="23240" marB="2324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47650" marR="0" indent="-247650" algn="just" fontAlgn="base" latinLnBrk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10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기업</a:t>
                      </a:r>
                      <a:r>
                        <a:rPr lang="en-US" altLang="ko-KR" sz="1600" kern="0" spc="-10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‧</a:t>
                      </a:r>
                      <a:r>
                        <a:rPr lang="ko-KR" altLang="en-US" sz="1600" kern="0" spc="-10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은행기부금</a:t>
                      </a:r>
                      <a:endParaRPr lang="ko-KR" altLang="en-US" sz="1600" kern="0" spc="-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046" marR="63046" marT="23240" marB="2324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10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기업의 잔여 기부금 납입을 위해 협의 필요</a:t>
                      </a:r>
                      <a:endParaRPr lang="ko-KR" altLang="en-US" sz="1600" kern="0" spc="-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046" marR="63046" marT="23240" marB="2324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5128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47650" marR="0" indent="-247650" algn="ctr" fontAlgn="base" latinLnBrk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10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지역법인</a:t>
                      </a:r>
                      <a:endParaRPr lang="ko-KR" altLang="en-US" sz="1600" kern="0" spc="-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046" marR="63046" marT="23240" marB="2324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47650" marR="0" indent="-247650" algn="just" fontAlgn="base" latinLnBrk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10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일반 기부금</a:t>
                      </a:r>
                      <a:endParaRPr lang="ko-KR" altLang="en-US" sz="1600" kern="0" spc="-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046" marR="63046" marT="23240" marB="2324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47650" marR="0" indent="-247650" algn="just" fontAlgn="base" latinLnBrk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10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사실상 종료</a:t>
                      </a:r>
                      <a:endParaRPr lang="ko-KR" altLang="en-US" sz="1600" kern="0" spc="-1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046" marR="63046" marT="23240" marB="2324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5128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47650" marR="0" indent="-247650" algn="ctr" fontAlgn="base" latinLnBrk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10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민간사업수행기관</a:t>
                      </a:r>
                      <a:endParaRPr lang="ko-KR" altLang="en-US" sz="1600" kern="0" spc="-1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046" marR="63046" marT="23240" marB="2324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47650" marR="0" indent="-247650" algn="just" fontAlgn="base" latinLnBrk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11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휴면예금 이자수익</a:t>
                      </a:r>
                      <a:endParaRPr lang="ko-KR" altLang="en-US" sz="1600" kern="0" spc="-11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046" marR="63046" marT="23240" marB="2324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47650" marR="0" indent="-247650" algn="just" fontAlgn="base" latinLnBrk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10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휴면예금 출연규모 감소</a:t>
                      </a:r>
                      <a:endParaRPr lang="ko-KR" altLang="en-US" sz="1600" kern="0" spc="-1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046" marR="63046" marT="23240" marB="2324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60880">
                <a:tc rowSpan="2">
                  <a:txBody>
                    <a:bodyPr/>
                    <a:lstStyle/>
                    <a:p>
                      <a:pPr marL="247650" marR="0" indent="-247650" algn="ctr" fontAlgn="base" latinLnBrk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kern="0" spc="-100" dirty="0">
                          <a:solidFill>
                            <a:srgbClr val="FF0000"/>
                          </a:solidFill>
                          <a:effectLst/>
                          <a:ea typeface="휴먼명조"/>
                        </a:rPr>
                        <a:t>햇살론</a:t>
                      </a:r>
                      <a:endParaRPr lang="ko-KR" altLang="en-US" sz="2000" b="1" kern="0" spc="-1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63046" marR="63046" marT="23240" marB="23240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47650" marR="0" indent="-247650" algn="ctr" fontAlgn="base" latinLnBrk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10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근로자햇살론</a:t>
                      </a:r>
                      <a:endParaRPr lang="ko-KR" altLang="en-US" sz="1600" kern="0" spc="-1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046" marR="63046" marT="23240" marB="2324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47650" marR="0" indent="-247650" algn="just" fontAlgn="base" latinLnBrk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10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복권기금</a:t>
                      </a:r>
                      <a:endParaRPr lang="ko-KR" altLang="en-US" sz="1600" kern="0" spc="-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247650" marR="0" indent="-247650" algn="just" fontAlgn="base" latinLnBrk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10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금융회사 출연금</a:t>
                      </a:r>
                      <a:endParaRPr lang="ko-KR" altLang="en-US" sz="1600" kern="0" spc="-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046" marR="63046" marT="23240" marB="2324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-24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‧</a:t>
                      </a:r>
                      <a:r>
                        <a:rPr lang="en-US" altLang="ko-KR" sz="1600" kern="0" spc="-24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20</a:t>
                      </a:r>
                      <a:r>
                        <a:rPr lang="ko-KR" altLang="en-US" sz="1600" kern="0" spc="-24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년 복권기금 출연 종료 도래</a:t>
                      </a:r>
                      <a:endParaRPr lang="ko-KR" altLang="en-US" sz="1600" kern="0" spc="-24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-10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‧</a:t>
                      </a:r>
                      <a:r>
                        <a:rPr lang="ko-KR" altLang="en-US" sz="1600" kern="0" spc="-10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금융회사 출연금 한시적</a:t>
                      </a:r>
                      <a:endParaRPr lang="en-US" altLang="ko-KR" sz="1600" kern="0" spc="-100" dirty="0">
                        <a:solidFill>
                          <a:srgbClr val="000000"/>
                        </a:solidFill>
                        <a:effectLst/>
                        <a:ea typeface="휴먼명조"/>
                      </a:endParaRPr>
                    </a:p>
                    <a:p>
                      <a:pPr marL="0" marR="0" indent="0" algn="just" fontAlgn="base" latinLnBrk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-10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  </a:t>
                      </a:r>
                      <a:r>
                        <a:rPr lang="en-US" altLang="ko-KR" sz="1600" kern="0" spc="-10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(</a:t>
                      </a:r>
                      <a:r>
                        <a:rPr lang="ko-KR" altLang="en-US" sz="1600" kern="0" spc="-10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한도</a:t>
                      </a:r>
                      <a:r>
                        <a:rPr lang="en-US" altLang="ko-KR" sz="1600" kern="0" spc="-10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9,000</a:t>
                      </a:r>
                      <a:r>
                        <a:rPr lang="ko-KR" altLang="en-US" sz="1600" kern="0" spc="-100" dirty="0" err="1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억원</a:t>
                      </a:r>
                      <a:r>
                        <a:rPr lang="en-US" altLang="ko-KR" sz="1600" kern="0" spc="-10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)</a:t>
                      </a:r>
                      <a:endParaRPr lang="ko-KR" altLang="en-US" sz="1600" kern="0" spc="-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046" marR="63046" marT="23240" marB="2324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96088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47650" marR="0" indent="-247650" algn="ctr" fontAlgn="base" latinLnBrk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10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사업자햇살론</a:t>
                      </a:r>
                      <a:endParaRPr lang="ko-KR" altLang="en-US" sz="1600" kern="0" spc="-1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046" marR="63046" marT="23240" marB="2324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47650" marR="0" indent="-247650" algn="just" fontAlgn="base" latinLnBrk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10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복권기금</a:t>
                      </a:r>
                      <a:r>
                        <a:rPr lang="en-US" altLang="ko-KR" sz="1600" kern="0" spc="-10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,</a:t>
                      </a:r>
                      <a:endParaRPr lang="ko-KR" altLang="en-US" sz="1600" kern="0" spc="-10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10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지자체</a:t>
                      </a:r>
                      <a:r>
                        <a:rPr lang="en-US" altLang="ko-KR" sz="1600" kern="0" spc="-10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‧</a:t>
                      </a:r>
                      <a:r>
                        <a:rPr lang="ko-KR" altLang="en-US" sz="1600" kern="0" spc="-10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금융회사</a:t>
                      </a:r>
                      <a:endParaRPr lang="ko-KR" altLang="en-US" sz="1600" kern="0" spc="-10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10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출연금</a:t>
                      </a:r>
                      <a:endParaRPr lang="ko-KR" altLang="en-US" sz="1600" kern="0" spc="-1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046" marR="63046" marT="23240" marB="2324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-10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1</a:t>
                      </a:r>
                      <a:r>
                        <a:rPr lang="ko-KR" altLang="en-US" sz="1600" kern="0" spc="-10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차 사업의 잔여재원으로 </a:t>
                      </a:r>
                      <a:endParaRPr lang="en-US" altLang="ko-KR" sz="1600" kern="0" spc="-100" dirty="0">
                        <a:solidFill>
                          <a:srgbClr val="000000"/>
                        </a:solidFill>
                        <a:effectLst/>
                        <a:ea typeface="휴먼명조"/>
                      </a:endParaRPr>
                    </a:p>
                    <a:p>
                      <a:pPr marL="0" marR="0" indent="0" algn="just" fontAlgn="base" latinLnBrk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10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운영 중</a:t>
                      </a:r>
                      <a:endParaRPr lang="ko-KR" altLang="en-US" sz="1600" kern="0" spc="-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046" marR="63046" marT="23240" marB="2324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56080">
                <a:tc gridSpan="2">
                  <a:txBody>
                    <a:bodyPr/>
                    <a:lstStyle/>
                    <a:p>
                      <a:pPr marL="247650" marR="0" indent="-247650" algn="ctr" fontAlgn="base" latinLnBrk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kern="0" spc="-100" dirty="0" err="1">
                          <a:solidFill>
                            <a:srgbClr val="FF0000"/>
                          </a:solidFill>
                          <a:effectLst/>
                          <a:ea typeface="휴먼명조"/>
                        </a:rPr>
                        <a:t>바꿔드림론</a:t>
                      </a:r>
                      <a:endParaRPr lang="ko-KR" altLang="en-US" sz="2000" b="1" kern="0" spc="-1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63046" marR="63046" marT="23240" marB="23240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47650" marR="0" indent="-247650" algn="just" fontAlgn="base" latinLnBrk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10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국민행복기금</a:t>
                      </a:r>
                      <a:endParaRPr lang="ko-KR" altLang="en-US" sz="1600" kern="0" spc="-10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247650" marR="0" indent="-247650" algn="just" fontAlgn="base" latinLnBrk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10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채무조정회수금</a:t>
                      </a:r>
                      <a:endParaRPr lang="ko-KR" altLang="en-US" sz="1600" kern="0" spc="-1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046" marR="63046" marT="23240" marB="2324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47650" marR="0" indent="-247650" algn="just" fontAlgn="base" latinLnBrk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10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자금유입 제한적</a:t>
                      </a:r>
                      <a:endParaRPr lang="ko-KR" altLang="en-US" sz="1600" kern="0" spc="-1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046" marR="63046" marT="23240" marB="2324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51280">
                <a:tc gridSpan="2">
                  <a:txBody>
                    <a:bodyPr/>
                    <a:lstStyle/>
                    <a:p>
                      <a:pPr marL="247650" marR="0" indent="-247650" algn="ctr" fontAlgn="base" latinLnBrk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kern="0" spc="-100" dirty="0" err="1">
                          <a:solidFill>
                            <a:srgbClr val="FF0000"/>
                          </a:solidFill>
                          <a:effectLst/>
                          <a:ea typeface="휴먼명조"/>
                        </a:rPr>
                        <a:t>새희망홀씨</a:t>
                      </a:r>
                      <a:endParaRPr lang="ko-KR" altLang="en-US" sz="2000" b="1" kern="0" spc="-1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63046" marR="63046" marT="23240" marB="23240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47650" marR="0" indent="-247650" algn="just" fontAlgn="base" latinLnBrk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10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은행 자체 재원</a:t>
                      </a:r>
                      <a:endParaRPr lang="ko-KR" altLang="en-US" sz="1600" kern="0" spc="-1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046" marR="63046" marT="23240" marB="2324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47650" marR="0" indent="-247650" algn="just" fontAlgn="base" latinLnBrk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14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매년 은행과 공급규모 협의</a:t>
                      </a:r>
                      <a:endParaRPr lang="ko-KR" altLang="en-US" sz="1600" kern="0" spc="-14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3046" marR="63046" marT="23240" marB="2324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797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97" y="799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79512" y="842809"/>
            <a:ext cx="7992888" cy="956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b="1" spc="-150" dirty="0"/>
              <a:t>□ </a:t>
            </a:r>
            <a:r>
              <a:rPr lang="en-US" altLang="ko-KR" dirty="0"/>
              <a:t>17</a:t>
            </a:r>
            <a:r>
              <a:rPr lang="ko-KR" altLang="en-US" dirty="0"/>
              <a:t>년 </a:t>
            </a:r>
            <a:r>
              <a:rPr lang="en-US" altLang="ko-KR" dirty="0"/>
              <a:t>11</a:t>
            </a:r>
            <a:r>
              <a:rPr lang="ko-KR" altLang="en-US" dirty="0"/>
              <a:t>월</a:t>
            </a:r>
            <a:r>
              <a:rPr lang="en-US" altLang="ko-KR" dirty="0"/>
              <a:t>, </a:t>
            </a:r>
            <a:r>
              <a:rPr lang="ko-KR" altLang="en-US" dirty="0"/>
              <a:t>대대적 발표한 </a:t>
            </a: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‘빚 탕감 정책</a:t>
            </a:r>
            <a:r>
              <a:rPr lang="ko-KR" altLang="en-US" sz="2000" b="1" dirty="0">
                <a:solidFill>
                  <a:srgbClr val="0070C0"/>
                </a:solidFill>
              </a:rPr>
              <a:t>’</a:t>
            </a:r>
            <a:r>
              <a:rPr lang="ko-KR" altLang="en-US" sz="2000" b="1" dirty="0">
                <a:solidFill>
                  <a:srgbClr val="FF0000"/>
                </a:solidFill>
              </a:rPr>
              <a:t> </a:t>
            </a:r>
            <a:r>
              <a:rPr lang="ko-KR" altLang="en-US" dirty="0"/>
              <a:t>재원 역시 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en-US" altLang="ko-KR" sz="2000" b="1" dirty="0">
                <a:solidFill>
                  <a:srgbClr val="FF0000"/>
                </a:solidFill>
              </a:rPr>
              <a:t> 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금융회사 기부금 충당</a:t>
            </a:r>
            <a:endParaRPr lang="en-US" altLang="ko-KR" sz="20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1844824"/>
            <a:ext cx="7920880" cy="13314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sz="2000" b="1" dirty="0"/>
              <a:t>Q1. </a:t>
            </a:r>
          </a:p>
          <a:p>
            <a:pPr fontAlgn="base">
              <a:lnSpc>
                <a:spcPct val="150000"/>
              </a:lnSpc>
            </a:pPr>
            <a:r>
              <a:rPr lang="ko-KR" altLang="en-US" b="1" dirty="0"/>
              <a:t>절벽에 내몰린 서민들이 불법사채시장으로 가기 전에 그리고 불법사채시장에서 나오기 위해 내미는 손을 국가가 잡아주어야 하는 것 아닌가</a:t>
            </a:r>
            <a:r>
              <a:rPr lang="en-US" altLang="ko-KR" b="1" dirty="0"/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3480" y="3284984"/>
            <a:ext cx="8422976" cy="2262158"/>
          </a:xfrm>
          <a:prstGeom prst="rect">
            <a:avLst/>
          </a:prstGeom>
          <a:noFill/>
          <a:ln w="15875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marL="285750" indent="-285750" fontAlgn="base">
              <a:lnSpc>
                <a:spcPct val="150000"/>
              </a:lnSpc>
              <a:buFontTx/>
              <a:buChar char="-"/>
            </a:pPr>
            <a:r>
              <a:rPr lang="ko-KR" altLang="en-US" b="1" dirty="0"/>
              <a:t>그런데 정부는 이용자 분석이나 예방 프로그램 등 </a:t>
            </a:r>
            <a:endParaRPr lang="en-US" altLang="ko-KR" b="1" dirty="0"/>
          </a:p>
          <a:p>
            <a:pPr fontAlgn="base">
              <a:lnSpc>
                <a:spcPct val="150000"/>
              </a:lnSpc>
            </a:pPr>
            <a:r>
              <a:rPr lang="en-US" altLang="ko-KR" b="1" dirty="0"/>
              <a:t>    </a:t>
            </a:r>
            <a:r>
              <a:rPr lang="ko-KR" altLang="en-US" b="1" dirty="0"/>
              <a:t>재원이 들어가야 할 곳에 한 푼도 들이지 않으면서 </a:t>
            </a:r>
            <a:endParaRPr lang="en-US" altLang="ko-KR" b="1" dirty="0"/>
          </a:p>
          <a:p>
            <a:pPr fontAlgn="base">
              <a:lnSpc>
                <a:spcPct val="150000"/>
              </a:lnSpc>
            </a:pPr>
            <a:r>
              <a:rPr lang="en-US" altLang="ko-KR" b="1" dirty="0"/>
              <a:t>   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기업과 금융회사 </a:t>
            </a:r>
            <a:r>
              <a:rPr lang="ko-KR" altLang="en-US" b="1" dirty="0"/>
              <a:t>팔 비틀어 출연금으로 운영되는 서민금융에 대해</a:t>
            </a:r>
            <a:endParaRPr lang="en-US" altLang="ko-KR" b="1" dirty="0"/>
          </a:p>
          <a:p>
            <a:pPr marL="285750" indent="-285750" fontAlgn="base">
              <a:lnSpc>
                <a:spcPct val="150000"/>
              </a:lnSpc>
              <a:buFontTx/>
              <a:buChar char="-"/>
            </a:pPr>
            <a:endParaRPr lang="ko-KR" altLang="en-US" b="1" dirty="0"/>
          </a:p>
          <a:p>
            <a:pPr fontAlgn="base">
              <a:lnSpc>
                <a:spcPct val="150000"/>
              </a:lnSpc>
            </a:pPr>
            <a:r>
              <a:rPr lang="ko-KR" altLang="en-US" b="1" spc="-150" dirty="0"/>
              <a:t>☞ 마치 </a:t>
            </a:r>
            <a:r>
              <a:rPr lang="ko-KR" altLang="en-US" sz="2000" b="1" i="1" spc="-15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대통령이 시혜 베푸는 듯</a:t>
            </a:r>
            <a:r>
              <a:rPr lang="en-US" altLang="ko-KR" b="1" spc="-150" dirty="0"/>
              <a:t>, </a:t>
            </a:r>
            <a:r>
              <a:rPr lang="ko-KR" altLang="en-US" b="1" spc="-150" dirty="0" err="1"/>
              <a:t>포퓰리즘</a:t>
            </a:r>
            <a:r>
              <a:rPr lang="ko-KR" altLang="en-US" b="1" spc="-150" dirty="0"/>
              <a:t> 정책으로 활용하는 것은 바람직하지 않음</a:t>
            </a:r>
            <a:r>
              <a:rPr lang="en-US" altLang="ko-KR" b="1" spc="-150" dirty="0"/>
              <a:t>.</a:t>
            </a:r>
            <a:endParaRPr lang="ko-KR" altLang="en-US" b="1" spc="-150" dirty="0"/>
          </a:p>
        </p:txBody>
      </p:sp>
    </p:spTree>
    <p:extLst>
      <p:ext uri="{BB962C8B-B14F-4D97-AF65-F5344CB8AC3E}">
        <p14:creationId xmlns:p14="http://schemas.microsoft.com/office/powerpoint/2010/main" val="1079962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252</Words>
  <Application>Microsoft Office PowerPoint</Application>
  <PresentationFormat>화면 슬라이드 쇼(4:3)</PresentationFormat>
  <Paragraphs>58</Paragraphs>
  <Slides>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6" baseType="lpstr">
      <vt:lpstr>Office 테마</vt:lpstr>
      <vt:lpstr>국민연금 스튜어드십코드</vt:lpstr>
      <vt:lpstr>국민연금 스튜어드십코드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국민연금 스튜어드십코드</dc:title>
  <dc:creator>assembly</dc:creator>
  <cp:lastModifiedBy>assembly</cp:lastModifiedBy>
  <cp:revision>1</cp:revision>
  <dcterms:created xsi:type="dcterms:W3CDTF">2018-10-11T08:02:32Z</dcterms:created>
  <dcterms:modified xsi:type="dcterms:W3CDTF">2018-10-11T08:06:49Z</dcterms:modified>
</cp:coreProperties>
</file>