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B7F1-71C9-4C95-AACD-21C308094276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15D-C7AE-415B-828E-D34DE215D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55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B7F1-71C9-4C95-AACD-21C308094276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15D-C7AE-415B-828E-D34DE215D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20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B7F1-71C9-4C95-AACD-21C308094276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15D-C7AE-415B-828E-D34DE215D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86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B7F1-71C9-4C95-AACD-21C308094276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15D-C7AE-415B-828E-D34DE215D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B7F1-71C9-4C95-AACD-21C308094276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15D-C7AE-415B-828E-D34DE215D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81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B7F1-71C9-4C95-AACD-21C308094276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15D-C7AE-415B-828E-D34DE215D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25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B7F1-71C9-4C95-AACD-21C308094276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15D-C7AE-415B-828E-D34DE215D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19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B7F1-71C9-4C95-AACD-21C308094276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15D-C7AE-415B-828E-D34DE215D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43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B7F1-71C9-4C95-AACD-21C308094276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15D-C7AE-415B-828E-D34DE215D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0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B7F1-71C9-4C95-AACD-21C308094276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15D-C7AE-415B-828E-D34DE215D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50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B7F1-71C9-4C95-AACD-21C308094276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15D-C7AE-415B-828E-D34DE215D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32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B7F1-71C9-4C95-AACD-21C308094276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115D-C7AE-415B-828E-D34DE215D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6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source=images&amp;cd=&amp;cad=rja&amp;uact=8&amp;ved=0ahUKEwjC8tyewujWAhVDHZQKHbnxD5wQjRwIBw&amp;url=https://www.junsungkinews.com/27592&amp;psig=AOvVaw09RJBMxOsM_e--r-XVC-vi&amp;ust=150780948328905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kr/url?sa=i&amp;rct=j&amp;q=&amp;esrc=s&amp;source=images&amp;cd=&amp;cad=rja&amp;uact=8&amp;ved=0ahUKEwjw56qnwujWAhXCopQKHcV4AocQjRwIBw&amp;url=http://webzine.samsunghospital.com/smcdmedu/241/webzine_241_1.html&amp;psig=AOvVaw09RJBMxOsM_e--r-XVC-vi&amp;ust=1507809483289054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</a:t>
            </a:r>
            <a:r>
              <a:rPr lang="ko-KR" altLang="en-US" dirty="0" err="1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56023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62931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90"/>
            <a:ext cx="6487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4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국무조정실</a:t>
            </a:r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618D833-DF49-4BA7-9087-4EC24B6A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0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bg1"/>
                </a:solidFill>
              </a:rPr>
              <a:t>치매국가책임제</a:t>
            </a:r>
            <a:r>
              <a:rPr lang="en-US" altLang="ko-KR" sz="4000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ko-KR" altLang="en-US" sz="4000" b="1" dirty="0">
                <a:solidFill>
                  <a:schemeClr val="bg1"/>
                </a:solidFill>
              </a:rPr>
              <a:t>국민 기만 사기극</a:t>
            </a:r>
            <a:r>
              <a:rPr lang="en-US" altLang="ko-KR" sz="4000" b="1" dirty="0">
                <a:solidFill>
                  <a:schemeClr val="bg1"/>
                </a:solidFill>
              </a:rPr>
              <a:t>!!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5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치매극복_최종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18977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92696"/>
            <a:ext cx="4983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치매국가책임제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국민 기만 사기극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E2696BF5-4447-495D-B0E1-95DE3EA1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z="1800" smtClean="0"/>
              <a:t>3</a:t>
            </a:fld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490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치매에 대한 이미지 검색결과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8"/>
          <a:stretch/>
        </p:blipFill>
        <p:spPr bwMode="auto">
          <a:xfrm>
            <a:off x="1105156" y="3866853"/>
            <a:ext cx="3182160" cy="28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43907" y="1112231"/>
            <a:ext cx="5808978" cy="655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 latinLnBrk="0">
              <a:buNone/>
            </a:pPr>
            <a:r>
              <a:rPr lang="ko-KR" altLang="en-US" sz="2800" b="1" dirty="0">
                <a:solidFill>
                  <a:srgbClr val="003159"/>
                </a:solidFill>
              </a:rPr>
              <a:t>□ </a:t>
            </a:r>
            <a:r>
              <a:rPr lang="ko-KR" altLang="en-US" sz="2800" b="1" dirty="0" err="1">
                <a:solidFill>
                  <a:srgbClr val="003159"/>
                </a:solidFill>
              </a:rPr>
              <a:t>문재인정부</a:t>
            </a:r>
            <a:r>
              <a:rPr lang="ko-KR" altLang="en-US" sz="2800" b="1" dirty="0">
                <a:solidFill>
                  <a:srgbClr val="003159"/>
                </a:solidFill>
              </a:rPr>
              <a:t> 치매국가책임제란</a:t>
            </a:r>
            <a:r>
              <a:rPr lang="en-US" altLang="ko-KR" sz="2800" b="1" dirty="0">
                <a:solidFill>
                  <a:srgbClr val="003159"/>
                </a:solidFill>
              </a:rPr>
              <a:t>?</a:t>
            </a:r>
            <a:endParaRPr lang="en-US" altLang="ko-K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177639" y="2068579"/>
            <a:ext cx="8863354" cy="779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 latinLnBrk="0">
              <a:buNone/>
            </a:pPr>
            <a:r>
              <a:rPr lang="ko-KR" altLang="en-US" sz="2800" b="1" dirty="0">
                <a:solidFill>
                  <a:srgbClr val="003159"/>
                </a:solidFill>
                <a:latin typeface="맑은 고딕"/>
                <a:ea typeface="맑은 고딕"/>
                <a:sym typeface="Wingdings" panose="05000000000000000000" pitchFamily="2" charset="2"/>
              </a:rPr>
              <a:t>⊙ </a:t>
            </a:r>
            <a:r>
              <a:rPr lang="ko-KR" altLang="en-US" sz="2800" b="1" dirty="0">
                <a:solidFill>
                  <a:srgbClr val="003159"/>
                </a:solidFill>
                <a:sym typeface="Wingdings" panose="05000000000000000000" pitchFamily="2" charset="2"/>
              </a:rPr>
              <a:t>경제적 부담으로 인한 가계파탄 방지</a:t>
            </a:r>
            <a:endParaRPr lang="en-US" altLang="ko-KR" sz="1600" b="1" dirty="0">
              <a:solidFill>
                <a:srgbClr val="003159"/>
              </a:solidFill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77639" y="3184823"/>
            <a:ext cx="8863354" cy="779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 latinLnBrk="0">
              <a:buNone/>
            </a:pPr>
            <a:r>
              <a:rPr lang="ko-KR" altLang="en-US" sz="2800" b="1" dirty="0">
                <a:solidFill>
                  <a:srgbClr val="003159"/>
                </a:solidFill>
                <a:sym typeface="Wingdings" panose="05000000000000000000" pitchFamily="2" charset="2"/>
              </a:rPr>
              <a:t>⊙</a:t>
            </a:r>
            <a:r>
              <a:rPr lang="en-US" altLang="ko-KR" sz="2800" b="1" dirty="0">
                <a:solidFill>
                  <a:srgbClr val="003159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2800" b="1" dirty="0">
                <a:solidFill>
                  <a:srgbClr val="003159"/>
                </a:solidFill>
                <a:sym typeface="Wingdings" panose="05000000000000000000" pitchFamily="2" charset="2"/>
              </a:rPr>
              <a:t>중증치매환자 의료비 </a:t>
            </a:r>
            <a:r>
              <a:rPr lang="en-US" altLang="ko-KR" sz="2800" b="1" dirty="0">
                <a:solidFill>
                  <a:srgbClr val="003159"/>
                </a:solidFill>
                <a:sym typeface="Wingdings" panose="05000000000000000000" pitchFamily="2" charset="2"/>
              </a:rPr>
              <a:t>90% </a:t>
            </a:r>
            <a:r>
              <a:rPr lang="ko-KR" altLang="en-US" sz="2800" b="1" dirty="0">
                <a:solidFill>
                  <a:srgbClr val="003159"/>
                </a:solidFill>
                <a:sym typeface="Wingdings" panose="05000000000000000000" pitchFamily="2" charset="2"/>
              </a:rPr>
              <a:t>국가가 부담</a:t>
            </a:r>
            <a:endParaRPr lang="en-US" altLang="ko-KR" sz="1600" b="1" dirty="0">
              <a:solidFill>
                <a:srgbClr val="003159"/>
              </a:solidFill>
            </a:endParaRPr>
          </a:p>
        </p:txBody>
      </p:sp>
      <p:pic>
        <p:nvPicPr>
          <p:cNvPr id="11" name="Picture 4" descr="치매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17" y="4568615"/>
            <a:ext cx="2710336" cy="22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FBFCFA06-B860-45A6-A79A-0D094FB2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문재인발언_최최종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620688"/>
            <a:ext cx="6408712" cy="499562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71077" y="5877272"/>
            <a:ext cx="85747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ko-KR" alt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간병비</a:t>
            </a:r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포함</a:t>
            </a:r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해야 진짜 </a:t>
            </a:r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책임</a:t>
            </a:r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지는 것</a:t>
            </a:r>
            <a:r>
              <a:rPr lang="en-US" altLang="ko-K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02ECF68D-97B4-46AA-8441-E6B55EBF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311111" y="4448717"/>
            <a:ext cx="8496944" cy="1525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>
                <a:solidFill>
                  <a:srgbClr val="003159"/>
                </a:solidFill>
              </a:rPr>
              <a:t>간병비</a:t>
            </a:r>
            <a:r>
              <a:rPr lang="ko-KR" altLang="en-US" sz="4400" b="1" dirty="0">
                <a:solidFill>
                  <a:srgbClr val="003159"/>
                </a:solidFill>
              </a:rPr>
              <a:t> 지원 없이도 국가책임제</a:t>
            </a:r>
            <a:r>
              <a:rPr lang="en-US" altLang="ko-KR" sz="4400" b="1" dirty="0">
                <a:solidFill>
                  <a:srgbClr val="003159"/>
                </a:solidFill>
              </a:rPr>
              <a:t>!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311111" y="1513694"/>
            <a:ext cx="8496944" cy="1525955"/>
          </a:xfrm>
          <a:prstGeom prst="roundRect">
            <a:avLst/>
          </a:prstGeom>
          <a:solidFill>
            <a:srgbClr val="F6E7E6"/>
          </a:solidFill>
          <a:ln w="5715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>
                <a:solidFill>
                  <a:srgbClr val="003159"/>
                </a:solidFill>
              </a:rPr>
              <a:t>간병비</a:t>
            </a:r>
            <a:r>
              <a:rPr lang="ko-KR" altLang="en-US" sz="4400" b="1" dirty="0">
                <a:solidFill>
                  <a:srgbClr val="003159"/>
                </a:solidFill>
              </a:rPr>
              <a:t> 지원해야 국가책임제</a:t>
            </a:r>
            <a:r>
              <a:rPr lang="en-US" altLang="ko-KR" sz="4400" b="1" dirty="0">
                <a:solidFill>
                  <a:srgbClr val="003159"/>
                </a:solidFill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39" y="877392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남이 하면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39" y="3804626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내가 하면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4BF92725-E96F-4DF5-8E8A-6BADE634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4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2586" y="979695"/>
            <a:ext cx="8427788" cy="1513201"/>
          </a:xfrm>
          <a:prstGeom prst="rect">
            <a:avLst/>
          </a:prstGeom>
          <a:solidFill>
            <a:srgbClr val="FFFFCC"/>
          </a:solidFill>
          <a:ln w="762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ko-KR" altLang="en-US" sz="3600" b="1" dirty="0">
                <a:solidFill>
                  <a:srgbClr val="163C46"/>
                </a:solidFill>
              </a:rPr>
              <a:t>중증치매환자에게 </a:t>
            </a:r>
            <a:r>
              <a:rPr lang="ko-KR" altLang="en-US" sz="3600" b="1" dirty="0" err="1">
                <a:solidFill>
                  <a:srgbClr val="163C46"/>
                </a:solidFill>
              </a:rPr>
              <a:t>한달에</a:t>
            </a:r>
            <a:r>
              <a:rPr lang="ko-KR" altLang="en-US" sz="3600" b="1" dirty="0">
                <a:solidFill>
                  <a:srgbClr val="163C46"/>
                </a:solidFill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</a:rPr>
              <a:t>5</a:t>
            </a:r>
            <a:r>
              <a:rPr lang="ko-KR" altLang="en-US" sz="3600" b="1" dirty="0">
                <a:solidFill>
                  <a:srgbClr val="FF0000"/>
                </a:solidFill>
              </a:rPr>
              <a:t>만 </a:t>
            </a:r>
            <a:r>
              <a:rPr lang="en-US" altLang="ko-KR" sz="3600" b="1" dirty="0">
                <a:solidFill>
                  <a:srgbClr val="FF0000"/>
                </a:solidFill>
              </a:rPr>
              <a:t>4</a:t>
            </a:r>
            <a:r>
              <a:rPr lang="ko-KR" altLang="en-US" sz="3600" b="1" dirty="0">
                <a:solidFill>
                  <a:srgbClr val="FF0000"/>
                </a:solidFill>
              </a:rPr>
              <a:t>천원 </a:t>
            </a:r>
            <a:endParaRPr lang="en-US" altLang="ko-KR" sz="36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3600" b="1" dirty="0">
                <a:solidFill>
                  <a:srgbClr val="163C46"/>
                </a:solidFill>
              </a:rPr>
              <a:t>쥐어주며 국가가 책임진다</a:t>
            </a:r>
            <a:r>
              <a:rPr lang="en-US" altLang="ko-KR" sz="3600" b="1" dirty="0">
                <a:solidFill>
                  <a:srgbClr val="163C46"/>
                </a:solidFill>
              </a:rPr>
              <a:t>?</a:t>
            </a:r>
            <a:r>
              <a:rPr lang="ko-KR" altLang="en-US" sz="3600" b="1" dirty="0">
                <a:solidFill>
                  <a:srgbClr val="163C46"/>
                </a:solidFill>
              </a:rPr>
              <a:t>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04799"/>
              </p:ext>
            </p:extLst>
          </p:nvPr>
        </p:nvGraphicFramePr>
        <p:xfrm>
          <a:off x="162900" y="3089666"/>
          <a:ext cx="8826318" cy="2561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93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2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1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10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10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10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652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총진료비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건보부담금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본인부담금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본인부담률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기존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r>
                        <a:rPr lang="ko-KR" altLang="en-US" sz="1600" dirty="0"/>
                        <a:t>인당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3,995,374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2,948,157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1,047,217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solidFill>
                            <a:srgbClr val="FF0000"/>
                          </a:solidFill>
                        </a:rPr>
                        <a:t>26.2%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14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/>
                        <a:t>치매국가책임제</a:t>
                      </a:r>
                      <a:endParaRPr lang="en-US" altLang="ko-KR" sz="1600" b="1" spc="-1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r>
                        <a:rPr lang="ko-KR" altLang="en-US" sz="1600" dirty="0"/>
                        <a:t>인당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3,995,374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3,595,837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399,537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solidFill>
                            <a:srgbClr val="FF0000"/>
                          </a:solidFill>
                        </a:rPr>
                        <a:t>10%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07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연간 추가부담금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r>
                        <a:rPr lang="ko-KR" altLang="en-US" sz="1600" dirty="0"/>
                        <a:t>인당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-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+647,680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-647,680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(16.2% </a:t>
                      </a:r>
                      <a:r>
                        <a:rPr lang="ko-KR" altLang="en-US" sz="1600" dirty="0"/>
                        <a:t>인하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3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월간 추가부담금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r>
                        <a:rPr lang="ko-KR" altLang="en-US" sz="1600" dirty="0"/>
                        <a:t>인당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-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+53,973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-53,973</a:t>
                      </a:r>
                      <a:endParaRPr lang="ko-KR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-</a:t>
                      </a:r>
                      <a:endParaRPr lang="ko-KR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11745" y="2758180"/>
            <a:ext cx="117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(</a:t>
            </a:r>
            <a:r>
              <a:rPr lang="ko-KR" altLang="en-US" sz="1600" dirty="0"/>
              <a:t>단위</a:t>
            </a:r>
            <a:r>
              <a:rPr lang="en-US" altLang="ko-KR" sz="1600" dirty="0"/>
              <a:t>:</a:t>
            </a:r>
            <a:r>
              <a:rPr lang="ko-KR" altLang="en-US" sz="1600" dirty="0"/>
              <a:t>원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636529" y="5677668"/>
            <a:ext cx="671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 * </a:t>
            </a:r>
            <a:r>
              <a:rPr lang="ko-KR" altLang="en-US" sz="2000" dirty="0"/>
              <a:t>자료 </a:t>
            </a:r>
            <a:r>
              <a:rPr lang="en-US" altLang="ko-KR" sz="2000" dirty="0"/>
              <a:t>: </a:t>
            </a:r>
            <a:r>
              <a:rPr lang="ko-KR" altLang="en-US" sz="2000" dirty="0"/>
              <a:t>국민건강보험공단 </a:t>
            </a:r>
            <a:r>
              <a:rPr lang="en-US" altLang="ko-KR" sz="2000" dirty="0"/>
              <a:t>/ </a:t>
            </a:r>
            <a:r>
              <a:rPr lang="ko-KR" altLang="en-US" sz="2000" dirty="0"/>
              <a:t>연간치매환자 진료비 현황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389B3FAB-13F9-41A5-B386-BE9EF248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6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 txBox="1">
            <a:spLocks/>
          </p:cNvSpPr>
          <p:nvPr/>
        </p:nvSpPr>
        <p:spPr>
          <a:xfrm>
            <a:off x="59165" y="776010"/>
            <a:ext cx="5232915" cy="541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 latinLnBrk="0">
              <a:buNone/>
            </a:pPr>
            <a:r>
              <a:rPr lang="ko-KR" altLang="en-US" sz="2800" b="1" dirty="0">
                <a:solidFill>
                  <a:srgbClr val="003159"/>
                </a:solidFill>
              </a:rPr>
              <a:t>□ 속기록</a:t>
            </a:r>
            <a:r>
              <a:rPr lang="en-US" altLang="ko-KR" sz="2800" b="1" dirty="0">
                <a:solidFill>
                  <a:srgbClr val="003159"/>
                </a:solidFill>
              </a:rPr>
              <a:t>(2017</a:t>
            </a:r>
            <a:r>
              <a:rPr lang="ko-KR" altLang="en-US" sz="2800" b="1" dirty="0">
                <a:solidFill>
                  <a:srgbClr val="003159"/>
                </a:solidFill>
              </a:rPr>
              <a:t>년 </a:t>
            </a:r>
            <a:r>
              <a:rPr lang="en-US" altLang="ko-KR" sz="2800" b="1" dirty="0">
                <a:solidFill>
                  <a:srgbClr val="003159"/>
                </a:solidFill>
              </a:rPr>
              <a:t>10</a:t>
            </a:r>
            <a:r>
              <a:rPr lang="ko-KR" altLang="en-US" sz="2800" b="1" dirty="0">
                <a:solidFill>
                  <a:srgbClr val="003159"/>
                </a:solidFill>
              </a:rPr>
              <a:t>월 </a:t>
            </a:r>
            <a:r>
              <a:rPr lang="en-US" altLang="ko-KR" sz="2800" b="1" dirty="0">
                <a:solidFill>
                  <a:srgbClr val="003159"/>
                </a:solidFill>
              </a:rPr>
              <a:t>12</a:t>
            </a:r>
            <a:r>
              <a:rPr lang="ko-KR" altLang="en-US" sz="2800" b="1" dirty="0">
                <a:solidFill>
                  <a:srgbClr val="003159"/>
                </a:solidFill>
              </a:rPr>
              <a:t>일</a:t>
            </a:r>
            <a:r>
              <a:rPr lang="en-US" altLang="ko-KR" sz="2800" b="1" dirty="0">
                <a:solidFill>
                  <a:srgbClr val="003159"/>
                </a:solidFill>
              </a:rPr>
              <a:t>)</a:t>
            </a:r>
            <a:endParaRPr lang="en-US" altLang="ko-K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02074" y="1628800"/>
            <a:ext cx="8770411" cy="41044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 latinLnBrk="0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rgbClr val="00315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○ </a:t>
            </a:r>
            <a:r>
              <a:rPr lang="ko-KR" altLang="en-US" b="1" dirty="0">
                <a:solidFill>
                  <a:srgbClr val="00315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보건복지부 장관 </a:t>
            </a:r>
            <a:r>
              <a:rPr lang="ko-KR" altLang="en-US" b="1" dirty="0" err="1">
                <a:solidFill>
                  <a:srgbClr val="00315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박능후</a:t>
            </a:r>
            <a:endParaRPr lang="en-US" altLang="ko-KR" b="1" dirty="0">
              <a:solidFill>
                <a:srgbClr val="00315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 latinLnBrk="0">
              <a:lnSpc>
                <a:spcPct val="150000"/>
              </a:lnSpc>
              <a:buNone/>
            </a:pPr>
            <a:r>
              <a:rPr lang="en-US" altLang="ko-KR" sz="2800" b="1" dirty="0">
                <a:solidFill>
                  <a:srgbClr val="003159"/>
                </a:solidFill>
              </a:rPr>
              <a:t>“</a:t>
            </a:r>
            <a:r>
              <a:rPr lang="en-US" altLang="ko-KR" sz="1050" b="1" dirty="0">
                <a:solidFill>
                  <a:srgbClr val="003159"/>
                </a:solidFill>
                <a:latin typeface="맑은 고딕"/>
                <a:ea typeface="맑은 고딕"/>
              </a:rPr>
              <a:t>●</a:t>
            </a:r>
            <a:r>
              <a:rPr lang="en-US" altLang="ko-KR" sz="1600" b="1" dirty="0">
                <a:solidFill>
                  <a:srgbClr val="003159"/>
                </a:solidFill>
              </a:rPr>
              <a:t> </a:t>
            </a:r>
            <a:r>
              <a:rPr lang="en-US" altLang="ko-KR" sz="1000" b="1" dirty="0">
                <a:solidFill>
                  <a:srgbClr val="003159"/>
                </a:solidFill>
              </a:rPr>
              <a:t>● ● </a:t>
            </a:r>
            <a:r>
              <a:rPr lang="ko-KR" altLang="en-US" b="1" dirty="0">
                <a:solidFill>
                  <a:srgbClr val="003159"/>
                </a:solidFill>
              </a:rPr>
              <a:t>다만 그것을 위원님이 말씀하셨듯이 마치 </a:t>
            </a:r>
            <a:r>
              <a:rPr lang="ko-KR" altLang="en-US" b="1" dirty="0" err="1">
                <a:solidFill>
                  <a:srgbClr val="003159"/>
                </a:solidFill>
              </a:rPr>
              <a:t>간병비까지</a:t>
            </a:r>
            <a:r>
              <a:rPr lang="ko-KR" altLang="en-US" b="1" dirty="0">
                <a:solidFill>
                  <a:srgbClr val="003159"/>
                </a:solidFill>
              </a:rPr>
              <a:t> 다 국민들이 해소되는 것을 기대하고 있었다면 그 기대는 잘못된 기대이기 때문에 저희들이 바로잡도록 하겠습니다</a:t>
            </a:r>
            <a:r>
              <a:rPr lang="en-US" altLang="ko-KR" sz="2400" b="1" dirty="0">
                <a:solidFill>
                  <a:srgbClr val="003159"/>
                </a:solidFill>
              </a:rPr>
              <a:t>.”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A7C9495C-95FB-4563-A079-3B1113EF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3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6424"/>
            <a:ext cx="6264696" cy="57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873C8EC7-5FE5-4E3E-A5C9-DE941BF3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3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화면 슬라이드 쇼(4:3)</PresentationFormat>
  <Paragraphs>59</Paragraphs>
  <Slides>9</Slides>
  <Notes>0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2</cp:revision>
  <dcterms:created xsi:type="dcterms:W3CDTF">2018-10-10T01:16:14Z</dcterms:created>
  <dcterms:modified xsi:type="dcterms:W3CDTF">2018-10-10T02:23:59Z</dcterms:modified>
</cp:coreProperties>
</file>