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0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9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4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87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66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2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02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A4A9-6B21-458E-910C-F1C34BBE04CE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AA27-4473-42C0-B870-67DE75CB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금융감독원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6252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Q7.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금융위원회에서 </a:t>
            </a:r>
            <a:r>
              <a:rPr lang="ko-KR" altLang="en-US" sz="2000" b="1" dirty="0"/>
              <a:t>중장기적인 대책으로 </a:t>
            </a:r>
            <a:r>
              <a:rPr lang="ko-KR" altLang="en-US" sz="2000" b="1" dirty="0" err="1"/>
              <a:t>인슈텐트를</a:t>
            </a:r>
            <a:r>
              <a:rPr lang="ko-KR" altLang="en-US" sz="2000" b="1" dirty="0"/>
              <a:t> 지원할 때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금융감독원에서는 보험사들이 청구 방식 개선 의지가 있는지 확인해야 함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276872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 - </a:t>
            </a:r>
            <a:r>
              <a:rPr lang="ko-KR" altLang="en-US" b="1" dirty="0" smtClean="0"/>
              <a:t>청구 </a:t>
            </a:r>
            <a:r>
              <a:rPr lang="ko-KR" altLang="en-US" b="1" dirty="0"/>
              <a:t>방식 개선을 위한 금융감독원의 </a:t>
            </a:r>
            <a:r>
              <a:rPr lang="ko-KR" altLang="en-US" b="1" dirty="0" smtClean="0"/>
              <a:t>노력은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   바로 </a:t>
            </a:r>
            <a:r>
              <a:rPr lang="ko-KR" altLang="en-US" b="1" dirty="0"/>
              <a:t>이런 것임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그간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금감원의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노력 </a:t>
            </a:r>
            <a:r>
              <a:rPr lang="ko-KR" altLang="en-US" b="1" dirty="0" smtClean="0"/>
              <a:t>이 </a:t>
            </a:r>
            <a:r>
              <a:rPr lang="ko-KR" altLang="en-US" b="1" dirty="0" err="1"/>
              <a:t>있었긴</a:t>
            </a:r>
            <a:r>
              <a:rPr lang="ko-KR" altLang="en-US" b="1" dirty="0"/>
              <a:t> 했나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443711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우리 국민은 소비자를 위한 금융혁신은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은행의 지배구조 </a:t>
            </a:r>
            <a:r>
              <a:rPr lang="ko-KR" altLang="en-US" b="1" dirty="0"/>
              <a:t>보다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‘생활의 불편’</a:t>
            </a:r>
            <a:r>
              <a:rPr lang="ko-KR" altLang="en-US" b="1" dirty="0"/>
              <a:t>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해소</a:t>
            </a:r>
            <a:r>
              <a:rPr lang="ko-KR" altLang="en-US" b="1" dirty="0"/>
              <a:t> 해주기를 바라고 있음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251520" y="558924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/>
              <a:t>- </a:t>
            </a:r>
            <a:r>
              <a:rPr lang="en-US" altLang="ko-KR" b="1" dirty="0" err="1"/>
              <a:t>문재인</a:t>
            </a:r>
            <a:r>
              <a:rPr lang="en-US" altLang="ko-KR" b="1" dirty="0"/>
              <a:t> </a:t>
            </a:r>
            <a:r>
              <a:rPr lang="en-US" altLang="ko-KR" b="1" dirty="0" err="1"/>
              <a:t>정부는</a:t>
            </a:r>
            <a:r>
              <a:rPr lang="en-US" altLang="ko-KR" b="1" dirty="0"/>
              <a:t> </a:t>
            </a:r>
            <a:r>
              <a:rPr lang="en-US" altLang="ko-KR" b="1" dirty="0" err="1"/>
              <a:t>국민의</a:t>
            </a:r>
            <a:r>
              <a:rPr lang="en-US" altLang="ko-KR" b="1" dirty="0"/>
              <a:t> </a:t>
            </a:r>
            <a:r>
              <a:rPr lang="en-US" altLang="ko-KR" b="1" dirty="0" err="1"/>
              <a:t>기대와</a:t>
            </a:r>
            <a:r>
              <a:rPr lang="en-US" altLang="ko-KR" b="1" dirty="0"/>
              <a:t> </a:t>
            </a:r>
            <a:r>
              <a:rPr lang="en-US" altLang="ko-KR" b="1" dirty="0" err="1"/>
              <a:t>달리</a:t>
            </a:r>
            <a:r>
              <a:rPr lang="en-US" altLang="ko-KR" b="1" dirty="0"/>
              <a:t> </a:t>
            </a:r>
            <a:r>
              <a:rPr lang="en-US" altLang="ko-KR" b="1" dirty="0" smtClean="0"/>
              <a:t>‘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보다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잿밥</a:t>
            </a:r>
            <a:r>
              <a:rPr lang="en-US" altLang="ko-KR" b="1" dirty="0" smtClean="0"/>
              <a:t>’ 에 </a:t>
            </a:r>
            <a:r>
              <a:rPr lang="en-US" altLang="ko-KR" b="1" dirty="0" err="1"/>
              <a:t>관심이</a:t>
            </a:r>
            <a:r>
              <a:rPr lang="en-US" altLang="ko-KR" b="1" dirty="0"/>
              <a:t> 더 </a:t>
            </a:r>
            <a:r>
              <a:rPr lang="en-US" altLang="ko-KR" b="1" dirty="0" err="1"/>
              <a:t>많음</a:t>
            </a:r>
            <a:r>
              <a:rPr lang="en-US" altLang="ko-KR" b="1" dirty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182"/>
            <a:ext cx="3168352" cy="2232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5102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국민 불편 해소 보다 더 큰 명분이 있나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34076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종합감사와 같은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금감원의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권한을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확대 </a:t>
            </a:r>
            <a:r>
              <a:rPr lang="ko-KR" altLang="en-US" b="1" dirty="0" smtClean="0"/>
              <a:t>해 </a:t>
            </a:r>
            <a:r>
              <a:rPr lang="ko-KR" altLang="en-US" b="1" dirty="0"/>
              <a:t>기업을 옥 죄이는 것 보다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국민 불편 해소라는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국민의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편 </a:t>
            </a:r>
            <a:r>
              <a:rPr lang="ko-KR" altLang="en-US" b="1" dirty="0" smtClean="0"/>
              <a:t>에 </a:t>
            </a:r>
            <a:r>
              <a:rPr lang="ko-KR" altLang="en-US" b="1" dirty="0"/>
              <a:t>서 있는 것이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기업에게 더 큰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힘 </a:t>
            </a:r>
            <a:r>
              <a:rPr lang="ko-KR" altLang="en-US" b="1" dirty="0" err="1" smtClean="0"/>
              <a:t>으로</a:t>
            </a:r>
            <a:r>
              <a:rPr lang="ko-KR" altLang="en-US" b="1" dirty="0" smtClean="0"/>
              <a:t> </a:t>
            </a:r>
            <a:r>
              <a:rPr lang="ko-KR" altLang="en-US" b="1" dirty="0"/>
              <a:t>작용한다는 것을 명심해야 함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7920880" cy="312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20079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실손의료보험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청구방식 개선 않는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‘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대형보험사의 진짜 의도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금융감독원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5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1351" y="73276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금융감독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검사제재 </a:t>
            </a:r>
            <a:r>
              <a:rPr lang="ko-KR" altLang="en-US" sz="2000" b="1" dirty="0" err="1"/>
              <a:t>프러세스</a:t>
            </a:r>
            <a:r>
              <a:rPr lang="ko-KR" altLang="en-US" sz="2000" b="1" dirty="0"/>
              <a:t> 혁신 방안 발표</a:t>
            </a:r>
            <a:r>
              <a:rPr lang="en-US" altLang="ko-KR" sz="2000" b="1" dirty="0"/>
              <a:t>(17.12.12)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85310" y="1268760"/>
            <a:ext cx="42707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/>
              <a:t>① 감독</a:t>
            </a:r>
            <a:r>
              <a:rPr lang="en-US" altLang="ko-KR" dirty="0"/>
              <a:t>‧</a:t>
            </a:r>
            <a:r>
              <a:rPr lang="ko-KR" altLang="en-US" dirty="0"/>
              <a:t>검사 체계 효율적 재설계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/>
              <a:t>② 검사</a:t>
            </a:r>
            <a:r>
              <a:rPr lang="en-US" altLang="ko-KR" dirty="0"/>
              <a:t>‧</a:t>
            </a:r>
            <a:r>
              <a:rPr lang="ko-KR" altLang="en-US" dirty="0"/>
              <a:t>제재 공정성 제고</a:t>
            </a:r>
          </a:p>
          <a:p>
            <a:pPr fontAlgn="base">
              <a:lnSpc>
                <a:spcPct val="20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 금융소비자보호 위한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감독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 기능 대폭 강화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5600" y="4509120"/>
            <a:ext cx="8280920" cy="183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Q1.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err="1" smtClean="0"/>
              <a:t>금감원은</a:t>
            </a:r>
            <a:r>
              <a:rPr lang="ko-KR" altLang="en-US" b="1" dirty="0" smtClean="0"/>
              <a:t> </a:t>
            </a:r>
            <a:r>
              <a:rPr lang="ko-KR" altLang="en-US" b="1" dirty="0"/>
              <a:t>금융소비자</a:t>
            </a:r>
            <a:r>
              <a:rPr lang="en-US" altLang="ko-KR" b="1" dirty="0"/>
              <a:t>, </a:t>
            </a:r>
            <a:r>
              <a:rPr lang="ko-KR" altLang="en-US" b="1" dirty="0"/>
              <a:t>즉 국민에게 국민의 파수꾼이 되어야 함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거창한 정책도 중요하지만 생활 속 불편함을 해소해야 하는 동시에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국민을 기만하는 금융회사에 대해서는 엄벌해야 한다고 보는데</a:t>
            </a:r>
            <a:r>
              <a:rPr lang="en-US" altLang="ko-KR" b="1" dirty="0"/>
              <a:t>, </a:t>
            </a:r>
            <a:r>
              <a:rPr lang="ko-KR" altLang="en-US" b="1" dirty="0"/>
              <a:t>동의하는가</a:t>
            </a:r>
            <a:r>
              <a:rPr lang="en-US" altLang="ko-KR" b="1" dirty="0"/>
              <a:t>? 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44144" cy="3808292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708902"/>
            <a:ext cx="4951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실손의료보험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이제는 국민보험이 되다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323528" y="1109012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Q2.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err="1" smtClean="0"/>
              <a:t>실손의료보험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가입률이</a:t>
            </a:r>
            <a:r>
              <a:rPr lang="ko-KR" altLang="en-US" sz="2000" b="1" dirty="0"/>
              <a:t> 얼마나 되는지 아는가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899592" y="230003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“전체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5,178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中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3,419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(66%)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가입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(‘17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 이상 성인 인구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77.3%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가입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(‘18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528" y="3333827"/>
            <a:ext cx="7557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Q3.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그렇다면 </a:t>
            </a:r>
            <a:r>
              <a:rPr lang="ko-KR" altLang="en-US" sz="2000" b="1" dirty="0" err="1"/>
              <a:t>실손의료보험</a:t>
            </a:r>
            <a:r>
              <a:rPr lang="ko-KR" altLang="en-US" sz="2000" b="1" dirty="0"/>
              <a:t> 소액</a:t>
            </a:r>
            <a:r>
              <a:rPr lang="en-US" altLang="ko-KR" sz="2000" b="1" dirty="0"/>
              <a:t>(15</a:t>
            </a:r>
            <a:r>
              <a:rPr lang="ko-KR" altLang="en-US" sz="2000" b="1" dirty="0"/>
              <a:t>만원 이하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청구 </a:t>
            </a:r>
            <a:r>
              <a:rPr lang="ko-KR" altLang="en-US" sz="2000" b="1" dirty="0" err="1"/>
              <a:t>포기율은</a:t>
            </a:r>
            <a:r>
              <a:rPr lang="ko-KR" altLang="en-US" sz="2000" b="1" dirty="0"/>
              <a:t> 아는가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120565" y="4869160"/>
            <a:ext cx="9001000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보험금 청구를 하지 않은 경험이 있는 소비자가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29.4%(‘18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이하 </a:t>
            </a:r>
            <a:r>
              <a:rPr lang="ko-KR" alt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실손의료보험청구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포기율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64.5%(‘16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20688"/>
            <a:ext cx="828092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Q4.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소액의 </a:t>
            </a:r>
            <a:r>
              <a:rPr lang="ko-KR" altLang="en-US" b="1" dirty="0"/>
              <a:t>경우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청구방식의 불편함 </a:t>
            </a:r>
            <a:r>
              <a:rPr lang="ko-KR" altLang="en-US" b="1" dirty="0"/>
              <a:t>때문에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포기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/>
              <a:t>하는 </a:t>
            </a:r>
            <a:r>
              <a:rPr lang="ko-KR" altLang="en-US" b="1" dirty="0"/>
              <a:t>실정인데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아직도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방식 </a:t>
            </a:r>
            <a:r>
              <a:rPr lang="ko-KR" altLang="en-US" b="1" dirty="0"/>
              <a:t>그대로 청구방식이 유지되고 있고 개선되고 </a:t>
            </a:r>
            <a:r>
              <a:rPr lang="ko-KR" altLang="en-US" b="1" dirty="0" smtClean="0"/>
              <a:t>있지 않는가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41890" y="436510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Q5.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err="1" smtClean="0"/>
              <a:t>핀테크시대에</a:t>
            </a:r>
            <a:r>
              <a:rPr lang="ko-KR" altLang="en-US" b="1" dirty="0" smtClean="0"/>
              <a:t> </a:t>
            </a:r>
            <a:r>
              <a:rPr lang="ko-KR" altLang="en-US" b="1" dirty="0"/>
              <a:t>아직도 대리 청구와 팩스</a:t>
            </a:r>
            <a:r>
              <a:rPr lang="en-US" altLang="ko-KR" b="1" dirty="0"/>
              <a:t>, </a:t>
            </a:r>
            <a:r>
              <a:rPr lang="ko-KR" altLang="en-US" b="1" dirty="0"/>
              <a:t>직접 방문 방식이 개선되고 있지 않다는 것은 특별한 문제에 봉착한 것이 아닌 보험사들의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고의적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미개선 </a:t>
            </a:r>
            <a:r>
              <a:rPr lang="ko-KR" altLang="en-US" b="1" dirty="0" smtClean="0"/>
              <a:t>이라고 </a:t>
            </a:r>
            <a:r>
              <a:rPr lang="ko-KR" altLang="en-US" b="1" dirty="0"/>
              <a:t>보는데</a:t>
            </a:r>
            <a:r>
              <a:rPr lang="en-US" altLang="ko-KR" b="1" dirty="0"/>
              <a:t>, </a:t>
            </a:r>
            <a:r>
              <a:rPr lang="ko-KR" altLang="en-US" b="1" dirty="0"/>
              <a:t>동의하는가</a:t>
            </a:r>
            <a:r>
              <a:rPr lang="en-US" altLang="ko-KR" b="1" dirty="0"/>
              <a:t>?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3872232" cy="2428875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748735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실손의료보험</a:t>
            </a:r>
            <a:r>
              <a:rPr lang="ko-KR" altLang="en-US" sz="2000" b="1" dirty="0"/>
              <a:t> 청구 방식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484784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200000"/>
              </a:lnSpc>
            </a:pPr>
            <a:r>
              <a:rPr lang="ko-KR" altLang="en-US" b="1" dirty="0" smtClean="0"/>
              <a:t>“▲ </a:t>
            </a:r>
            <a:r>
              <a:rPr lang="ko-KR" altLang="en-US" dirty="0" smtClean="0"/>
              <a:t>설계사 </a:t>
            </a:r>
            <a:r>
              <a:rPr lang="ko-KR" altLang="en-US" dirty="0"/>
              <a:t>대리 청구</a:t>
            </a:r>
            <a:r>
              <a:rPr lang="en-US" altLang="ko-KR" dirty="0"/>
              <a:t>(52.2</a:t>
            </a:r>
            <a:r>
              <a:rPr lang="en-US" altLang="ko-KR" dirty="0" smtClean="0"/>
              <a:t>%),</a:t>
            </a:r>
          </a:p>
          <a:p>
            <a:pPr fontAlgn="base" latinLnBrk="0">
              <a:lnSpc>
                <a:spcPct val="20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i="1" dirty="0">
                <a:solidFill>
                  <a:srgbClr val="FF0000"/>
                </a:solidFill>
              </a:rPr>
              <a:t>▲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팩스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(22.1%), </a:t>
            </a:r>
            <a:endParaRPr lang="en-US" altLang="ko-K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 latinLnBrk="0">
              <a:lnSpc>
                <a:spcPct val="200000"/>
              </a:lnSpc>
            </a:pPr>
            <a:r>
              <a:rPr lang="ko-KR" altLang="en-US" b="1" dirty="0" smtClean="0"/>
              <a:t> ▲ </a:t>
            </a:r>
            <a:r>
              <a:rPr lang="ko-KR" altLang="en-US" dirty="0" smtClean="0"/>
              <a:t>직접 </a:t>
            </a:r>
            <a:r>
              <a:rPr lang="ko-KR" altLang="en-US" dirty="0"/>
              <a:t>방문</a:t>
            </a:r>
            <a:r>
              <a:rPr lang="en-US" altLang="ko-KR" dirty="0"/>
              <a:t>(13.6%)</a:t>
            </a:r>
            <a:r>
              <a:rPr lang="ko-KR" altLang="en-US" b="1" dirty="0"/>
              <a:t>”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4221088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endParaRPr lang="ko-KR" altLang="en-US" b="1" dirty="0"/>
          </a:p>
          <a:p>
            <a:pPr fontAlgn="base"/>
            <a:r>
              <a:rPr lang="en-US" altLang="ko-KR" sz="2400" b="1" dirty="0"/>
              <a:t>Q6. </a:t>
            </a:r>
            <a:endParaRPr lang="en-US" altLang="ko-KR" sz="24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국내 </a:t>
            </a:r>
            <a:r>
              <a:rPr lang="ko-KR" altLang="en-US" b="1" dirty="0"/>
              <a:t>대형보험사로 꼽히는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생명보험사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삼성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흥국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교보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한화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b="1" dirty="0" smtClean="0"/>
              <a:t>의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경우 다른 </a:t>
            </a:r>
            <a:r>
              <a:rPr lang="ko-KR" altLang="en-US" b="1" dirty="0"/>
              <a:t>보험사와 달리 대표 팩스번호를 두고 있지 않음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83" y="1285104"/>
            <a:ext cx="4877325" cy="3240360"/>
          </a:xfrm>
          <a:prstGeom prst="rect">
            <a:avLst/>
          </a:prstGeom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88775"/>
              </p:ext>
            </p:extLst>
          </p:nvPr>
        </p:nvGraphicFramePr>
        <p:xfrm>
          <a:off x="539552" y="869620"/>
          <a:ext cx="8280921" cy="5173270"/>
        </p:xfrm>
        <a:graphic>
          <a:graphicData uri="http://schemas.openxmlformats.org/drawingml/2006/table">
            <a:tbl>
              <a:tblPr/>
              <a:tblGrid>
                <a:gridCol w="1515918"/>
                <a:gridCol w="1749695"/>
                <a:gridCol w="404728"/>
                <a:gridCol w="2305290"/>
                <a:gridCol w="2305290"/>
              </a:tblGrid>
              <a:tr h="34706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7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생명보험사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7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보험사 명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팩스 서비스 지침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보험사 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팩스 서비스 지침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삼성화재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삼성생명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콜센터 전화해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개별 팩스별로 요청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NH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농협손해보험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흥국생명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콜센터 전화해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개별 팩스별로 요청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KB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94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흥국화재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교보생명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콜센터 전화해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개별 팩스별로 요청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DB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한화생명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콜센터 전화해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개별 팩스별로 요청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메리츠화재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94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현대해상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농협생명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한화손해보험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KB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롯데손해보험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88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우체국보험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DB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MG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AXA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생명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AXA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8" y="-1966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84430" y="646838"/>
            <a:ext cx="847484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소액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청구 </a:t>
            </a:r>
            <a:r>
              <a:rPr lang="ko-KR" altLang="en-US" b="1" dirty="0" smtClean="0"/>
              <a:t>의 </a:t>
            </a:r>
            <a:r>
              <a:rPr lang="ko-KR" altLang="en-US" b="1" dirty="0"/>
              <a:t>경우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영수증만을 팩스</a:t>
            </a:r>
            <a:r>
              <a:rPr lang="ko-KR" altLang="en-US" b="1" dirty="0"/>
              <a:t>로 보내는 것만으로 청구가 가능한데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 err="1"/>
              <a:t>부득히</a:t>
            </a:r>
            <a:r>
              <a:rPr lang="ko-KR" altLang="en-US" b="1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생보사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/>
              <a:t>의 </a:t>
            </a:r>
            <a:r>
              <a:rPr lang="ko-KR" altLang="en-US" b="1" dirty="0"/>
              <a:t>경우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콜센터로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전화 </a:t>
            </a:r>
            <a:r>
              <a:rPr lang="ko-KR" altLang="en-US" b="1" dirty="0" smtClean="0"/>
              <a:t>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개별 가상팩스</a:t>
            </a:r>
            <a:r>
              <a:rPr lang="ko-KR" altLang="en-US" b="1" dirty="0"/>
              <a:t>를 받아 신청해야 </a:t>
            </a:r>
            <a:r>
              <a:rPr lang="ko-KR" altLang="en-US" b="1" dirty="0" smtClean="0"/>
              <a:t>하는 번거로움을 </a:t>
            </a:r>
            <a:r>
              <a:rPr lang="ko-KR" altLang="en-US" b="1" dirty="0"/>
              <a:t>더 하고 있는 실정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9568" y="30689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/>
              <a:t>- </a:t>
            </a:r>
            <a:r>
              <a:rPr lang="ko-KR" altLang="en-US" b="1" dirty="0" smtClean="0"/>
              <a:t>안 그래도 </a:t>
            </a:r>
            <a:r>
              <a:rPr lang="ko-KR" altLang="en-US" b="1" dirty="0"/>
              <a:t>번거로움으로 소액 청구 </a:t>
            </a:r>
            <a:r>
              <a:rPr lang="ko-KR" altLang="en-US" b="1" dirty="0" err="1"/>
              <a:t>포기율이</a:t>
            </a:r>
            <a:r>
              <a:rPr lang="ko-KR" altLang="en-US" b="1" dirty="0"/>
              <a:t> 높은데</a:t>
            </a:r>
            <a:r>
              <a:rPr lang="en-US" altLang="ko-KR" b="1" dirty="0"/>
              <a:t>, </a:t>
            </a:r>
            <a:r>
              <a:rPr lang="ko-KR" altLang="en-US" b="1" dirty="0"/>
              <a:t>보다 더 번거롭게 하는 이유가 무엇인지 아는가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358915" y="4509120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특히</a:t>
            </a:r>
            <a:r>
              <a:rPr lang="en-US" altLang="ko-KR" b="1" dirty="0"/>
              <a:t>, </a:t>
            </a:r>
            <a:r>
              <a:rPr lang="ko-KR" altLang="en-US" b="1" dirty="0"/>
              <a:t>업계 </a:t>
            </a:r>
            <a:r>
              <a:rPr lang="en-US" altLang="ko-KR" b="1" dirty="0"/>
              <a:t>1</a:t>
            </a:r>
            <a:r>
              <a:rPr lang="ko-KR" altLang="en-US" b="1" dirty="0"/>
              <a:t>위인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삼성생명 </a:t>
            </a:r>
            <a:r>
              <a:rPr lang="ko-KR" altLang="en-US" b="1" dirty="0" smtClean="0"/>
              <a:t>의 </a:t>
            </a:r>
            <a:r>
              <a:rPr lang="ko-KR" altLang="en-US" b="1" dirty="0"/>
              <a:t>경우 당초부터 대표 팩스번호를 두고 있지 않았고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200000"/>
              </a:lnSpc>
            </a:pPr>
            <a:r>
              <a:rPr lang="ko-KR" altLang="en-US" b="1" dirty="0"/>
              <a:t>이어 나머지 </a:t>
            </a:r>
            <a:r>
              <a:rPr lang="en-US" altLang="ko-KR" b="1" dirty="0"/>
              <a:t>3</a:t>
            </a:r>
            <a:r>
              <a:rPr lang="ko-KR" altLang="en-US" b="1" dirty="0"/>
              <a:t>개 </a:t>
            </a:r>
            <a:r>
              <a:rPr lang="ko-KR" altLang="en-US" b="1" dirty="0" err="1"/>
              <a:t>생보사도</a:t>
            </a:r>
            <a:r>
              <a:rPr lang="ko-KR" altLang="en-US" b="1" dirty="0"/>
              <a:t> 운영했던 대표 팩스번호를 없애는 등</a:t>
            </a:r>
          </a:p>
          <a:p>
            <a:pPr fontAlgn="base">
              <a:lnSpc>
                <a:spcPct val="200000"/>
              </a:lnSpc>
            </a:pPr>
            <a:r>
              <a:rPr lang="ko-KR" altLang="en-US" b="1" dirty="0"/>
              <a:t>서둘러 청구방식을 한 단계 복잡하게 변경하고 있음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1925960"/>
            <a:ext cx="2019300" cy="1143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25960"/>
            <a:ext cx="1722120" cy="1143000"/>
          </a:xfrm>
          <a:prstGeom prst="rect">
            <a:avLst/>
          </a:prstGeom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76470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 smtClean="0"/>
              <a:t>- </a:t>
            </a:r>
            <a:r>
              <a:rPr lang="en-US" altLang="ko-KR" b="1" dirty="0" err="1" smtClean="0"/>
              <a:t>이는</a:t>
            </a:r>
            <a:r>
              <a:rPr lang="en-US" altLang="ko-KR" b="1" dirty="0" smtClean="0"/>
              <a:t> </a:t>
            </a:r>
            <a:r>
              <a:rPr lang="en-US" altLang="ko-KR" b="1" dirty="0" err="1"/>
              <a:t>대형</a:t>
            </a:r>
            <a:r>
              <a:rPr lang="en-US" altLang="ko-KR" b="1" dirty="0"/>
              <a:t> </a:t>
            </a:r>
            <a:r>
              <a:rPr lang="en-US" altLang="ko-K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생보사들의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담합이며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횡포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err="1" smtClean="0"/>
              <a:t>라고</a:t>
            </a:r>
            <a:r>
              <a:rPr lang="en-US" altLang="ko-KR" b="1" dirty="0" smtClean="0"/>
              <a:t> </a:t>
            </a:r>
            <a:r>
              <a:rPr lang="en-US" altLang="ko-KR" b="1" dirty="0" err="1"/>
              <a:t>해야</a:t>
            </a:r>
            <a:r>
              <a:rPr lang="en-US" altLang="ko-KR" b="1" dirty="0"/>
              <a:t> </a:t>
            </a:r>
            <a:r>
              <a:rPr lang="en-US" altLang="ko-KR" b="1" dirty="0" err="1"/>
              <a:t>무방함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en-US" altLang="ko-KR" b="1" dirty="0" smtClean="0"/>
              <a:t>  </a:t>
            </a:r>
            <a:r>
              <a:rPr lang="en-US" altLang="ko-KR" b="1" dirty="0" err="1" smtClean="0"/>
              <a:t>청구방식을</a:t>
            </a:r>
            <a:r>
              <a:rPr lang="en-US" altLang="ko-KR" b="1" dirty="0" smtClean="0"/>
              <a:t> </a:t>
            </a:r>
            <a:r>
              <a:rPr lang="en-US" altLang="ko-KR" b="1" dirty="0" err="1"/>
              <a:t>개선하기는커녕</a:t>
            </a:r>
            <a:r>
              <a:rPr lang="en-US" altLang="ko-KR" b="1" dirty="0"/>
              <a:t> </a:t>
            </a:r>
            <a:r>
              <a:rPr lang="en-US" altLang="ko-KR" b="1" dirty="0" err="1"/>
              <a:t>더욱</a:t>
            </a:r>
            <a:r>
              <a:rPr lang="en-US" altLang="ko-KR" b="1" dirty="0"/>
              <a:t> </a:t>
            </a:r>
            <a:r>
              <a:rPr lang="en-US" altLang="ko-KR" b="1" dirty="0" err="1"/>
              <a:t>복잡하게</a:t>
            </a:r>
            <a:r>
              <a:rPr lang="en-US" altLang="ko-KR" b="1" dirty="0"/>
              <a:t> 해 </a:t>
            </a:r>
            <a:r>
              <a:rPr lang="en-US" altLang="ko-K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청구율을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낮추려는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꼼수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/>
              <a:t>임</a:t>
            </a:r>
            <a:r>
              <a:rPr lang="en-US" altLang="ko-KR" b="1" dirty="0"/>
              <a:t>.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234888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최종구 금융위원장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현장 찾아 </a:t>
            </a:r>
            <a:r>
              <a:rPr lang="ko-KR" altLang="en-US" sz="2000" b="1" dirty="0" smtClean="0"/>
              <a:t>간담회 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18.7.30)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251520" y="285293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☞ 여의도 </a:t>
            </a:r>
            <a:r>
              <a:rPr lang="ko-KR" altLang="en-US" b="1" dirty="0"/>
              <a:t>보험개발원서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ko-KR" alt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실손의료보험</a:t>
            </a:r>
            <a:endParaRPr lang="en-US" altLang="ko-KR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간편청구 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서비스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r>
              <a:rPr lang="ko-KR" altLang="en-US" b="1" dirty="0"/>
              <a:t>시연회 찾아</a:t>
            </a:r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   보험업계와 </a:t>
            </a:r>
            <a:r>
              <a:rPr lang="ko-KR" altLang="en-US" b="1" dirty="0" err="1"/>
              <a:t>핀테크업계</a:t>
            </a:r>
            <a:r>
              <a:rPr lang="ko-KR" altLang="en-US" b="1" dirty="0"/>
              <a:t> 간담회 열고</a:t>
            </a:r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   청구방식 </a:t>
            </a:r>
            <a:r>
              <a:rPr lang="ko-KR" altLang="en-US" b="1" dirty="0"/>
              <a:t>개선을 위한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인슈테크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보험과 신기술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지원을 약속</a:t>
            </a:r>
            <a:endParaRPr lang="ko-KR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68" y="2881222"/>
            <a:ext cx="4334011" cy="3140065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617</Words>
  <Application>Microsoft Office PowerPoint</Application>
  <PresentationFormat>화면 슬라이드 쇼(4:3)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2018-10-12T06:09:39Z</dcterms:created>
  <dcterms:modified xsi:type="dcterms:W3CDTF">2018-10-12T06:13:54Z</dcterms:modified>
</cp:coreProperties>
</file>