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6" d="100"/>
          <a:sy n="106" d="100"/>
        </p:scale>
        <p:origin x="-16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35C6-30CC-4489-A392-4C9A9263FDCD}" type="datetimeFigureOut">
              <a:rPr lang="ko-KR" altLang="en-US" smtClean="0"/>
              <a:t>2018-10-25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4C0B5-EEF8-4F7A-B927-20CE465B3A3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0682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35C6-30CC-4489-A392-4C9A9263FDCD}" type="datetimeFigureOut">
              <a:rPr lang="ko-KR" altLang="en-US" smtClean="0"/>
              <a:t>2018-10-25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4C0B5-EEF8-4F7A-B927-20CE465B3A3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35923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35C6-30CC-4489-A392-4C9A9263FDCD}" type="datetimeFigureOut">
              <a:rPr lang="ko-KR" altLang="en-US" smtClean="0"/>
              <a:t>2018-10-25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4C0B5-EEF8-4F7A-B927-20CE465B3A3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6661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35C6-30CC-4489-A392-4C9A9263FDCD}" type="datetimeFigureOut">
              <a:rPr lang="ko-KR" altLang="en-US" smtClean="0"/>
              <a:t>2018-10-25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4C0B5-EEF8-4F7A-B927-20CE465B3A3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2733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35C6-30CC-4489-A392-4C9A9263FDCD}" type="datetimeFigureOut">
              <a:rPr lang="ko-KR" altLang="en-US" smtClean="0"/>
              <a:t>2018-10-25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4C0B5-EEF8-4F7A-B927-20CE465B3A3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20939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35C6-30CC-4489-A392-4C9A9263FDCD}" type="datetimeFigureOut">
              <a:rPr lang="ko-KR" altLang="en-US" smtClean="0"/>
              <a:t>2018-10-25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4C0B5-EEF8-4F7A-B927-20CE465B3A3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099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35C6-30CC-4489-A392-4C9A9263FDCD}" type="datetimeFigureOut">
              <a:rPr lang="ko-KR" altLang="en-US" smtClean="0"/>
              <a:t>2018-10-25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4C0B5-EEF8-4F7A-B927-20CE465B3A3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50440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35C6-30CC-4489-A392-4C9A9263FDCD}" type="datetimeFigureOut">
              <a:rPr lang="ko-KR" altLang="en-US" smtClean="0"/>
              <a:t>2018-10-25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4C0B5-EEF8-4F7A-B927-20CE465B3A3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0115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35C6-30CC-4489-A392-4C9A9263FDCD}" type="datetimeFigureOut">
              <a:rPr lang="ko-KR" altLang="en-US" smtClean="0"/>
              <a:t>2018-10-25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4C0B5-EEF8-4F7A-B927-20CE465B3A3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3082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35C6-30CC-4489-A392-4C9A9263FDCD}" type="datetimeFigureOut">
              <a:rPr lang="ko-KR" altLang="en-US" smtClean="0"/>
              <a:t>2018-10-25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4C0B5-EEF8-4F7A-B927-20CE465B3A3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5055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35C6-30CC-4489-A392-4C9A9263FDCD}" type="datetimeFigureOut">
              <a:rPr lang="ko-KR" altLang="en-US" smtClean="0"/>
              <a:t>2018-10-25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4C0B5-EEF8-4F7A-B927-20CE465B3A3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5035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2D35C6-30CC-4489-A392-4C9A9263FDCD}" type="datetimeFigureOut">
              <a:rPr lang="ko-KR" altLang="en-US" smtClean="0"/>
              <a:t>2018-10-25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4C0B5-EEF8-4F7A-B927-20CE465B3A3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4149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smtClean="0"/>
              <a:t>국민연금 </a:t>
            </a:r>
            <a:r>
              <a:rPr lang="ko-KR" altLang="en-US" dirty="0" err="1" smtClean="0"/>
              <a:t>스튜어드십코드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7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ssembly\Desktop\KakaoTalk_20171108_15234579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127" y="2636912"/>
            <a:ext cx="7206819" cy="432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ssembly\Desktop\161229_0252s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958" b="100000" l="4133" r="64600">
                        <a14:foregroundMark x1="42498" y1="46675" x2="52875" y2="73700"/>
                        <a14:foregroundMark x1="41779" y1="42080" x2="53908" y2="49879"/>
                        <a14:foregroundMark x1="55256" y1="51270" x2="57143" y2="56530"/>
                        <a14:foregroundMark x1="8895" y1="81741" x2="8895" y2="90206"/>
                        <a14:foregroundMark x1="9075" y1="78053" x2="8041" y2="81258"/>
                        <a14:foregroundMark x1="38589" y1="90750" x2="39578" y2="94619"/>
                        <a14:foregroundMark x1="58176" y1="63422" x2="52606" y2="81560"/>
                        <a14:foregroundMark x1="59030" y1="74909" x2="54897" y2="82950"/>
                        <a14:foregroundMark x1="57188" y1="81318" x2="57367" y2="82225"/>
                        <a14:foregroundMark x1="58760" y1="79141" x2="58086" y2="89903"/>
                        <a14:foregroundMark x1="57323" y1="84099" x2="59973" y2="81137"/>
                        <a14:backgroundMark x1="59164" y1="80411" x2="49146" y2="99879"/>
                        <a14:backgroundMark x1="47664" y1="91838" x2="40431" y2="99637"/>
                        <a14:backgroundMark x1="45867" y1="96070" x2="48158" y2="98609"/>
                        <a14:backgroundMark x1="58176" y1="86759" x2="60647" y2="84462"/>
                        <a14:backgroundMark x1="55391" y1="88573" x2="59344" y2="86276"/>
                        <a14:backgroundMark x1="58176" y1="88331" x2="59164" y2="90206"/>
                        <a14:backgroundMark x1="58041" y1="86397" x2="60872" y2="820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4011"/>
          <a:stretch/>
        </p:blipFill>
        <p:spPr bwMode="auto">
          <a:xfrm>
            <a:off x="4932040" y="1796822"/>
            <a:ext cx="4573438" cy="497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9511" y="1844824"/>
            <a:ext cx="64875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400" b="1" dirty="0" smtClean="0">
                <a:ln>
                  <a:solidFill>
                    <a:schemeClr val="tx1">
                      <a:alpha val="2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국 정 감 사</a:t>
            </a:r>
            <a:endParaRPr lang="en-US" altLang="ko-KR" sz="5400" b="1" dirty="0" smtClean="0">
              <a:ln>
                <a:solidFill>
                  <a:schemeClr val="tx1">
                    <a:alpha val="2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  <a:p>
            <a:pPr algn="ctr"/>
            <a:r>
              <a:rPr lang="en-US" altLang="ko-KR" sz="3600" b="1" dirty="0" smtClean="0">
                <a:ln>
                  <a:solidFill>
                    <a:schemeClr val="tx1">
                      <a:alpha val="2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itchFamily="50" charset="-127"/>
                <a:ea typeface="나눔스퀘어 Bold" pitchFamily="50" charset="-127"/>
              </a:rPr>
              <a:t>(</a:t>
            </a:r>
            <a:r>
              <a:rPr lang="ko-KR" altLang="en-US" sz="3600" b="1" dirty="0" smtClean="0">
                <a:ln>
                  <a:solidFill>
                    <a:schemeClr val="tx1">
                      <a:alpha val="2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종합감</a:t>
            </a:r>
            <a:r>
              <a:rPr lang="ko-KR" altLang="en-US" sz="3600" b="1" dirty="0">
                <a:ln>
                  <a:solidFill>
                    <a:schemeClr val="tx1">
                      <a:alpha val="2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사</a:t>
            </a:r>
            <a:r>
              <a:rPr lang="en-US" altLang="ko-KR" sz="3600" b="1" dirty="0" smtClean="0">
                <a:ln>
                  <a:solidFill>
                    <a:schemeClr val="tx1">
                      <a:alpha val="2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itchFamily="50" charset="-127"/>
                <a:ea typeface="나눔스퀘어 Bold" pitchFamily="50" charset="-127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2721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180512" cy="6858000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-36512" y="0"/>
            <a:ext cx="9180512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467544" y="2276872"/>
            <a:ext cx="8064896" cy="1754326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base"/>
            <a:r>
              <a:rPr lang="ko-KR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위헌요소</a:t>
            </a:r>
            <a:r>
              <a:rPr lang="en-US" altLang="ko-K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조급증이 부른 </a:t>
            </a:r>
            <a:endParaRPr lang="en-US" altLang="ko-KR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base"/>
            <a:r>
              <a:rPr lang="ko-KR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평양선언 비준</a:t>
            </a:r>
            <a:endParaRPr lang="en-US" altLang="ko-KR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base"/>
            <a:r>
              <a:rPr lang="en-US" altLang="ko-K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</a:t>
            </a:r>
            <a:r>
              <a:rPr lang="ko-KR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국무조정실</a:t>
            </a:r>
            <a:r>
              <a:rPr lang="en-US" altLang="ko-K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</a:p>
        </p:txBody>
      </p:sp>
      <p:pic>
        <p:nvPicPr>
          <p:cNvPr id="7" name="Picture 2" descr="C:\Users\assembly\Desktop\KakaoTalk_20171108_15234579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5949280"/>
            <a:ext cx="2520280" cy="126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985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7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ssembly\Desktop\KakaoTalk_20171108_15234579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-315416"/>
            <a:ext cx="2520280" cy="126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1520" y="1484784"/>
            <a:ext cx="8568952" cy="369332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제</a:t>
            </a:r>
            <a:r>
              <a:rPr lang="en-US" altLang="ko-KR" dirty="0" smtClean="0"/>
              <a:t>3</a:t>
            </a:r>
            <a:r>
              <a:rPr lang="ko-KR" altLang="en-US" dirty="0" smtClean="0"/>
              <a:t>조 대한민국의 </a:t>
            </a:r>
            <a:r>
              <a:rPr lang="ko-KR" altLang="en-US" dirty="0"/>
              <a:t>영토는 한반도와 그 부속도서로 한다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1052736"/>
            <a:ext cx="8640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/>
              <a:t>□</a:t>
            </a:r>
            <a:r>
              <a:rPr lang="ko-KR" altLang="en-US" b="1" dirty="0"/>
              <a:t> </a:t>
            </a:r>
            <a:r>
              <a:rPr lang="ko-KR" altLang="en-US" sz="2000" b="1" dirty="0" smtClean="0"/>
              <a:t>헌법 </a:t>
            </a:r>
            <a:r>
              <a:rPr lang="en-US" altLang="ko-KR" sz="2000" b="1" dirty="0" smtClean="0"/>
              <a:t>3</a:t>
            </a:r>
            <a:r>
              <a:rPr lang="ko-KR" altLang="en-US" sz="2000" b="1" dirty="0" smtClean="0"/>
              <a:t>조</a:t>
            </a:r>
            <a:endParaRPr lang="ko-KR" alt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3861048"/>
            <a:ext cx="8568952" cy="369332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제</a:t>
            </a:r>
            <a:r>
              <a:rPr lang="en-US" altLang="ko-KR" dirty="0" smtClean="0"/>
              <a:t>66</a:t>
            </a:r>
            <a:r>
              <a:rPr lang="ko-KR" altLang="en-US" dirty="0" smtClean="0"/>
              <a:t>조 </a:t>
            </a:r>
            <a:r>
              <a:rPr lang="ko-KR" altLang="en-US" dirty="0"/>
              <a:t>③대통령은 조국의 평화적 통일을 위한 성실한 의무를 진다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51520" y="3419708"/>
            <a:ext cx="8640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/>
              <a:t>□</a:t>
            </a:r>
            <a:r>
              <a:rPr lang="ko-KR" altLang="en-US" b="1" dirty="0"/>
              <a:t> </a:t>
            </a:r>
            <a:r>
              <a:rPr lang="ko-KR" altLang="en-US" sz="2000" b="1" dirty="0" smtClean="0"/>
              <a:t>헌법 </a:t>
            </a:r>
            <a:r>
              <a:rPr lang="en-US" altLang="ko-KR" sz="2000" b="1" dirty="0" smtClean="0"/>
              <a:t>66</a:t>
            </a:r>
            <a:r>
              <a:rPr lang="ko-KR" altLang="en-US" sz="2000" b="1" dirty="0" smtClean="0"/>
              <a:t>조</a:t>
            </a:r>
            <a:endParaRPr lang="ko-KR" alt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251520" y="4869160"/>
            <a:ext cx="8568952" cy="1200329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dirty="0"/>
              <a:t>제</a:t>
            </a:r>
            <a:r>
              <a:rPr lang="en-US" altLang="ko-KR" dirty="0"/>
              <a:t>69</a:t>
            </a:r>
            <a:r>
              <a:rPr lang="ko-KR" altLang="en-US" dirty="0"/>
              <a:t>조 대통령은 취임에 즈음하여 다음의 선서를 한다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"</a:t>
            </a:r>
            <a:r>
              <a:rPr lang="ko-KR" altLang="en-US" dirty="0"/>
              <a:t>나는 헌법을 준수하고 국가를 보위하며 조국의 평화적 통일과 국민의 자유와 복리의 증진 및 민족문화의 창달에 노력하여 대통령으로서의 직책을 성실히 수행할 것을 국민 앞에 엄숙히 선서합니다</a:t>
            </a:r>
            <a:r>
              <a:rPr lang="en-US" altLang="ko-KR" dirty="0" smtClean="0"/>
              <a:t>."</a:t>
            </a:r>
            <a:endParaRPr lang="en-US" altLang="ko-KR" dirty="0"/>
          </a:p>
        </p:txBody>
      </p:sp>
      <p:sp>
        <p:nvSpPr>
          <p:cNvPr id="11" name="TextBox 10"/>
          <p:cNvSpPr txBox="1"/>
          <p:nvPr/>
        </p:nvSpPr>
        <p:spPr>
          <a:xfrm>
            <a:off x="251520" y="4460919"/>
            <a:ext cx="8640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/>
              <a:t>□</a:t>
            </a:r>
            <a:r>
              <a:rPr lang="ko-KR" altLang="en-US" b="1" dirty="0"/>
              <a:t> </a:t>
            </a:r>
            <a:r>
              <a:rPr lang="ko-KR" altLang="en-US" sz="2000" b="1" dirty="0" smtClean="0"/>
              <a:t>헌법 </a:t>
            </a:r>
            <a:r>
              <a:rPr lang="en-US" altLang="ko-KR" sz="2000" b="1" dirty="0" smtClean="0"/>
              <a:t>69</a:t>
            </a:r>
            <a:r>
              <a:rPr lang="ko-KR" altLang="en-US" sz="2000" b="1" dirty="0" smtClean="0"/>
              <a:t>조</a:t>
            </a:r>
            <a:endParaRPr lang="ko-KR" alt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251520" y="2492896"/>
            <a:ext cx="8568952" cy="646331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제</a:t>
            </a:r>
            <a:r>
              <a:rPr lang="en-US" altLang="ko-KR" dirty="0"/>
              <a:t>4</a:t>
            </a:r>
            <a:r>
              <a:rPr lang="ko-KR" altLang="en-US" dirty="0"/>
              <a:t>조 대한민국은 통일을 지향하며</a:t>
            </a:r>
            <a:r>
              <a:rPr lang="en-US" altLang="ko-KR" dirty="0"/>
              <a:t>, </a:t>
            </a:r>
            <a:r>
              <a:rPr lang="ko-KR" altLang="en-US" dirty="0"/>
              <a:t>자유민주적 기본질서에 입각한 평화적 통일 정책을 수립하고 이를 추진한다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51520" y="2060848"/>
            <a:ext cx="8640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/>
              <a:t>□</a:t>
            </a:r>
            <a:r>
              <a:rPr lang="ko-KR" altLang="en-US" b="1" dirty="0"/>
              <a:t> </a:t>
            </a:r>
            <a:r>
              <a:rPr lang="ko-KR" altLang="en-US" sz="2000" b="1" dirty="0" smtClean="0"/>
              <a:t>헌법 </a:t>
            </a:r>
            <a:r>
              <a:rPr lang="en-US" altLang="ko-KR" sz="2000" b="1" dirty="0" smtClean="0"/>
              <a:t>4</a:t>
            </a:r>
            <a:r>
              <a:rPr lang="ko-KR" altLang="en-US" sz="2000" b="1" dirty="0" smtClean="0"/>
              <a:t>조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95229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7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ssembly\Desktop\KakaoTalk_20171108_15234579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-315416"/>
            <a:ext cx="2520280" cy="126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51520" y="476672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/>
              <a:t>□</a:t>
            </a:r>
            <a:r>
              <a:rPr lang="ko-KR" altLang="en-US" b="1" dirty="0" smtClean="0"/>
              <a:t> </a:t>
            </a:r>
            <a:r>
              <a:rPr lang="ko-KR" alt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헌법 </a:t>
            </a:r>
            <a:r>
              <a:rPr lang="en-US" altLang="ko-KR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</a:t>
            </a:r>
            <a:r>
              <a:rPr lang="ko-KR" alt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조 </a:t>
            </a:r>
            <a:r>
              <a:rPr lang="en-US" altLang="ko-KR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ko-KR" alt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항 </a:t>
            </a:r>
            <a:r>
              <a:rPr lang="ko-KR" altLang="en-US" sz="2000" b="1" dirty="0" smtClean="0"/>
              <a:t>에서는 국회가 </a:t>
            </a:r>
            <a:r>
              <a:rPr lang="en-US" altLang="ko-KR" sz="2000" b="1" dirty="0" smtClean="0"/>
              <a:t>‘</a:t>
            </a:r>
            <a:r>
              <a:rPr lang="ko-KR" altLang="en-US" sz="2000" b="1" dirty="0" smtClean="0"/>
              <a:t>안전보장</a:t>
            </a:r>
            <a:r>
              <a:rPr lang="en-US" altLang="ko-KR" sz="2000" b="1" dirty="0" smtClean="0"/>
              <a:t>’ </a:t>
            </a:r>
            <a:r>
              <a:rPr lang="ko-KR" altLang="en-US" sz="2000" b="1" dirty="0" smtClean="0"/>
              <a:t>등에 관한 조약의 경우</a:t>
            </a:r>
            <a:r>
              <a:rPr lang="en-US" altLang="ko-KR" sz="2000" b="1" dirty="0" smtClean="0"/>
              <a:t>, </a:t>
            </a:r>
          </a:p>
          <a:p>
            <a:r>
              <a:rPr lang="en-US" altLang="ko-KR" sz="2000" b="1" dirty="0"/>
              <a:t> </a:t>
            </a:r>
            <a:r>
              <a:rPr lang="en-US" altLang="ko-KR" sz="2000" b="1" dirty="0" smtClean="0"/>
              <a:t>   </a:t>
            </a:r>
            <a:r>
              <a:rPr lang="ko-KR" altLang="en-US" sz="2000" b="1" dirty="0" smtClean="0"/>
              <a:t>이를 동의를 받도록 규정하고 있음</a:t>
            </a:r>
            <a:r>
              <a:rPr lang="en-US" altLang="ko-KR" sz="2000" b="1" dirty="0" smtClean="0"/>
              <a:t>.</a:t>
            </a:r>
            <a:endParaRPr lang="ko-KR" alt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251520" y="1256566"/>
            <a:ext cx="8568952" cy="1200329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제</a:t>
            </a:r>
            <a:r>
              <a:rPr lang="en-US" altLang="ko-KR" dirty="0" smtClean="0"/>
              <a:t>60</a:t>
            </a:r>
            <a:r>
              <a:rPr lang="ko-KR" altLang="en-US" dirty="0" smtClean="0"/>
              <a:t>조 ①국회는 상호원조 또는 안전보장에 관한 조약</a:t>
            </a:r>
            <a:r>
              <a:rPr lang="en-US" altLang="ko-KR" dirty="0" smtClean="0"/>
              <a:t>, </a:t>
            </a:r>
            <a:r>
              <a:rPr lang="ko-KR" altLang="en-US" dirty="0" smtClean="0"/>
              <a:t>중요한 국제조직에 관한 조약</a:t>
            </a:r>
            <a:r>
              <a:rPr lang="en-US" altLang="ko-KR" dirty="0" smtClean="0"/>
              <a:t>, </a:t>
            </a:r>
            <a:r>
              <a:rPr lang="ko-KR" altLang="en-US" dirty="0" smtClean="0"/>
              <a:t>우호통상항해조약</a:t>
            </a:r>
            <a:r>
              <a:rPr lang="en-US" altLang="ko-KR" dirty="0" smtClean="0"/>
              <a:t>, </a:t>
            </a:r>
            <a:r>
              <a:rPr lang="ko-KR" altLang="en-US" dirty="0" smtClean="0"/>
              <a:t>주권의 제약에 관한 조약</a:t>
            </a:r>
            <a:r>
              <a:rPr lang="en-US" altLang="ko-KR" dirty="0" smtClean="0"/>
              <a:t>, </a:t>
            </a:r>
            <a:r>
              <a:rPr lang="ko-KR" altLang="en-US" dirty="0" smtClean="0"/>
              <a:t>강화조약</a:t>
            </a:r>
            <a:r>
              <a:rPr lang="en-US" altLang="ko-KR" dirty="0" smtClean="0"/>
              <a:t>, </a:t>
            </a:r>
            <a:r>
              <a:rPr lang="ko-KR" altLang="en-US" dirty="0" smtClean="0"/>
              <a:t>국가나 국민에게 중대한 재정적 부담을 지우는 조약 또는 입법사항에 관한 조약의 체결</a:t>
            </a:r>
            <a:r>
              <a:rPr lang="en-US" altLang="ko-KR" dirty="0" smtClean="0"/>
              <a:t>·</a:t>
            </a:r>
            <a:r>
              <a:rPr lang="ko-KR" altLang="en-US" dirty="0" smtClean="0"/>
              <a:t>비준에 대한 </a:t>
            </a:r>
            <a:r>
              <a:rPr lang="ko-KR" altLang="en-US" dirty="0" err="1" smtClean="0"/>
              <a:t>동의권을</a:t>
            </a:r>
            <a:r>
              <a:rPr lang="ko-KR" altLang="en-US" dirty="0" smtClean="0"/>
              <a:t> 가진다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44158" y="2564904"/>
            <a:ext cx="835292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 - </a:t>
            </a:r>
            <a:r>
              <a:rPr lang="ko-KR" altLang="en-US" dirty="0" smtClean="0"/>
              <a:t>군사합의서는 </a:t>
            </a:r>
            <a:r>
              <a:rPr lang="ko-KR" alt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군사분계선 일대 비행금지와 </a:t>
            </a:r>
            <a:r>
              <a:rPr lang="en-US" altLang="ko-KR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NLL</a:t>
            </a:r>
            <a:r>
              <a:rPr lang="ko-KR" alt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인근 훈련 중지 </a:t>
            </a:r>
            <a:r>
              <a:rPr lang="ko-KR" altLang="en-US" dirty="0" smtClean="0"/>
              <a:t>등 </a:t>
            </a:r>
            <a:endParaRPr lang="en-US" altLang="ko-KR" dirty="0" smtClean="0"/>
          </a:p>
          <a:p>
            <a:r>
              <a:rPr lang="ko-KR" altLang="en-US" dirty="0" smtClean="0"/>
              <a:t>   </a:t>
            </a:r>
            <a:r>
              <a:rPr lang="ko-KR" alt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우리 안보와 연계 </a:t>
            </a:r>
            <a:r>
              <a:rPr lang="ko-KR" altLang="en-US" dirty="0" smtClean="0"/>
              <a:t>되어 있음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58052" y="3426589"/>
            <a:ext cx="7848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/>
              <a:t>□ 청와대 입장 </a:t>
            </a:r>
            <a:r>
              <a:rPr lang="en-US" altLang="ko-KR" sz="2000" b="1" dirty="0" err="1" smtClean="0"/>
              <a:t>vs</a:t>
            </a:r>
            <a:r>
              <a:rPr lang="en-US" altLang="ko-KR" sz="2000" b="1" dirty="0" smtClean="0"/>
              <a:t> </a:t>
            </a:r>
            <a:r>
              <a:rPr lang="ko-KR" altLang="en-US" sz="2000" b="1" dirty="0" smtClean="0"/>
              <a:t>文대통령 입장</a:t>
            </a:r>
            <a:endParaRPr lang="ko-KR" alt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244158" y="4005064"/>
            <a:ext cx="7970415" cy="1200329"/>
          </a:xfrm>
          <a:prstGeom prst="rect">
            <a:avLst/>
          </a:prstGeom>
          <a:noFill/>
          <a:ln w="158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(24</a:t>
            </a:r>
            <a:r>
              <a:rPr lang="ko-KR" altLang="en-US" dirty="0" smtClean="0"/>
              <a:t>일 청와대 입장</a:t>
            </a:r>
            <a:r>
              <a:rPr lang="en-US" altLang="ko-KR" dirty="0" smtClean="0"/>
              <a:t>)</a:t>
            </a:r>
          </a:p>
          <a:p>
            <a:r>
              <a:rPr lang="en-US" altLang="ko-KR" dirty="0" smtClean="0"/>
              <a:t>“</a:t>
            </a:r>
            <a:r>
              <a:rPr lang="ko-KR" alt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조약은 국가 간 합의</a:t>
            </a:r>
            <a:r>
              <a:rPr lang="ko-KR" altLang="en-US" dirty="0" smtClean="0"/>
              <a:t>를 말한다</a:t>
            </a:r>
            <a:r>
              <a:rPr lang="en-US" altLang="ko-KR" dirty="0" smtClean="0"/>
              <a:t>.”</a:t>
            </a:r>
          </a:p>
          <a:p>
            <a:r>
              <a:rPr lang="en-US" altLang="ko-KR" dirty="0" smtClean="0"/>
              <a:t>“</a:t>
            </a:r>
            <a:r>
              <a:rPr lang="ko-KR" altLang="en-US" dirty="0" smtClean="0"/>
              <a:t>하지만 </a:t>
            </a:r>
            <a:r>
              <a:rPr lang="ko-KR" alt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북한</a:t>
            </a:r>
            <a:r>
              <a:rPr lang="ko-KR" altLang="en-US" dirty="0" smtClean="0"/>
              <a:t>은 헌법과 우리 법률 체계에서 </a:t>
            </a:r>
            <a:r>
              <a:rPr lang="ko-KR" alt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국가가 아니다</a:t>
            </a:r>
            <a:r>
              <a:rPr lang="en-US" altLang="ko-KR" dirty="0" smtClean="0"/>
              <a:t>.”</a:t>
            </a:r>
          </a:p>
          <a:p>
            <a:r>
              <a:rPr lang="en-US" altLang="ko-KR" dirty="0" smtClean="0"/>
              <a:t>“</a:t>
            </a:r>
            <a:r>
              <a:rPr lang="ko-KR" altLang="en-US" dirty="0" smtClean="0"/>
              <a:t>북한과 맺은 </a:t>
            </a:r>
            <a:r>
              <a:rPr lang="ko-KR" alt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어떤 합의</a:t>
            </a:r>
            <a:r>
              <a:rPr lang="en-US" altLang="ko-KR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·</a:t>
            </a:r>
            <a:r>
              <a:rPr lang="ko-KR" alt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약속이건 조약 대상이 아니다</a:t>
            </a:r>
            <a:r>
              <a:rPr lang="en-US" altLang="ko-KR" dirty="0" smtClean="0"/>
              <a:t>.”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58052" y="6093296"/>
            <a:ext cx="7970415" cy="646331"/>
          </a:xfrm>
          <a:prstGeom prst="rect">
            <a:avLst/>
          </a:prstGeom>
          <a:noFill/>
          <a:ln w="158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(</a:t>
            </a:r>
            <a:r>
              <a:rPr lang="ko-KR" altLang="en-US" dirty="0" smtClean="0"/>
              <a:t>文대통령 자서</a:t>
            </a:r>
            <a:r>
              <a:rPr lang="ko-KR" altLang="en-US" dirty="0"/>
              <a:t>전</a:t>
            </a:r>
            <a:r>
              <a:rPr lang="en-US" altLang="ko-KR" dirty="0" smtClean="0"/>
              <a:t>)</a:t>
            </a:r>
          </a:p>
          <a:p>
            <a:r>
              <a:rPr lang="en-US" altLang="ko-KR" dirty="0" smtClean="0"/>
              <a:t>“</a:t>
            </a:r>
            <a:r>
              <a:rPr lang="ko-KR" alt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남북 정상 간 합의</a:t>
            </a:r>
            <a:r>
              <a:rPr lang="ko-KR" altLang="en-US" dirty="0" smtClean="0"/>
              <a:t>는 법적으로 따지면 </a:t>
            </a:r>
            <a:r>
              <a:rPr lang="ko-KR" alt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국가 간 조약</a:t>
            </a:r>
            <a:r>
              <a:rPr lang="ko-KR" altLang="en-US" dirty="0" smtClean="0"/>
              <a:t>의 성격</a:t>
            </a:r>
            <a:r>
              <a:rPr lang="en-US" altLang="ko-KR" dirty="0" smtClean="0"/>
              <a:t>”</a:t>
            </a:r>
          </a:p>
        </p:txBody>
      </p:sp>
      <p:sp>
        <p:nvSpPr>
          <p:cNvPr id="4" name="위쪽/아래쪽 화살표 3"/>
          <p:cNvSpPr/>
          <p:nvPr/>
        </p:nvSpPr>
        <p:spPr>
          <a:xfrm>
            <a:off x="3203848" y="5301208"/>
            <a:ext cx="504056" cy="720080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841795" y="5461193"/>
            <a:ext cx="42349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</a:t>
            </a:r>
            <a:r>
              <a:rPr lang="ko-KR" alt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文대통령과 靑 발언 모순</a:t>
            </a:r>
            <a:r>
              <a:rPr lang="en-US" altLang="ko-KR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</a:t>
            </a:r>
            <a:endParaRPr lang="ko-KR" altLang="en-US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936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7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ssembly\Desktop\KakaoTalk_20171108_15234579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-315416"/>
            <a:ext cx="2520280" cy="126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51520" y="4509120"/>
            <a:ext cx="795688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Q2.</a:t>
            </a:r>
            <a:endParaRPr lang="en-US" altLang="ko-KR" b="1" dirty="0" smtClean="0"/>
          </a:p>
          <a:p>
            <a:r>
              <a:rPr lang="ko-KR" altLang="en-US" b="1" dirty="0" smtClean="0"/>
              <a:t>☞ </a:t>
            </a:r>
            <a:r>
              <a:rPr lang="ko-KR" alt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헌법 규정에도 불구하고 국회 동의를 받지 않은 이유</a:t>
            </a:r>
            <a:r>
              <a:rPr lang="ko-KR" altLang="en-US" b="1" dirty="0" smtClean="0"/>
              <a:t>가 무엇인가</a:t>
            </a:r>
            <a:r>
              <a:rPr lang="en-US" altLang="ko-KR" b="1" dirty="0" smtClean="0"/>
              <a:t>?</a:t>
            </a:r>
          </a:p>
          <a:p>
            <a:r>
              <a:rPr lang="ko-KR" altLang="en-US" b="1" dirty="0" smtClean="0"/>
              <a:t>    군사 분야 합의서가 안전보장에 관한 조약 아닌가</a:t>
            </a:r>
            <a:endParaRPr lang="en-US" altLang="ko-KR" b="1" dirty="0" smtClean="0"/>
          </a:p>
          <a:p>
            <a:r>
              <a:rPr lang="en-US" altLang="ko-KR" b="1" dirty="0"/>
              <a:t> </a:t>
            </a:r>
            <a:r>
              <a:rPr lang="en-US" altLang="ko-KR" b="1" dirty="0" smtClean="0"/>
              <a:t>   </a:t>
            </a:r>
            <a:r>
              <a:rPr lang="ko-KR" altLang="en-US" b="1" dirty="0" smtClean="0"/>
              <a:t>평양공동선언에 따른 재정 부담이 없는가</a:t>
            </a:r>
            <a:r>
              <a:rPr lang="en-US" altLang="ko-KR" b="1" dirty="0" smtClean="0"/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1520" y="5949280"/>
            <a:ext cx="7956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☞ 그렇다면 왜 </a:t>
            </a:r>
            <a:r>
              <a:rPr lang="ko-KR" alt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판문점선언</a:t>
            </a:r>
            <a:r>
              <a:rPr lang="ko-KR" alt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은 국회 동의가 필요한가</a:t>
            </a:r>
            <a:r>
              <a:rPr lang="en-US" altLang="ko-KR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altLang="ko-KR" b="1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251520" y="744669"/>
            <a:ext cx="7776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/>
              <a:t>□ 작년 文대통령 </a:t>
            </a:r>
            <a:r>
              <a:rPr lang="ko-KR" altLang="en-US" sz="2000" b="1" dirty="0" err="1" smtClean="0"/>
              <a:t>사드</a:t>
            </a:r>
            <a:r>
              <a:rPr lang="ko-KR" altLang="en-US" sz="2000" b="1" dirty="0" smtClean="0"/>
              <a:t> 배치 국회비준 받아야 한다고 주장</a:t>
            </a:r>
            <a:endParaRPr lang="en-US" altLang="ko-KR" sz="20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251520" y="1237663"/>
            <a:ext cx="7920880" cy="646331"/>
          </a:xfrm>
          <a:prstGeom prst="rect">
            <a:avLst/>
          </a:prstGeom>
          <a:noFill/>
          <a:ln w="158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[</a:t>
            </a:r>
            <a:r>
              <a:rPr lang="ko-KR" altLang="en-US" dirty="0"/>
              <a:t>文</a:t>
            </a:r>
            <a:r>
              <a:rPr lang="ko-KR" altLang="en-US" dirty="0" smtClean="0"/>
              <a:t>대통령 曰</a:t>
            </a:r>
            <a:r>
              <a:rPr lang="en-US" altLang="ko-KR" dirty="0" smtClean="0"/>
              <a:t>]</a:t>
            </a:r>
          </a:p>
          <a:p>
            <a:r>
              <a:rPr lang="en-US" altLang="ko-KR" dirty="0" smtClean="0"/>
              <a:t>“</a:t>
            </a:r>
            <a:r>
              <a:rPr lang="ko-KR" altLang="en-US" dirty="0" err="1" smtClean="0"/>
              <a:t>사드</a:t>
            </a:r>
            <a:r>
              <a:rPr lang="ko-KR" altLang="en-US" dirty="0" smtClean="0"/>
              <a:t> 배치는 </a:t>
            </a:r>
            <a:r>
              <a:rPr lang="ko-KR" altLang="en-US" dirty="0" err="1" smtClean="0"/>
              <a:t>북핵</a:t>
            </a:r>
            <a:r>
              <a:rPr lang="ko-KR" altLang="en-US" dirty="0" smtClean="0"/>
              <a:t> 대응을 넘어 민족사</a:t>
            </a:r>
            <a:r>
              <a:rPr lang="en-US" altLang="ko-KR" dirty="0" smtClean="0"/>
              <a:t>, </a:t>
            </a:r>
            <a:r>
              <a:rPr lang="ko-KR" altLang="en-US" dirty="0" smtClean="0"/>
              <a:t>문명사 같은 큰 차원으로 봐야 함</a:t>
            </a:r>
            <a:r>
              <a:rPr lang="en-US" altLang="ko-KR" dirty="0" smtClean="0"/>
              <a:t>”</a:t>
            </a:r>
          </a:p>
        </p:txBody>
      </p:sp>
      <p:sp>
        <p:nvSpPr>
          <p:cNvPr id="5" name="오른쪽 화살표 4"/>
          <p:cNvSpPr/>
          <p:nvPr/>
        </p:nvSpPr>
        <p:spPr>
          <a:xfrm>
            <a:off x="251520" y="1974031"/>
            <a:ext cx="1152128" cy="43204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668883" y="1990593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</a:t>
            </a:r>
            <a:r>
              <a:rPr lang="ko-KR" alt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국가 안보와 재정에 영향을 주는 사안</a:t>
            </a:r>
            <a:r>
              <a:rPr lang="en-US" altLang="ko-KR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</a:t>
            </a:r>
            <a:endParaRPr lang="ko-KR" altLang="en-US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1520" y="2690736"/>
            <a:ext cx="78488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Q1.</a:t>
            </a:r>
          </a:p>
          <a:p>
            <a:r>
              <a:rPr lang="ko-KR" altLang="en-US" b="1" dirty="0" err="1" smtClean="0"/>
              <a:t>사드배치는</a:t>
            </a:r>
            <a:r>
              <a:rPr lang="ko-KR" altLang="en-US" b="1" dirty="0" smtClean="0"/>
              <a:t> 국가 안보와 재정에 영향을 주는 사안이라 국회비준 </a:t>
            </a:r>
            <a:r>
              <a:rPr lang="ko-KR" altLang="en-US" b="1" dirty="0" err="1" smtClean="0"/>
              <a:t>해야한다고</a:t>
            </a:r>
            <a:r>
              <a:rPr lang="ko-KR" altLang="en-US" b="1" dirty="0" smtClean="0"/>
              <a:t> 주장을 했는데 판문점선언은 국가 </a:t>
            </a:r>
            <a:r>
              <a:rPr lang="ko-KR" altLang="en-US" b="1" dirty="0"/>
              <a:t>안보와 재정에 영향을 주는 </a:t>
            </a:r>
            <a:r>
              <a:rPr lang="ko-KR" altLang="en-US" b="1" dirty="0" smtClean="0"/>
              <a:t>사안이 아니라 국회비준 </a:t>
            </a:r>
            <a:r>
              <a:rPr lang="ko-KR" altLang="en-US" b="1" dirty="0" err="1" smtClean="0"/>
              <a:t>안하는가</a:t>
            </a:r>
            <a:r>
              <a:rPr lang="en-US" altLang="ko-KR" b="1" dirty="0" smtClean="0"/>
              <a:t>?</a:t>
            </a:r>
          </a:p>
          <a:p>
            <a:endParaRPr lang="en-US" altLang="ko-KR" b="1" dirty="0"/>
          </a:p>
          <a:p>
            <a:r>
              <a:rPr lang="ko-KR" altLang="en-US" b="1" dirty="0" smtClean="0"/>
              <a:t>어떤 차이라서 그런가</a:t>
            </a:r>
            <a:r>
              <a:rPr lang="en-US" altLang="ko-KR" b="1" dirty="0" smtClean="0"/>
              <a:t>?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212798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998233"/>
            <a:ext cx="8568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/>
              <a:t>□ 전문가들도 위헌 요소가 있다고 제기하고 있음</a:t>
            </a:r>
            <a:r>
              <a:rPr lang="en-US" altLang="ko-KR" sz="2000" b="1" dirty="0" smtClean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520" y="1628800"/>
            <a:ext cx="8592010" cy="1815882"/>
          </a:xfrm>
          <a:prstGeom prst="rect">
            <a:avLst/>
          </a:prstGeom>
          <a:noFill/>
          <a:ln w="158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o-KR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장영수 교수</a:t>
            </a:r>
            <a:r>
              <a:rPr lang="en-US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r>
              <a:rPr lang="en-US" altLang="ko-KR" sz="2000" b="1" i="1" spc="-1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</a:t>
            </a:r>
            <a:r>
              <a:rPr lang="ko-KR" altLang="en-US" sz="2000" b="1" i="1" spc="-1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군사 분야 합의서</a:t>
            </a:r>
            <a:r>
              <a:rPr lang="en-US" altLang="ko-KR" sz="2000" b="1" i="1" spc="-1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</a:t>
            </a:r>
            <a:r>
              <a:rPr lang="en-US" altLang="ko-KR" spc="-150" dirty="0" smtClean="0"/>
              <a:t> </a:t>
            </a:r>
            <a:r>
              <a:rPr lang="ko-KR" altLang="en-US" spc="-150" dirty="0" smtClean="0"/>
              <a:t>내용이 실제로 </a:t>
            </a:r>
            <a:r>
              <a:rPr lang="ko-KR" altLang="en-US" sz="2000" b="1" i="1" spc="-1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우리 안보에 위협 </a:t>
            </a:r>
            <a:r>
              <a:rPr lang="ko-KR" altLang="en-US" spc="-150" dirty="0" smtClean="0"/>
              <a:t>된다면 국회 비준 동의 받아야</a:t>
            </a:r>
            <a:endParaRPr lang="en-US" altLang="ko-KR" spc="-150" dirty="0" smtClean="0"/>
          </a:p>
          <a:p>
            <a:endParaRPr lang="en-US" altLang="ko-KR" dirty="0"/>
          </a:p>
          <a:p>
            <a:r>
              <a:rPr lang="en-US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o-KR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허영 교수</a:t>
            </a:r>
            <a:r>
              <a:rPr lang="en-US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r>
              <a:rPr lang="ko-KR" altLang="en-US" dirty="0" smtClean="0"/>
              <a:t>공개된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군사 분야 합의서</a:t>
            </a:r>
            <a:r>
              <a:rPr lang="en-US" altLang="ko-KR" dirty="0" smtClean="0"/>
              <a:t>’ </a:t>
            </a:r>
            <a:r>
              <a:rPr lang="ko-KR" altLang="en-US" dirty="0" smtClean="0"/>
              <a:t>내용은 헌법이 국회 비준 대상으로 삼고 있는 안전보장에 관한 조약</a:t>
            </a:r>
            <a:r>
              <a:rPr lang="en-US" altLang="ko-KR" dirty="0" smtClean="0"/>
              <a:t>, </a:t>
            </a:r>
            <a:r>
              <a:rPr lang="ko-KR" altLang="en-US" dirty="0" smtClean="0"/>
              <a:t>더 나아가 </a:t>
            </a:r>
            <a:r>
              <a:rPr lang="ko-KR" alt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우리 주권과 관련된 조약</a:t>
            </a:r>
            <a:r>
              <a:rPr lang="ko-KR" altLang="en-US" dirty="0" smtClean="0"/>
              <a:t>으로도 볼 수 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4005064"/>
            <a:ext cx="8424936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b="1" dirty="0" smtClean="0"/>
              <a:t>Q2.</a:t>
            </a:r>
          </a:p>
          <a:p>
            <a:pPr>
              <a:lnSpc>
                <a:spcPct val="150000"/>
              </a:lnSpc>
            </a:pPr>
            <a:r>
              <a:rPr lang="ko-KR" altLang="en-US" b="1" dirty="0" smtClean="0"/>
              <a:t>다수 헌법 전문가와 국회가 위헌이라 문제제기 하고 있음</a:t>
            </a:r>
            <a:r>
              <a:rPr lang="en-US" altLang="ko-KR" b="1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b="1" dirty="0" smtClean="0"/>
              <a:t>방법과 절차에 대해 충분히 고려했는가</a:t>
            </a:r>
            <a:r>
              <a:rPr lang="en-US" altLang="ko-KR" b="1" dirty="0" smtClean="0"/>
              <a:t>?</a:t>
            </a:r>
            <a:endParaRPr lang="en-US" altLang="ko-KR" b="1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704367"/>
            <a:ext cx="2816746" cy="2506623"/>
          </a:xfrm>
          <a:prstGeom prst="rect">
            <a:avLst/>
          </a:prstGeom>
        </p:spPr>
      </p:pic>
      <p:pic>
        <p:nvPicPr>
          <p:cNvPr id="8" name="Picture 2" descr="C:\Users\assembly\Desktop\KakaoTalk_20171108_15234579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-315416"/>
            <a:ext cx="2520280" cy="126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925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7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2173" y="620688"/>
            <a:ext cx="7848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/>
              <a:t>□ 평양 공동선언은 판문점 선언의 이행 성격이 강함</a:t>
            </a:r>
            <a:r>
              <a:rPr lang="en-US" altLang="ko-KR" b="1" dirty="0" smtClean="0"/>
              <a:t>.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2173" y="1124744"/>
            <a:ext cx="7848872" cy="1061829"/>
          </a:xfrm>
          <a:prstGeom prst="rect">
            <a:avLst/>
          </a:prstGeom>
          <a:noFill/>
          <a:ln w="15875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arenR"/>
            </a:pPr>
            <a:r>
              <a:rPr lang="ko-KR" altLang="en-US" dirty="0" smtClean="0"/>
              <a:t>판문점 선언을 모체로 한 하위 선언임</a:t>
            </a:r>
            <a:r>
              <a:rPr lang="en-US" altLang="ko-KR" dirty="0" smtClean="0"/>
              <a:t>.</a:t>
            </a:r>
          </a:p>
          <a:p>
            <a:pPr marL="342900" indent="-342900">
              <a:buAutoNum type="arabicParenR"/>
            </a:pPr>
            <a:r>
              <a:rPr lang="ko-KR" altLang="en-US" dirty="0" smtClean="0"/>
              <a:t>판문점 선언에 대한 논의가 국회에서 </a:t>
            </a:r>
            <a:r>
              <a:rPr lang="ko-KR" altLang="en-US" dirty="0" err="1" smtClean="0"/>
              <a:t>진행중인데</a:t>
            </a:r>
            <a:r>
              <a:rPr lang="en-US" altLang="ko-KR" dirty="0" smtClean="0"/>
              <a:t>,</a:t>
            </a:r>
            <a:br>
              <a:rPr lang="en-US" altLang="ko-KR" dirty="0" smtClean="0"/>
            </a:br>
            <a:r>
              <a:rPr lang="ko-KR" altLang="en-US" dirty="0" smtClean="0"/>
              <a:t>이를 정부가 무시하고 먼저 비준한 것임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32173" y="3212976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</a:t>
            </a:r>
            <a:r>
              <a:rPr lang="en-US" altLang="ko-KR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</a:t>
            </a:r>
            <a:r>
              <a:rPr lang="ko-KR" alt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동맹</a:t>
            </a:r>
            <a:r>
              <a:rPr lang="en-US" altLang="ko-KR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</a:t>
            </a:r>
            <a:r>
              <a:rPr lang="ko-KR" alt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이란 무엇인가</a:t>
            </a:r>
            <a:r>
              <a:rPr lang="en-US" altLang="ko-KR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ko-KR" altLang="en-US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8416" y="3717032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☞ </a:t>
            </a:r>
            <a:r>
              <a:rPr lang="ko-KR" altLang="en-US" b="1" dirty="0" err="1" smtClean="0"/>
              <a:t>폼페이오</a:t>
            </a:r>
            <a:r>
              <a:rPr lang="ko-KR" altLang="en-US" b="1" dirty="0" smtClean="0"/>
              <a:t> 미 국무장관이 이에 항의했는데</a:t>
            </a:r>
            <a:r>
              <a:rPr lang="en-US" altLang="ko-KR" b="1" dirty="0" smtClean="0"/>
              <a:t>,</a:t>
            </a:r>
            <a:br>
              <a:rPr lang="en-US" altLang="ko-KR" b="1" dirty="0" smtClean="0"/>
            </a:br>
            <a:r>
              <a:rPr lang="en-US" altLang="ko-KR" b="1" dirty="0" smtClean="0"/>
              <a:t>    </a:t>
            </a:r>
            <a:r>
              <a:rPr lang="ko-KR" altLang="en-US" b="1" dirty="0" smtClean="0"/>
              <a:t>우리 정부가 독단으로 </a:t>
            </a:r>
            <a:r>
              <a:rPr lang="ko-KR" altLang="en-US" b="1" dirty="0" err="1" smtClean="0"/>
              <a:t>밀어부쳐도</a:t>
            </a:r>
            <a:r>
              <a:rPr lang="ko-KR" altLang="en-US" b="1" dirty="0" smtClean="0"/>
              <a:t> 관계없나</a:t>
            </a:r>
            <a:r>
              <a:rPr lang="en-US" altLang="ko-KR" b="1" dirty="0" smtClean="0"/>
              <a:t>?</a:t>
            </a:r>
            <a:endParaRPr lang="ko-KR" altLang="en-US" b="1" dirty="0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974" y="4365104"/>
            <a:ext cx="3317354" cy="1964702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68" y="4515565"/>
            <a:ext cx="3622856" cy="2342435"/>
          </a:xfrm>
          <a:prstGeom prst="rect">
            <a:avLst/>
          </a:prstGeom>
        </p:spPr>
      </p:pic>
      <p:pic>
        <p:nvPicPr>
          <p:cNvPr id="11" name="Picture 2" descr="C:\Users\assembly\Desktop\KakaoTalk_20171108_15234579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-315416"/>
            <a:ext cx="2520280" cy="126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51520" y="2411596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☞ </a:t>
            </a:r>
            <a:r>
              <a:rPr lang="ko-KR" alt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스스로 본말을 뒤집은 행태 아닌가</a:t>
            </a:r>
            <a:r>
              <a:rPr lang="en-US" altLang="ko-KR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br>
              <a:rPr lang="en-US" altLang="ko-KR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ko-KR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이번 비준은 </a:t>
            </a:r>
            <a:r>
              <a:rPr lang="ko-KR" alt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위헌적</a:t>
            </a:r>
            <a:r>
              <a:rPr lang="en-US" altLang="ko-KR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초법적</a:t>
            </a:r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행태임</a:t>
            </a:r>
            <a:r>
              <a:rPr lang="en-US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9627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476</Words>
  <Application>Microsoft Office PowerPoint</Application>
  <PresentationFormat>화면 슬라이드 쇼(4:3)</PresentationFormat>
  <Paragraphs>56</Paragraphs>
  <Slides>7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8" baseType="lpstr">
      <vt:lpstr>Office 테마</vt:lpstr>
      <vt:lpstr>국민연금 스튜어드십코드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국민연금 스튜어드십코드</dc:title>
  <dc:creator>assembly</dc:creator>
  <cp:lastModifiedBy>assembly</cp:lastModifiedBy>
  <cp:revision>1</cp:revision>
  <dcterms:created xsi:type="dcterms:W3CDTF">2018-10-25T11:14:05Z</dcterms:created>
  <dcterms:modified xsi:type="dcterms:W3CDTF">2018-10-25T11:21:46Z</dcterms:modified>
</cp:coreProperties>
</file>