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F7982-277A-4E09-BC5D-27726941BF1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21B35-93D8-4380-BF02-577B7F9DB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38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6470-C1DC-4DB1-968B-5F1ABA9523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8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6470-C1DC-4DB1-968B-5F1ABA9523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8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6470-C1DC-4DB1-968B-5F1ABA9523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8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6470-C1DC-4DB1-968B-5F1ABA9523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8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6470-C1DC-4DB1-968B-5F1ABA9523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8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93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7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80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99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78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88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55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08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49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72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53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2E66-23C7-4DB4-9CF7-25BD9345C5C6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A3BCC-C360-478A-9E00-ED8352160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91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google.com/url?sa=i&amp;rct=j&amp;q=&amp;esrc=s&amp;source=images&amp;cd=&amp;cad=rja&amp;uact=8&amp;ved=2ahUKEwjYlZKQmfvcAhUX5LwKHUSeCyAQjRx6BAgBEAU&amp;url=https://pixabay.com/ko/%ED%99%94%EC%82%B4%ED%91%9C-%EC%84%B8%EB%AF%B8-%EC%82%BC%EA%B0%81%ED%98%95-%EC%9A%B0%ED%9A%8C%EC%A0%84-319327/&amp;psig=AOvVaw3YiahMBjdjogY2OM75Gsk5&amp;ust=1534839216285775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s://www.google.com/url?sa=i&amp;rct=j&amp;q=&amp;esrc=s&amp;source=images&amp;cd=&amp;cad=rja&amp;uact=8&amp;ved=2ahUKEwjWq7a0m_vcAhUIzLwKHcGEAVAQjRx6BAgBEAU&amp;url=https://parish-of-boston.org.uk/people/chris-ladner/person-icon/&amp;psig=AOvVaw1i4AyEW5C3oLRft0M5-WRy&amp;ust=15348401819836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140968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552" y="908720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spc="60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spc="600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4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77123" y="2132856"/>
            <a:ext cx="3600399" cy="1815882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한국자산관리공사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2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한국주택금융공사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2800" b="1" dirty="0" err="1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한국예탁결제원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28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신용보증기금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0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88840"/>
            <a:ext cx="741682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퇴직월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하루 일하고 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월급 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600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만원 받는 금융공공기관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자산관리공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사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12991" y="1098322"/>
            <a:ext cx="431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□ </a:t>
            </a:r>
            <a:r>
              <a:rPr lang="ko-KR" altLang="en-US" sz="2800" b="1" dirty="0" err="1" smtClean="0"/>
              <a:t>퇴직월</a:t>
            </a:r>
            <a:r>
              <a:rPr lang="ko-KR" altLang="en-US" sz="2800" b="1" dirty="0" smtClean="0"/>
              <a:t> 보수 지급원칙</a:t>
            </a:r>
            <a:endParaRPr lang="ko-KR" altLang="en-US" sz="28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190548" cy="116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933336" y="3805686"/>
            <a:ext cx="7242328" cy="5760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공무원이 면직되었을 때는 </a:t>
            </a:r>
            <a:r>
              <a:rPr lang="ko-KR" altLang="en-US" sz="2000" b="1" dirty="0" err="1" smtClean="0">
                <a:solidFill>
                  <a:srgbClr val="960000"/>
                </a:solidFill>
                <a:latin typeface="+mj-lt"/>
              </a:rPr>
              <a:t>면직월의</a:t>
            </a: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 보수를 </a:t>
            </a:r>
            <a:r>
              <a:rPr lang="ko-KR" altLang="en-US" sz="2000" b="1" dirty="0" err="1" smtClean="0">
                <a:solidFill>
                  <a:srgbClr val="960000"/>
                </a:solidFill>
                <a:latin typeface="+mj-lt"/>
              </a:rPr>
              <a:t>일할계산하여</a:t>
            </a:r>
            <a:endParaRPr lang="en-US" altLang="ko-KR" sz="2000" b="1" dirty="0" smtClean="0">
              <a:solidFill>
                <a:srgbClr val="96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지급하되</a:t>
            </a:r>
            <a:r>
              <a:rPr lang="en-US" altLang="ko-KR" sz="2000" b="1" dirty="0" smtClean="0">
                <a:solidFill>
                  <a:srgbClr val="960000"/>
                </a:solidFill>
                <a:latin typeface="+mj-lt"/>
              </a:rPr>
              <a:t>, 5</a:t>
            </a: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년 이상 근속한 공무원이 </a:t>
            </a:r>
            <a:r>
              <a:rPr lang="ko-KR" altLang="en-US" sz="2000" b="1" dirty="0" err="1" smtClean="0">
                <a:solidFill>
                  <a:srgbClr val="960000"/>
                </a:solidFill>
                <a:latin typeface="+mj-lt"/>
              </a:rPr>
              <a:t>퇴직월에</a:t>
            </a: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 </a:t>
            </a:r>
            <a:r>
              <a:rPr lang="en-US" altLang="ko-KR" sz="2000" b="1" dirty="0" smtClean="0">
                <a:solidFill>
                  <a:srgbClr val="960000"/>
                </a:solidFill>
                <a:latin typeface="+mj-lt"/>
              </a:rPr>
              <a:t>15</a:t>
            </a: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일 이상 </a:t>
            </a:r>
            <a:endParaRPr lang="en-US" altLang="ko-KR" sz="2000" b="1" dirty="0" smtClean="0">
              <a:solidFill>
                <a:srgbClr val="96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근무한 경우에만 </a:t>
            </a:r>
            <a:r>
              <a:rPr lang="ko-KR" altLang="en-US" sz="2000" b="1" dirty="0" err="1" smtClean="0">
                <a:solidFill>
                  <a:srgbClr val="960000"/>
                </a:solidFill>
                <a:latin typeface="+mj-lt"/>
              </a:rPr>
              <a:t>퇴직월</a:t>
            </a: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 보수를 전액 지급하도록 명시</a:t>
            </a:r>
            <a:r>
              <a:rPr lang="en-US" altLang="ko-KR" sz="2000" b="1" dirty="0" smtClean="0">
                <a:solidFill>
                  <a:srgbClr val="960000"/>
                </a:solidFill>
                <a:latin typeface="+mj-lt"/>
              </a:rPr>
              <a:t>!</a:t>
            </a:r>
            <a:endParaRPr lang="ko-KR" altLang="en-US" sz="2000" b="1" dirty="0">
              <a:solidFill>
                <a:srgbClr val="960000"/>
              </a:solidFill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43608" y="2708920"/>
            <a:ext cx="3024336" cy="370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628" name="Picture 4" descr="화살표 png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08" y="3176701"/>
            <a:ext cx="1115387" cy="12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12991" y="1098322"/>
            <a:ext cx="773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□ 공기업</a:t>
            </a:r>
            <a:r>
              <a:rPr lang="en-US" altLang="ko-KR" sz="2800" b="1" dirty="0" smtClean="0"/>
              <a:t>.</a:t>
            </a:r>
            <a:r>
              <a:rPr lang="ko-KR" altLang="en-US" sz="2800" b="1" dirty="0" err="1" smtClean="0"/>
              <a:t>준정부기관</a:t>
            </a:r>
            <a:r>
              <a:rPr lang="ko-KR" altLang="en-US" sz="2800" b="1" dirty="0" smtClean="0"/>
              <a:t> 지침과 어긋난 자체 규정</a:t>
            </a:r>
            <a:endParaRPr lang="ko-KR" altLang="en-US" sz="28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3" y="2060848"/>
            <a:ext cx="7206977" cy="357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12991" y="1052736"/>
            <a:ext cx="77348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□ 공기업</a:t>
            </a:r>
            <a:r>
              <a:rPr lang="en-US" altLang="ko-KR" sz="2800" b="1" dirty="0" smtClean="0"/>
              <a:t>.</a:t>
            </a:r>
            <a:r>
              <a:rPr lang="ko-KR" altLang="en-US" sz="2800" b="1" dirty="0" err="1" smtClean="0"/>
              <a:t>준정부기관</a:t>
            </a:r>
            <a:r>
              <a:rPr lang="ko-KR" altLang="en-US" sz="2800" b="1" dirty="0" smtClean="0"/>
              <a:t> 지침과 어긋난 자체 규정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endParaRPr lang="en-US" altLang="ko-KR" sz="1600" b="1" dirty="0"/>
          </a:p>
          <a:p>
            <a:pPr>
              <a:lnSpc>
                <a:spcPct val="150000"/>
              </a:lnSpc>
            </a:pPr>
            <a:endParaRPr lang="ko-KR" altLang="en-US" sz="2400" b="1" dirty="0"/>
          </a:p>
        </p:txBody>
      </p:sp>
      <p:sp>
        <p:nvSpPr>
          <p:cNvPr id="6" name="직사각형 5"/>
          <p:cNvSpPr/>
          <p:nvPr/>
        </p:nvSpPr>
        <p:spPr>
          <a:xfrm>
            <a:off x="3141226" y="2714729"/>
            <a:ext cx="7850337" cy="5760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근속년수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10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개월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, </a:t>
            </a:r>
            <a:r>
              <a:rPr lang="ko-KR" altLang="en-US" sz="2400" dirty="0" err="1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퇴직월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9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일 근무</a:t>
            </a:r>
            <a:endParaRPr lang="en-US" altLang="ko-KR" sz="2400" dirty="0" smtClean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r>
              <a:rPr lang="ko-KR" altLang="en-US" sz="2400" dirty="0" err="1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일할계산으로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350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만원 지급되어야 하나</a:t>
            </a:r>
            <a:endParaRPr lang="en-US" altLang="ko-KR" sz="2400" dirty="0" smtClean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1,200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만원 보수 전액 지급</a:t>
            </a:r>
            <a:endParaRPr lang="ko-KR" altLang="en-US" sz="2400" dirty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59632" y="3397424"/>
            <a:ext cx="1322069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나눔스퀘어 Bold" pitchFamily="50" charset="-127"/>
                <a:ea typeface="나눔스퀘어 Bold" pitchFamily="50" charset="-127"/>
              </a:rPr>
              <a:t>A </a:t>
            </a:r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</a:rPr>
              <a:t>상임위원</a:t>
            </a:r>
            <a:endParaRPr lang="en-US" altLang="ko-KR" sz="1200" dirty="0"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en-US" altLang="ko-KR" sz="1200" dirty="0" smtClean="0"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1200" dirty="0" smtClean="0">
                <a:latin typeface="나눔스퀘어 Bold" pitchFamily="50" charset="-127"/>
                <a:ea typeface="나눔스퀘어 Bold" pitchFamily="50" charset="-127"/>
              </a:rPr>
              <a:t>예금보험공사</a:t>
            </a:r>
            <a:r>
              <a:rPr lang="en-US" altLang="ko-KR" sz="1200" dirty="0" smtClean="0">
                <a:latin typeface="나눔스퀘어 Bold" pitchFamily="50" charset="-127"/>
                <a:ea typeface="나눔스퀘어 Bold" pitchFamily="50" charset="-127"/>
              </a:rPr>
              <a:t>)</a:t>
            </a:r>
            <a:endParaRPr lang="en-US" altLang="ko-KR" sz="1600" dirty="0" smtClean="0">
              <a:latin typeface="나눔스퀘어 Bold" pitchFamily="50" charset="-127"/>
              <a:ea typeface="나눔스퀘어 Bold" pitchFamily="50" charset="-127"/>
            </a:endParaRPr>
          </a:p>
        </p:txBody>
      </p:sp>
      <p:pic>
        <p:nvPicPr>
          <p:cNvPr id="28674" name="Picture 2" descr="관련 이미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22574"/>
            <a:ext cx="1296144" cy="11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141226" y="4815040"/>
            <a:ext cx="7850337" cy="5760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근속년수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6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개월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, </a:t>
            </a:r>
            <a:r>
              <a:rPr lang="ko-KR" altLang="en-US" sz="2400" dirty="0" err="1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퇴직월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1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일 근무</a:t>
            </a:r>
            <a:endParaRPr lang="en-US" altLang="ko-KR" sz="2400" dirty="0" smtClean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r>
              <a:rPr lang="ko-KR" altLang="en-US" sz="2400" dirty="0" err="1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일할계산으로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11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만원 지급되어야 하나</a:t>
            </a:r>
            <a:endParaRPr lang="en-US" altLang="ko-KR" sz="2400" dirty="0" smtClean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330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만원 보수 전액 지급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(30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배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)</a:t>
            </a:r>
            <a:endParaRPr lang="ko-KR" altLang="en-US" sz="2400" dirty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59632" y="5407839"/>
            <a:ext cx="1322069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나눔스퀘어 Bold" pitchFamily="50" charset="-127"/>
                <a:ea typeface="나눔스퀘어 Bold" pitchFamily="50" charset="-127"/>
              </a:rPr>
              <a:t>B </a:t>
            </a:r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</a:rPr>
              <a:t>주임</a:t>
            </a:r>
            <a:endParaRPr lang="en-US" altLang="ko-KR" sz="1600" smtClean="0"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en-US" altLang="ko-KR" sz="1600" smtClean="0"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1200" dirty="0" smtClean="0">
                <a:latin typeface="나눔스퀘어 Bold" pitchFamily="50" charset="-127"/>
                <a:ea typeface="나눔스퀘어 Bold" pitchFamily="50" charset="-127"/>
              </a:rPr>
              <a:t>자산관리공사</a:t>
            </a:r>
            <a:r>
              <a:rPr lang="en-US" altLang="ko-KR" sz="1200" dirty="0" smtClean="0">
                <a:latin typeface="나눔스퀘어 Bold" pitchFamily="50" charset="-127"/>
                <a:ea typeface="나눔스퀘어 Bold" pitchFamily="50" charset="-127"/>
              </a:rPr>
              <a:t>)</a:t>
            </a:r>
            <a:endParaRPr lang="en-US" altLang="ko-KR" sz="1600" dirty="0" smtClean="0">
              <a:latin typeface="나눔스퀘어 Bold" pitchFamily="50" charset="-127"/>
              <a:ea typeface="나눔스퀘어 Bold" pitchFamily="50" charset="-127"/>
            </a:endParaRPr>
          </a:p>
        </p:txBody>
      </p:sp>
      <p:pic>
        <p:nvPicPr>
          <p:cNvPr id="13" name="Picture 2" descr="관련 이미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32989"/>
            <a:ext cx="1296144" cy="11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51520" y="548680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□ 공기업</a:t>
            </a:r>
            <a:r>
              <a:rPr lang="en-US" altLang="ko-KR" sz="2800" b="1" dirty="0" smtClean="0"/>
              <a:t>.</a:t>
            </a:r>
            <a:r>
              <a:rPr lang="ko-KR" altLang="en-US" sz="2800" b="1" dirty="0" err="1" smtClean="0"/>
              <a:t>준정부기관</a:t>
            </a:r>
            <a:r>
              <a:rPr lang="ko-KR" altLang="en-US" sz="2800" b="1" dirty="0" smtClean="0"/>
              <a:t> 지침과 어긋난 자체 규정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자산관리공사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년간 퇴직자 </a:t>
            </a:r>
            <a:r>
              <a:rPr lang="en-US" altLang="ko-KR" sz="2000" b="1" dirty="0" smtClean="0"/>
              <a:t>185</a:t>
            </a:r>
            <a:r>
              <a:rPr lang="ko-KR" altLang="en-US" sz="2000" b="1" dirty="0" smtClean="0"/>
              <a:t>명 중 </a:t>
            </a:r>
            <a:r>
              <a:rPr lang="en-US" altLang="ko-KR" sz="2000" b="1" dirty="0" smtClean="0"/>
              <a:t>35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(35.1%)</a:t>
            </a:r>
            <a:r>
              <a:rPr lang="ko-KR" altLang="en-US" sz="2000" b="1" dirty="0" smtClean="0"/>
              <a:t>에게 원칙에 부합되지 않는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퇴직월</a:t>
            </a:r>
            <a:r>
              <a:rPr lang="ko-KR" altLang="en-US" sz="2000" b="1" dirty="0" smtClean="0"/>
              <a:t> 보수 전액 지급 </a:t>
            </a:r>
            <a:r>
              <a:rPr lang="en-US" altLang="ko-KR" sz="2000" b="1" dirty="0" smtClean="0"/>
              <a:t>(1</a:t>
            </a:r>
            <a:r>
              <a:rPr lang="ko-KR" altLang="en-US" sz="2000" b="1" dirty="0" smtClean="0"/>
              <a:t>억</a:t>
            </a:r>
            <a:r>
              <a:rPr lang="en-US" altLang="ko-KR" sz="2000" b="1" dirty="0" smtClean="0"/>
              <a:t>9</a:t>
            </a:r>
            <a:r>
              <a:rPr lang="ko-KR" altLang="en-US" sz="2000" b="1" dirty="0" err="1" smtClean="0"/>
              <a:t>천만원</a:t>
            </a:r>
            <a:r>
              <a:rPr lang="ko-KR" altLang="en-US" sz="2000" b="1" dirty="0" smtClean="0"/>
              <a:t> 상당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- </a:t>
            </a:r>
            <a:r>
              <a:rPr lang="ko-KR" altLang="en-US" sz="2000" dirty="0" smtClean="0"/>
              <a:t>근속년수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년 미만 퇴직자의 경우 </a:t>
            </a:r>
            <a:r>
              <a:rPr lang="en-US" altLang="ko-KR" sz="2000" dirty="0" smtClean="0"/>
              <a:t>22</a:t>
            </a:r>
            <a:r>
              <a:rPr lang="ko-KR" altLang="en-US" sz="2000" dirty="0" smtClean="0"/>
              <a:t>명으로 </a:t>
            </a:r>
            <a:r>
              <a:rPr lang="en-US" altLang="ko-KR" sz="2000" dirty="0" smtClean="0"/>
              <a:t>32.8%</a:t>
            </a:r>
            <a:r>
              <a:rPr lang="ko-KR" altLang="en-US" sz="2000" dirty="0" smtClean="0"/>
              <a:t>에 이름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           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한국자산관리공사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최근 급여 체계를 대폭 개선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퇴직원에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 하루만 일해도 월급 전액을 지급해온 관행을 개선해 공무원 보수규정에 따르기로 함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(2018.10.16 CNB</a:t>
            </a:r>
            <a:r>
              <a:rPr lang="ko-KR" altLang="en-US" sz="1600" b="1" dirty="0"/>
              <a:t>뉴스 단독보도</a:t>
            </a:r>
            <a:r>
              <a:rPr lang="en-US" altLang="ko-KR" sz="1600" b="1" dirty="0" smtClean="0"/>
              <a:t>)</a:t>
            </a:r>
            <a:endParaRPr lang="en-US" altLang="ko-KR" sz="1600" b="1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395536" y="3933056"/>
            <a:ext cx="86409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51520" y="548680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□ 공기업</a:t>
            </a:r>
            <a:r>
              <a:rPr lang="en-US" altLang="ko-KR" sz="2800" b="1" dirty="0" smtClean="0"/>
              <a:t>.</a:t>
            </a:r>
            <a:r>
              <a:rPr lang="ko-KR" altLang="en-US" sz="2800" b="1" dirty="0" err="1" smtClean="0"/>
              <a:t>준정부기관</a:t>
            </a:r>
            <a:r>
              <a:rPr lang="ko-KR" altLang="en-US" sz="2800" b="1" dirty="0" smtClean="0"/>
              <a:t> 지침과 어긋난 자체 규정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예금보험공</a:t>
            </a:r>
            <a:r>
              <a:rPr lang="ko-KR" altLang="en-US" sz="2400" b="1" dirty="0"/>
              <a:t>사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5</a:t>
            </a:r>
            <a:r>
              <a:rPr lang="ko-KR" altLang="en-US" sz="2000" b="1" dirty="0"/>
              <a:t>년간 퇴직자 </a:t>
            </a:r>
            <a:r>
              <a:rPr lang="en-US" altLang="ko-KR" sz="2000" b="1" dirty="0" smtClean="0"/>
              <a:t>120</a:t>
            </a:r>
            <a:r>
              <a:rPr lang="ko-KR" altLang="en-US" sz="2000" b="1" dirty="0" smtClean="0"/>
              <a:t>명 중 </a:t>
            </a:r>
            <a:r>
              <a:rPr lang="en-US" altLang="ko-KR" sz="2000" b="1" dirty="0" smtClean="0"/>
              <a:t>87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(72.5%)</a:t>
            </a:r>
            <a:r>
              <a:rPr lang="ko-KR" altLang="en-US" sz="2000" b="1" dirty="0" smtClean="0"/>
              <a:t>에게 </a:t>
            </a:r>
            <a:r>
              <a:rPr lang="ko-KR" altLang="en-US" sz="2000" b="1" dirty="0"/>
              <a:t>원칙에 부합되지 않는</a:t>
            </a:r>
            <a:endParaRPr lang="en-US" altLang="ko-KR" sz="2000" b="1" dirty="0"/>
          </a:p>
          <a:p>
            <a:pPr>
              <a:lnSpc>
                <a:spcPct val="150000"/>
              </a:lnSpc>
            </a:pPr>
            <a:r>
              <a:rPr lang="ko-KR" altLang="en-US" sz="2000" b="1" dirty="0" err="1"/>
              <a:t>퇴직월</a:t>
            </a:r>
            <a:r>
              <a:rPr lang="ko-KR" altLang="en-US" sz="2000" b="1" dirty="0"/>
              <a:t> 보수 전액 지급 </a:t>
            </a:r>
            <a:r>
              <a:rPr lang="en-US" altLang="ko-KR" sz="2000" b="1" dirty="0" smtClean="0"/>
              <a:t>(2</a:t>
            </a:r>
            <a:r>
              <a:rPr lang="ko-KR" altLang="en-US" sz="2000" b="1" dirty="0" smtClean="0"/>
              <a:t>억 </a:t>
            </a:r>
            <a:r>
              <a:rPr lang="en-US" altLang="ko-KR" sz="2000" b="1" dirty="0" smtClean="0"/>
              <a:t>3,700</a:t>
            </a:r>
            <a:r>
              <a:rPr lang="ko-KR" altLang="en-US" sz="2000" b="1" dirty="0" smtClean="0"/>
              <a:t>만원상당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150000"/>
              </a:lnSpc>
            </a:pPr>
            <a:endParaRPr lang="en-US" altLang="ko-KR" sz="2000" b="1" dirty="0"/>
          </a:p>
          <a:p>
            <a:pPr>
              <a:lnSpc>
                <a:spcPct val="150000"/>
              </a:lnSpc>
            </a:pPr>
            <a:r>
              <a:rPr lang="en-US" altLang="ko-KR" sz="2400" b="1" spc="-150" dirty="0" smtClean="0"/>
              <a:t>         </a:t>
            </a:r>
            <a:r>
              <a:rPr lang="ko-KR" altLang="en-US" sz="2400" b="1" spc="-150" dirty="0" smtClean="0"/>
              <a:t>한국자산관리공사와 달리 예금보험공사 규정 바뀐 것 없음</a:t>
            </a:r>
            <a:r>
              <a:rPr lang="en-US" altLang="ko-KR" sz="2400" b="1" spc="-150" dirty="0" smtClean="0"/>
              <a:t>.</a:t>
            </a:r>
            <a:endParaRPr lang="ko-KR" altLang="en-US" sz="2400" b="1" spc="-150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224581" y="3284984"/>
            <a:ext cx="86409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221088"/>
            <a:ext cx="8640960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Q1.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월에 이거에 대해 </a:t>
            </a:r>
            <a:r>
              <a:rPr lang="ko-KR" altLang="en-US" sz="2000" b="1" dirty="0" err="1" smtClean="0"/>
              <a:t>말씀드린지</a:t>
            </a:r>
            <a:r>
              <a:rPr lang="ko-KR" altLang="en-US" sz="2000" b="1" dirty="0" smtClean="0"/>
              <a:t> 벌써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달이 지났다</a:t>
            </a:r>
            <a:r>
              <a:rPr lang="en-US" altLang="ko-KR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개선을 했으나 말이 없는 건가</a:t>
            </a:r>
            <a:r>
              <a:rPr lang="en-US" altLang="ko-KR" sz="2000" b="1" dirty="0" smtClean="0"/>
              <a:t>? </a:t>
            </a:r>
            <a:r>
              <a:rPr lang="ko-KR" altLang="en-US" sz="2000" b="1" dirty="0" smtClean="0"/>
              <a:t>아니면 개선할 계획이 없는가</a:t>
            </a:r>
            <a:r>
              <a:rPr lang="en-US" altLang="ko-KR" sz="20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02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279</Words>
  <Application>Microsoft Office PowerPoint</Application>
  <PresentationFormat>화면 슬라이드 쇼(4:3)</PresentationFormat>
  <Paragraphs>55</Paragraphs>
  <Slides>7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2018-10-19T09:34:21Z</dcterms:created>
  <dcterms:modified xsi:type="dcterms:W3CDTF">2018-10-19T09:40:35Z</dcterms:modified>
</cp:coreProperties>
</file>