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9"/>
  </p:notesMasterIdLst>
  <p:handoutMasterIdLst>
    <p:handoutMasterId r:id="rId10"/>
  </p:handoutMasterIdLst>
  <p:sldIdLst>
    <p:sldId id="269" r:id="rId2"/>
    <p:sldId id="290" r:id="rId3"/>
    <p:sldId id="289" r:id="rId4"/>
    <p:sldId id="276" r:id="rId5"/>
    <p:sldId id="280" r:id="rId6"/>
    <p:sldId id="265" r:id="rId7"/>
    <p:sldId id="282" r:id="rId8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7FC7D5DD-2D54-42FC-80C0-0E8A930524FB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0C424101-1844-4855-B163-CE2ECF608B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326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6B7B0407-6FC2-421F-96DA-7CE4404696CE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E0BDB420-641B-43AE-B7C0-2E55D8FCD7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516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420-641B-43AE-B7C0-2E55D8FCD74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08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43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3010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520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584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639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665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68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62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16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5442D-8623-4934-8B47-638EF5B29ED7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532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ssembly\Desktop\국회마크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093296"/>
            <a:ext cx="1004922" cy="776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11760" y="4021000"/>
            <a:ext cx="6336704" cy="504056"/>
          </a:xfrm>
        </p:spPr>
        <p:txBody>
          <a:bodyPr>
            <a:noAutofit/>
          </a:bodyPr>
          <a:lstStyle/>
          <a:p>
            <a:pPr algn="l"/>
            <a:r>
              <a:rPr lang="en-US" altLang="ko-KR" sz="1800" b="1" dirty="0" smtClean="0">
                <a:solidFill>
                  <a:schemeClr val="tx2"/>
                </a:solidFill>
                <a:latin typeface="+mn-ea"/>
                <a:ea typeface="+mn-ea"/>
              </a:rPr>
              <a:t>2018  </a:t>
            </a:r>
            <a:r>
              <a:rPr lang="ko-KR" altLang="en-US" sz="1800" b="1" dirty="0" smtClean="0">
                <a:solidFill>
                  <a:schemeClr val="tx2"/>
                </a:solidFill>
                <a:latin typeface="+mn-ea"/>
                <a:ea typeface="+mn-ea"/>
              </a:rPr>
              <a:t>국정감사  정책리포트 </a:t>
            </a:r>
            <a:r>
              <a:rPr lang="en-US" altLang="ko-KR" sz="1800" b="1" dirty="0">
                <a:solidFill>
                  <a:schemeClr val="tx2"/>
                </a:solidFill>
                <a:latin typeface="+mn-ea"/>
                <a:ea typeface="+mn-ea"/>
              </a:rPr>
              <a:t>2</a:t>
            </a:r>
            <a:r>
              <a:rPr lang="en-US" altLang="ko-KR" sz="1800" b="1" dirty="0" smtClean="0">
                <a:solidFill>
                  <a:schemeClr val="tx2"/>
                </a:solidFill>
                <a:latin typeface="+mn-ea"/>
                <a:ea typeface="+mn-ea"/>
              </a:rPr>
              <a:t>  </a:t>
            </a:r>
            <a:r>
              <a:rPr lang="en-US" altLang="ko-KR" sz="1800" b="1" dirty="0" smtClean="0">
                <a:solidFill>
                  <a:schemeClr val="tx2"/>
                </a:solidFill>
                <a:latin typeface="+mn-ea"/>
                <a:ea typeface="+mn-ea"/>
              </a:rPr>
              <a:t>-  </a:t>
            </a:r>
            <a:r>
              <a:rPr lang="ko-KR" altLang="en-US" sz="1800" b="1" dirty="0" smtClean="0">
                <a:solidFill>
                  <a:schemeClr val="tx2"/>
                </a:solidFill>
                <a:latin typeface="+mn-ea"/>
                <a:ea typeface="+mn-ea"/>
              </a:rPr>
              <a:t>부동산  정책 시리즈  </a:t>
            </a:r>
            <a:r>
              <a:rPr lang="en-US" altLang="ko-KR" sz="1800" b="1" dirty="0">
                <a:solidFill>
                  <a:schemeClr val="tx2"/>
                </a:solidFill>
                <a:latin typeface="+mn-ea"/>
                <a:ea typeface="+mn-ea"/>
              </a:rPr>
              <a:t>2</a:t>
            </a:r>
            <a:endParaRPr lang="ko-KR" altLang="en-US" sz="1800" b="1" dirty="0">
              <a:solidFill>
                <a:schemeClr val="tx2"/>
              </a:solidFill>
              <a:latin typeface="+mn-ea"/>
              <a:ea typeface="+mn-ea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11873" y="1383101"/>
            <a:ext cx="7128792" cy="2621963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solidFill>
                  <a:schemeClr val="tx1"/>
                </a:solidFill>
              </a:rPr>
              <a:t>수도권</a:t>
            </a:r>
            <a:r>
              <a:rPr lang="en-US" altLang="ko-KR" sz="4000" dirty="0">
                <a:solidFill>
                  <a:schemeClr val="tx1"/>
                </a:solidFill>
              </a:rPr>
              <a:t>·</a:t>
            </a:r>
            <a:r>
              <a:rPr lang="ko-KR" altLang="en-US" sz="4000" dirty="0">
                <a:solidFill>
                  <a:schemeClr val="tx1"/>
                </a:solidFill>
              </a:rPr>
              <a:t>광역시</a:t>
            </a:r>
            <a:r>
              <a:rPr lang="en-US" altLang="ko-KR" sz="4000" dirty="0">
                <a:solidFill>
                  <a:schemeClr val="tx1"/>
                </a:solidFill>
              </a:rPr>
              <a:t>·</a:t>
            </a:r>
            <a:r>
              <a:rPr lang="ko-KR" altLang="en-US" sz="4000" dirty="0">
                <a:solidFill>
                  <a:schemeClr val="tx1"/>
                </a:solidFill>
              </a:rPr>
              <a:t>자치시도의 </a:t>
            </a:r>
            <a:endParaRPr lang="en-US" altLang="ko-KR" sz="40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tx1"/>
                </a:solidFill>
              </a:rPr>
              <a:t>3</a:t>
            </a:r>
            <a:r>
              <a:rPr lang="ko-KR" altLang="en-US" sz="4000" dirty="0" err="1">
                <a:solidFill>
                  <a:schemeClr val="tx1"/>
                </a:solidFill>
              </a:rPr>
              <a:t>주택자</a:t>
            </a:r>
            <a:r>
              <a:rPr lang="ko-KR" altLang="en-US" sz="4000" dirty="0">
                <a:solidFill>
                  <a:schemeClr val="tx1"/>
                </a:solidFill>
              </a:rPr>
              <a:t> 증가속도</a:t>
            </a:r>
            <a:r>
              <a:rPr lang="en-US" altLang="ko-KR" sz="4000" dirty="0">
                <a:solidFill>
                  <a:schemeClr val="tx1"/>
                </a:solidFill>
              </a:rPr>
              <a:t>, </a:t>
            </a:r>
            <a:endParaRPr lang="en-US" altLang="ko-KR" sz="40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tx1"/>
                </a:solidFill>
              </a:rPr>
              <a:t>‘</a:t>
            </a:r>
            <a:r>
              <a:rPr lang="ko-KR" altLang="en-US" sz="4000" dirty="0">
                <a:solidFill>
                  <a:schemeClr val="tx1"/>
                </a:solidFill>
              </a:rPr>
              <a:t>일반 </a:t>
            </a:r>
            <a:r>
              <a:rPr lang="ko-KR" altLang="en-US" sz="4000" dirty="0" err="1">
                <a:solidFill>
                  <a:schemeClr val="tx1"/>
                </a:solidFill>
              </a:rPr>
              <a:t>도지역</a:t>
            </a:r>
            <a:r>
              <a:rPr lang="ko-KR" altLang="en-US" sz="4000" dirty="0">
                <a:solidFill>
                  <a:schemeClr val="tx1"/>
                </a:solidFill>
              </a:rPr>
              <a:t>’의 </a:t>
            </a:r>
            <a:r>
              <a:rPr lang="en-US" altLang="ko-KR" sz="4800" dirty="0" smtClean="0">
                <a:solidFill>
                  <a:schemeClr val="tx1"/>
                </a:solidFill>
              </a:rPr>
              <a:t>60</a:t>
            </a:r>
            <a:r>
              <a:rPr lang="ko-KR" altLang="en-US" sz="4800" dirty="0">
                <a:solidFill>
                  <a:schemeClr val="tx1"/>
                </a:solidFill>
              </a:rPr>
              <a:t>배</a:t>
            </a:r>
            <a:r>
              <a:rPr lang="en-US" altLang="ko-KR" sz="4000" dirty="0" smtClean="0">
                <a:solidFill>
                  <a:schemeClr val="tx1"/>
                </a:solidFill>
              </a:rPr>
              <a:t>   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제목 1"/>
          <p:cNvSpPr txBox="1">
            <a:spLocks/>
          </p:cNvSpPr>
          <p:nvPr/>
        </p:nvSpPr>
        <p:spPr>
          <a:xfrm>
            <a:off x="6876256" y="6165304"/>
            <a:ext cx="2160240" cy="5040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국회의원 이규희</a:t>
            </a:r>
            <a:endParaRPr lang="ko-KR" altLang="en-US" sz="20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67544" y="4005064"/>
            <a:ext cx="792088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6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332656"/>
            <a:ext cx="8968065" cy="5832648"/>
          </a:xfrm>
        </p:spPr>
        <p:txBody>
          <a:bodyPr>
            <a:noAutofit/>
          </a:bodyPr>
          <a:lstStyle/>
          <a:p>
            <a:pPr marL="0" indent="0" algn="ctr" fontAlgn="base">
              <a:lnSpc>
                <a:spcPct val="150000"/>
              </a:lnSpc>
              <a:buNone/>
            </a:pPr>
            <a:r>
              <a:rPr lang="ko-KR" altLang="en-US" sz="3400" b="1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2012~2016, 4</a:t>
            </a:r>
            <a:r>
              <a:rPr lang="ko-KR" altLang="en-US" sz="2000" b="1" dirty="0" smtClean="0">
                <a:latin typeface="+mn-ea"/>
              </a:rPr>
              <a:t>년간 </a:t>
            </a:r>
            <a:r>
              <a:rPr lang="en-US" altLang="ko-KR" sz="2000" b="1" dirty="0" smtClean="0">
                <a:latin typeface="+mn-ea"/>
              </a:rPr>
              <a:t>3</a:t>
            </a:r>
            <a:r>
              <a:rPr lang="ko-KR" altLang="en-US" sz="2000" b="1" dirty="0" err="1" smtClean="0">
                <a:latin typeface="+mn-ea"/>
              </a:rPr>
              <a:t>주택자</a:t>
            </a:r>
            <a:r>
              <a:rPr lang="ko-KR" altLang="en-US" sz="2000" b="1" dirty="0" smtClean="0">
                <a:latin typeface="+mn-ea"/>
              </a:rPr>
              <a:t> 증가율</a:t>
            </a:r>
            <a:endParaRPr lang="en-US" altLang="ko-KR" sz="2000" b="1" dirty="0">
              <a:latin typeface="+mn-ea"/>
            </a:endParaRPr>
          </a:p>
          <a:p>
            <a:pPr marL="0" indent="0" fontAlgn="base">
              <a:buNone/>
            </a:pPr>
            <a:r>
              <a:rPr lang="en-US" altLang="ko-KR" sz="3600" dirty="0" smtClean="0">
                <a:solidFill>
                  <a:srgbClr val="000000"/>
                </a:solidFill>
              </a:rPr>
              <a:t>  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327131"/>
              </p:ext>
            </p:extLst>
          </p:nvPr>
        </p:nvGraphicFramePr>
        <p:xfrm>
          <a:off x="395536" y="1268760"/>
          <a:ext cx="8136904" cy="4914156"/>
        </p:xfrm>
        <a:graphic>
          <a:graphicData uri="http://schemas.openxmlformats.org/drawingml/2006/table">
            <a:tbl>
              <a:tblPr/>
              <a:tblGrid>
                <a:gridCol w="1361185"/>
                <a:gridCol w="4726727"/>
                <a:gridCol w="2048992"/>
              </a:tblGrid>
              <a:tr h="72008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구분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지역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18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주택자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증가율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1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특별한 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 권역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인천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경기 등 </a:t>
                      </a: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수도권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울산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대전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 등 </a:t>
                      </a: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광역시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세종 등 </a:t>
                      </a: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특별자치시도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41.02%</a:t>
                      </a:r>
                      <a:endParaRPr lang="en-US" sz="3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281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일반 </a:t>
                      </a:r>
                      <a:endParaRPr lang="ko-KR" alt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도지역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</a:t>
                      </a:r>
                      <a:r>
                        <a:rPr lang="ko-KR" altLang="en-US" sz="2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전남북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강원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경남북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· </a:t>
                      </a:r>
                      <a:r>
                        <a:rPr lang="ko-KR" altLang="en-US" sz="2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충남북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등 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</a:t>
                      </a:r>
                      <a:r>
                        <a:rPr lang="ko-KR" altLang="en-US" sz="2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일반 </a:t>
                      </a:r>
                      <a:r>
                        <a:rPr lang="ko-KR" altLang="en-US" sz="24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도지역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0.63%</a:t>
                      </a:r>
                      <a:endParaRPr lang="en-US" sz="3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타원 4"/>
          <p:cNvSpPr/>
          <p:nvPr/>
        </p:nvSpPr>
        <p:spPr>
          <a:xfrm>
            <a:off x="6300192" y="3866564"/>
            <a:ext cx="216024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480212" y="428903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</a:rPr>
              <a:t>60</a:t>
            </a:r>
            <a:r>
              <a:rPr lang="ko-KR" altLang="en-US" sz="2800" dirty="0" smtClean="0">
                <a:solidFill>
                  <a:schemeClr val="bg1"/>
                </a:solidFill>
              </a:rPr>
              <a:t>배 차이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885922"/>
              </p:ext>
            </p:extLst>
          </p:nvPr>
        </p:nvGraphicFramePr>
        <p:xfrm>
          <a:off x="323528" y="620689"/>
          <a:ext cx="8352928" cy="5400599"/>
        </p:xfrm>
        <a:graphic>
          <a:graphicData uri="http://schemas.openxmlformats.org/drawingml/2006/table">
            <a:tbl>
              <a:tblPr/>
              <a:tblGrid>
                <a:gridCol w="2880320"/>
                <a:gridCol w="3024336"/>
                <a:gridCol w="2448272"/>
              </a:tblGrid>
              <a:tr h="995988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4000" kern="10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4000" kern="10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주택자</a:t>
                      </a:r>
                      <a:r>
                        <a:rPr lang="ko-KR" altLang="en-US" sz="4000" kern="10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증가율</a:t>
                      </a:r>
                      <a:endParaRPr lang="ko-KR" altLang="en-US" sz="4000" kern="10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236259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최고 증가율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광주광역시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70.43%</a:t>
                      </a:r>
                      <a:endParaRPr lang="en-US" sz="36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대구광역시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60.52%</a:t>
                      </a:r>
                      <a:endParaRPr lang="en-US" sz="36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6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최저 증가율</a:t>
                      </a:r>
                      <a:endParaRPr lang="ko-KR" altLang="en-US" sz="36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충청북도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sz="36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9.15%</a:t>
                      </a:r>
                      <a:endParaRPr lang="en-US" sz="36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전라남도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sz="36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4.12%</a:t>
                      </a:r>
                      <a:endParaRPr lang="en-US" sz="36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직선 연결선 4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8892480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1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07504" y="1196752"/>
            <a:ext cx="903649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o-KR" altLang="en-US" sz="4000" b="1" dirty="0" smtClean="0"/>
              <a:t>지역별 ‘</a:t>
            </a:r>
            <a:r>
              <a:rPr lang="ko-KR" altLang="en-US" sz="4000" b="1" dirty="0"/>
              <a:t>주택 소유의 불균등화’가 </a:t>
            </a:r>
            <a:endParaRPr lang="en-US" altLang="ko-KR" sz="4000" b="1" dirty="0" smtClean="0"/>
          </a:p>
          <a:p>
            <a:pPr algn="ctr" fontAlgn="base"/>
            <a:r>
              <a:rPr lang="ko-KR" altLang="en-US" sz="4000" b="1" dirty="0" smtClean="0"/>
              <a:t>매우 </a:t>
            </a:r>
            <a:r>
              <a:rPr lang="ko-KR" altLang="en-US" sz="4000" b="1" dirty="0"/>
              <a:t>극심해 지고 </a:t>
            </a:r>
            <a:r>
              <a:rPr lang="ko-KR" altLang="en-US" sz="4000" b="1" dirty="0" smtClean="0"/>
              <a:t>있음</a:t>
            </a:r>
            <a:endParaRPr lang="en-US" altLang="ko-KR" sz="4000" b="1" dirty="0" smtClean="0"/>
          </a:p>
          <a:p>
            <a:pPr algn="ctr" fontAlgn="base"/>
            <a:endParaRPr lang="en-US" altLang="ko-KR" sz="3200" dirty="0">
              <a:solidFill>
                <a:srgbClr val="000000"/>
              </a:solidFill>
            </a:endParaRPr>
          </a:p>
          <a:p>
            <a:pPr fontAlgn="base"/>
            <a:r>
              <a:rPr lang="en-US" altLang="ko-KR" sz="3200" dirty="0" smtClean="0">
                <a:solidFill>
                  <a:srgbClr val="000000"/>
                </a:solidFill>
              </a:rPr>
              <a:t> •</a:t>
            </a:r>
            <a:r>
              <a:rPr lang="ko-KR" altLang="en-US" sz="3200" dirty="0" smtClean="0"/>
              <a:t> </a:t>
            </a:r>
            <a:r>
              <a:rPr lang="ko-KR" altLang="en-US" sz="3200" dirty="0"/>
              <a:t>부자 동네 </a:t>
            </a:r>
            <a:r>
              <a:rPr lang="ko-KR" altLang="en-US" sz="3200" dirty="0" smtClean="0"/>
              <a:t>사람들의  무차별적인 주택 매입</a:t>
            </a:r>
            <a:endParaRPr lang="en-US" altLang="ko-KR" sz="3200" dirty="0" smtClean="0"/>
          </a:p>
          <a:p>
            <a:pPr fontAlgn="base"/>
            <a:endParaRPr lang="en-US" altLang="ko-KR" sz="1600" dirty="0" smtClean="0"/>
          </a:p>
          <a:p>
            <a:pPr fontAlgn="base"/>
            <a:r>
              <a:rPr lang="en-US" altLang="ko-KR" sz="2400" dirty="0" smtClean="0"/>
              <a:t> </a:t>
            </a:r>
            <a:endParaRPr lang="en-US" altLang="ko-KR" sz="3200" dirty="0" smtClean="0">
              <a:solidFill>
                <a:srgbClr val="000000"/>
              </a:solidFill>
            </a:endParaRPr>
          </a:p>
          <a:p>
            <a:pPr algn="ctr" fontAlgn="base"/>
            <a:r>
              <a:rPr lang="en-US" altLang="ko-KR" sz="3200" dirty="0" smtClean="0">
                <a:solidFill>
                  <a:srgbClr val="000000"/>
                </a:solidFill>
              </a:rPr>
              <a:t>•</a:t>
            </a:r>
            <a:r>
              <a:rPr lang="ko-KR" altLang="en-US" sz="3200" dirty="0"/>
              <a:t> </a:t>
            </a:r>
            <a:r>
              <a:rPr lang="ko-KR" altLang="en-US" sz="3200" dirty="0" smtClean="0"/>
              <a:t>마이너스 </a:t>
            </a:r>
            <a:r>
              <a:rPr lang="ko-KR" altLang="en-US" sz="3200" dirty="0" err="1" smtClean="0"/>
              <a:t>증가률</a:t>
            </a:r>
            <a:r>
              <a:rPr lang="ko-KR" altLang="en-US" sz="3200" dirty="0" smtClean="0"/>
              <a:t> 지역 부자들의 </a:t>
            </a:r>
            <a:r>
              <a:rPr lang="ko-KR" altLang="en-US" sz="3200" dirty="0"/>
              <a:t>‘탈 지방’ </a:t>
            </a:r>
            <a:r>
              <a:rPr lang="ko-KR" altLang="en-US" sz="3200" dirty="0" smtClean="0"/>
              <a:t>현상</a:t>
            </a:r>
            <a:endParaRPr lang="en-US" altLang="ko-KR" sz="3200" dirty="0" smtClean="0"/>
          </a:p>
          <a:p>
            <a:pPr algn="ctr" fontAlgn="base"/>
            <a:endParaRPr lang="en-US" altLang="ko-KR" sz="1600" dirty="0" smtClean="0"/>
          </a:p>
        </p:txBody>
      </p:sp>
      <p:cxnSp>
        <p:nvCxnSpPr>
          <p:cNvPr id="3" name="직선 연결선 2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8964488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47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548680"/>
            <a:ext cx="8712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sz="2800" b="1" dirty="0" smtClean="0"/>
              <a:t>서울</a:t>
            </a:r>
            <a:r>
              <a:rPr lang="en-US" altLang="ko-KR" sz="2800" b="1" dirty="0" smtClean="0"/>
              <a:t>·</a:t>
            </a:r>
            <a:r>
              <a:rPr lang="ko-KR" altLang="en-US" sz="2800" b="1" dirty="0" smtClean="0"/>
              <a:t>부산</a:t>
            </a:r>
            <a:r>
              <a:rPr lang="en-US" altLang="ko-KR" sz="2800" b="1" dirty="0" smtClean="0"/>
              <a:t>·</a:t>
            </a:r>
            <a:r>
              <a:rPr lang="ko-KR" altLang="en-US" sz="2800" b="1" dirty="0" smtClean="0"/>
              <a:t>대구</a:t>
            </a:r>
            <a:r>
              <a:rPr lang="en-US" altLang="ko-KR" sz="2800" b="1" dirty="0" smtClean="0"/>
              <a:t>·</a:t>
            </a:r>
            <a:r>
              <a:rPr lang="ko-KR" altLang="en-US" sz="2800" b="1" dirty="0" smtClean="0"/>
              <a:t>인천</a:t>
            </a:r>
            <a:r>
              <a:rPr lang="en-US" altLang="ko-KR" sz="2800" b="1" dirty="0" smtClean="0"/>
              <a:t>·</a:t>
            </a:r>
            <a:r>
              <a:rPr lang="ko-KR" altLang="en-US" sz="2800" b="1" dirty="0" smtClean="0"/>
              <a:t>광주</a:t>
            </a:r>
            <a:r>
              <a:rPr lang="en-US" altLang="ko-KR" sz="2800" b="1" dirty="0"/>
              <a:t>·</a:t>
            </a:r>
            <a:r>
              <a:rPr lang="ko-KR" altLang="en-US" sz="2800" b="1" dirty="0"/>
              <a:t>대전</a:t>
            </a:r>
            <a:r>
              <a:rPr lang="en-US" altLang="ko-KR" sz="2800" b="1" dirty="0"/>
              <a:t>·</a:t>
            </a:r>
            <a:r>
              <a:rPr lang="ko-KR" altLang="en-US" sz="2800" b="1" dirty="0"/>
              <a:t>울산 </a:t>
            </a:r>
            <a:r>
              <a:rPr lang="en-US" altLang="ko-KR" sz="2800" b="1" dirty="0"/>
              <a:t>7</a:t>
            </a:r>
            <a:r>
              <a:rPr lang="ko-KR" altLang="en-US" sz="2800" b="1" dirty="0"/>
              <a:t>대 광역시 소재</a:t>
            </a:r>
          </a:p>
          <a:p>
            <a:pPr fontAlgn="base" latinLnBrk="0"/>
            <a:r>
              <a:rPr lang="en-US" altLang="ko-KR" sz="2800" b="1" dirty="0"/>
              <a:t>74</a:t>
            </a:r>
            <a:r>
              <a:rPr lang="ko-KR" altLang="en-US" sz="2800" b="1" dirty="0"/>
              <a:t>개 </a:t>
            </a:r>
            <a:r>
              <a:rPr lang="ko-KR" altLang="en-US" sz="2800" b="1" dirty="0" err="1"/>
              <a:t>시군구의</a:t>
            </a:r>
            <a:r>
              <a:rPr lang="ko-KR" altLang="en-US" sz="2800" b="1" dirty="0"/>
              <a:t> ‘</a:t>
            </a:r>
            <a:r>
              <a:rPr lang="en-US" altLang="ko-KR" sz="2800" b="1" dirty="0"/>
              <a:t>3</a:t>
            </a:r>
            <a:r>
              <a:rPr lang="ko-KR" altLang="en-US" sz="2800" b="1" dirty="0"/>
              <a:t>주택 이상’ 소유자 비교</a:t>
            </a:r>
            <a:r>
              <a:rPr lang="en-US" altLang="ko-KR" sz="2800" b="1" dirty="0"/>
              <a:t>(2016</a:t>
            </a:r>
            <a:r>
              <a:rPr lang="en-US" altLang="ko-KR" sz="2800" b="1" dirty="0" smtClean="0"/>
              <a:t>)</a:t>
            </a:r>
          </a:p>
          <a:p>
            <a:pPr fontAlgn="base" latinLnBrk="0"/>
            <a:endParaRPr lang="en-US" altLang="ko-KR" sz="1200" b="1" dirty="0" smtClean="0"/>
          </a:p>
          <a:p>
            <a:pPr algn="ctr" fontAlgn="base" latinLnBrk="0"/>
            <a:r>
              <a:rPr lang="en-US" altLang="ko-KR" sz="2000" b="1" dirty="0" smtClean="0"/>
              <a:t>-</a:t>
            </a:r>
            <a:r>
              <a:rPr lang="ko-KR" altLang="en-US" sz="2000" b="1" dirty="0" smtClean="0"/>
              <a:t>상위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개 지역 </a:t>
            </a:r>
            <a:endParaRPr lang="ko-KR" altLang="en-US" sz="2000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970240"/>
              </p:ext>
            </p:extLst>
          </p:nvPr>
        </p:nvGraphicFramePr>
        <p:xfrm>
          <a:off x="503548" y="2132857"/>
          <a:ext cx="8208912" cy="3744415"/>
        </p:xfrm>
        <a:graphic>
          <a:graphicData uri="http://schemas.openxmlformats.org/drawingml/2006/table">
            <a:tbl>
              <a:tblPr/>
              <a:tblGrid>
                <a:gridCol w="634651"/>
                <a:gridCol w="1749179"/>
                <a:gridCol w="1149775"/>
                <a:gridCol w="1707039"/>
                <a:gridCol w="1762766"/>
                <a:gridCol w="1205502"/>
              </a:tblGrid>
              <a:tr h="33555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순위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시도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거주지역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주택소유자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명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주택이상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명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 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주택이상 비율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강남구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143,954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8,829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6.13%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종로구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38,264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2,249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5.88%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송파구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163,315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9,450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5.79%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서초구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121,720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6,815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5.60%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용산구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54,972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2,708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4.93%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인천광역시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옹진군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6,167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284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4.61%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중구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28,346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1,279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4.51%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부산광역시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중구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11,669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524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4.49%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광진구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79,820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3,514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4.40%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서울특별시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마포구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90,734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3,863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4.26%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9552" y="623731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‘3</a:t>
            </a:r>
            <a:r>
              <a:rPr lang="ko-KR" altLang="en-US" dirty="0" smtClean="0"/>
              <a:t>주택 이상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소유자 비율 상위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곳 중 </a:t>
            </a:r>
            <a:r>
              <a:rPr lang="en-US" altLang="ko-KR" dirty="0" smtClean="0"/>
              <a:t>8</a:t>
            </a:r>
            <a:r>
              <a:rPr lang="ko-KR" altLang="en-US" dirty="0" smtClean="0"/>
              <a:t>곳이 서울 소재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64088" y="5929535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출처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국토교통부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통계청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이규희 의원실 분석</a:t>
            </a:r>
            <a:endParaRPr lang="ko-KR" altLang="en-US" sz="1200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8850627" y="485964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69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620688"/>
            <a:ext cx="820891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3200" b="1" dirty="0"/>
              <a:t>‘</a:t>
            </a:r>
            <a:r>
              <a:rPr lang="en-US" altLang="ko-KR" sz="3200" b="1" dirty="0"/>
              <a:t>3</a:t>
            </a:r>
            <a:r>
              <a:rPr lang="ko-KR" altLang="en-US" sz="3200" b="1" dirty="0"/>
              <a:t>주택 이상’ 소유자에 대한 특별한 대책 필요 </a:t>
            </a:r>
            <a:endParaRPr lang="en-US" altLang="ko-KR" sz="3200" b="1" dirty="0" smtClean="0"/>
          </a:p>
          <a:p>
            <a:pPr fontAlgn="base"/>
            <a:endParaRPr lang="en-US" altLang="ko-KR" sz="1050" b="1" dirty="0"/>
          </a:p>
          <a:p>
            <a:pPr algn="ctr" fontAlgn="base"/>
            <a:r>
              <a:rPr lang="en-US" altLang="ko-KR" sz="3200" b="1" dirty="0" smtClean="0"/>
              <a:t>– </a:t>
            </a:r>
            <a:r>
              <a:rPr lang="en-US" altLang="ko-KR" sz="3200" b="1" dirty="0"/>
              <a:t>9·13 </a:t>
            </a:r>
            <a:r>
              <a:rPr lang="ko-KR" altLang="en-US" sz="3200" b="1" dirty="0"/>
              <a:t>보완 대책 준비해야</a:t>
            </a:r>
            <a:endParaRPr lang="ko-KR" altLang="en-US" sz="3200" dirty="0"/>
          </a:p>
        </p:txBody>
      </p:sp>
      <p:sp>
        <p:nvSpPr>
          <p:cNvPr id="7" name="직사각형 6"/>
          <p:cNvSpPr/>
          <p:nvPr/>
        </p:nvSpPr>
        <p:spPr>
          <a:xfrm>
            <a:off x="341959" y="2485635"/>
            <a:ext cx="8280920" cy="4217629"/>
          </a:xfrm>
          <a:prstGeom prst="rect">
            <a:avLst/>
          </a:prstGeom>
        </p:spPr>
        <p:txBody>
          <a:bodyPr wrap="square" bIns="46800">
            <a:spAutoFit/>
          </a:bodyPr>
          <a:lstStyle/>
          <a:p>
            <a:pPr fontAlgn="base"/>
            <a:r>
              <a:rPr lang="ko-KR" altLang="en-US" sz="2800" dirty="0" smtClean="0"/>
              <a:t>‘</a:t>
            </a:r>
            <a:r>
              <a:rPr lang="en-US" altLang="ko-KR" sz="2800" dirty="0"/>
              <a:t>3</a:t>
            </a:r>
            <a:r>
              <a:rPr lang="ko-KR" altLang="en-US" sz="2800" dirty="0"/>
              <a:t>주택 이상’ 소유자가 증가한다는 </a:t>
            </a:r>
            <a:r>
              <a:rPr lang="ko-KR" altLang="en-US" sz="2800" dirty="0" smtClean="0"/>
              <a:t>것</a:t>
            </a:r>
            <a:endParaRPr lang="en-US" altLang="ko-KR" sz="2800" dirty="0" smtClean="0"/>
          </a:p>
          <a:p>
            <a:pPr fontAlgn="base"/>
            <a:r>
              <a:rPr lang="en-US" altLang="ko-KR" sz="2800" dirty="0" smtClean="0"/>
              <a:t>= 1</a:t>
            </a:r>
            <a:r>
              <a:rPr lang="ko-KR" altLang="en-US" sz="2800" dirty="0" err="1"/>
              <a:t>주택자</a:t>
            </a:r>
            <a:r>
              <a:rPr lang="ko-KR" altLang="en-US" sz="2800" dirty="0"/>
              <a:t> 또는 </a:t>
            </a:r>
            <a:r>
              <a:rPr lang="en-US" altLang="ko-KR" sz="2800" dirty="0"/>
              <a:t>2</a:t>
            </a:r>
            <a:r>
              <a:rPr lang="ko-KR" altLang="en-US" sz="2800" dirty="0"/>
              <a:t>주택자가 주택을 추가 매입하여 </a:t>
            </a:r>
            <a:endParaRPr lang="en-US" altLang="ko-KR" sz="2800" dirty="0" smtClean="0"/>
          </a:p>
          <a:p>
            <a:pPr fontAlgn="base"/>
            <a:r>
              <a:rPr lang="en-US" altLang="ko-KR" sz="2800" dirty="0"/>
              <a:t> </a:t>
            </a:r>
            <a:r>
              <a:rPr lang="en-US" altLang="ko-KR" sz="2800" dirty="0" smtClean="0"/>
              <a:t>  3</a:t>
            </a:r>
            <a:r>
              <a:rPr lang="ko-KR" altLang="en-US" sz="2800" dirty="0"/>
              <a:t>주택자가 되는 사람이 </a:t>
            </a:r>
            <a:r>
              <a:rPr lang="ko-KR" altLang="en-US" sz="2800" dirty="0" smtClean="0"/>
              <a:t>늘어나는 것</a:t>
            </a:r>
            <a:endParaRPr lang="en-US" altLang="ko-KR" sz="2800" dirty="0" smtClean="0"/>
          </a:p>
          <a:p>
            <a:pPr fontAlgn="base"/>
            <a:endParaRPr lang="en-US" altLang="ko-KR" sz="2800" dirty="0" smtClean="0"/>
          </a:p>
          <a:p>
            <a:pPr fontAlgn="base"/>
            <a:r>
              <a:rPr lang="ko-KR" altLang="en-US" sz="2800" dirty="0" smtClean="0"/>
              <a:t>특히 </a:t>
            </a:r>
            <a:r>
              <a:rPr lang="ko-KR" altLang="en-US" sz="2800" dirty="0"/>
              <a:t>‘</a:t>
            </a:r>
            <a:r>
              <a:rPr lang="en-US" altLang="ko-KR" sz="2800" dirty="0"/>
              <a:t>3</a:t>
            </a:r>
            <a:r>
              <a:rPr lang="ko-KR" altLang="en-US" sz="2800" dirty="0"/>
              <a:t>개 특별권역’을 중심으로 급격하게 증가</a:t>
            </a:r>
          </a:p>
          <a:p>
            <a:pPr fontAlgn="base"/>
            <a:endParaRPr lang="en-US" altLang="ko-KR" sz="2800" dirty="0" smtClean="0"/>
          </a:p>
          <a:p>
            <a:pPr algn="ctr" fontAlgn="base"/>
            <a:r>
              <a:rPr lang="en-US" altLang="ko-KR" sz="4400" dirty="0" smtClean="0">
                <a:solidFill>
                  <a:schemeClr val="accent1"/>
                </a:solidFill>
              </a:rPr>
              <a:t>‘</a:t>
            </a:r>
            <a:r>
              <a:rPr lang="ko-KR" altLang="en-US" sz="4400" dirty="0" smtClean="0">
                <a:solidFill>
                  <a:schemeClr val="accent1"/>
                </a:solidFill>
              </a:rPr>
              <a:t>특별한</a:t>
            </a:r>
            <a:r>
              <a:rPr lang="en-US" altLang="ko-KR" sz="4400" dirty="0" smtClean="0">
                <a:solidFill>
                  <a:schemeClr val="accent1"/>
                </a:solidFill>
              </a:rPr>
              <a:t>’ </a:t>
            </a:r>
            <a:r>
              <a:rPr lang="ko-KR" altLang="en-US" sz="4400" dirty="0" smtClean="0">
                <a:solidFill>
                  <a:schemeClr val="accent1"/>
                </a:solidFill>
              </a:rPr>
              <a:t>대책이 필요</a:t>
            </a:r>
            <a:endParaRPr lang="en-US" altLang="ko-KR" sz="4400" dirty="0" smtClean="0">
              <a:solidFill>
                <a:schemeClr val="accent1"/>
              </a:solidFill>
            </a:endParaRPr>
          </a:p>
          <a:p>
            <a:pPr fontAlgn="base"/>
            <a:endParaRPr lang="en-US" altLang="ko-KR" sz="2800" dirty="0"/>
          </a:p>
          <a:p>
            <a:pPr fontAlgn="base"/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544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US" altLang="ko-KR" dirty="0">
                <a:solidFill>
                  <a:schemeClr val="accent1"/>
                </a:solidFill>
              </a:rPr>
              <a:t>‘</a:t>
            </a:r>
            <a:r>
              <a:rPr lang="ko-KR" altLang="en-US" dirty="0">
                <a:solidFill>
                  <a:schemeClr val="accent1"/>
                </a:solidFill>
              </a:rPr>
              <a:t>특별한</a:t>
            </a:r>
            <a:r>
              <a:rPr lang="en-US" altLang="ko-KR" dirty="0">
                <a:solidFill>
                  <a:schemeClr val="accent1"/>
                </a:solidFill>
              </a:rPr>
              <a:t>’ </a:t>
            </a:r>
            <a:r>
              <a:rPr lang="ko-KR" altLang="en-US" dirty="0" smtClean="0">
                <a:solidFill>
                  <a:schemeClr val="accent1"/>
                </a:solidFill>
              </a:rPr>
              <a:t>대책</a:t>
            </a:r>
            <a:endParaRPr lang="en-US" altLang="ko-KR" sz="24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145383"/>
              </p:ext>
            </p:extLst>
          </p:nvPr>
        </p:nvGraphicFramePr>
        <p:xfrm>
          <a:off x="611558" y="1412776"/>
          <a:ext cx="8064897" cy="4608512"/>
        </p:xfrm>
        <a:graphic>
          <a:graphicData uri="http://schemas.openxmlformats.org/drawingml/2006/table">
            <a:tbl>
              <a:tblPr/>
              <a:tblGrid>
                <a:gridCol w="1512170"/>
                <a:gridCol w="6552727"/>
              </a:tblGrid>
              <a:tr h="72008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대출규제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이미 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최대치 </a:t>
                      </a:r>
                      <a:r>
                        <a:rPr lang="en-US" altLang="ko-KR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20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주택자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LTV 0%)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금리인상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금리인상의 효과는 무차별적으로 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적용됨</a:t>
                      </a:r>
                      <a:endParaRPr lang="en-US" altLang="ko-KR" sz="2000" kern="0" spc="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절대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다수의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주택자에게도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이자부담으로 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작용</a:t>
                      </a:r>
                      <a:endParaRPr lang="en-US" altLang="ko-KR" sz="2000" kern="0" spc="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→ 신중해야 함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8232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세     금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9·13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대책의 핵심인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종부세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강화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주택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이상자들에게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lang="en-US" altLang="ko-KR" sz="2000" kern="0" spc="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‘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추가 주택 매입 중단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’ 및 </a:t>
                      </a:r>
                      <a:r>
                        <a:rPr lang="ko-KR" altLang="en-US" sz="2000" kern="0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20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‘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보유 주택의 매도’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까지 나아갈 수준인지 분석하여 </a:t>
                      </a:r>
                      <a:r>
                        <a:rPr lang="en-US" altLang="ko-KR" sz="2000" kern="0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대책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수립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직선 연결선 4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8964488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20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1088</TotalTime>
  <Words>359</Words>
  <Application>Microsoft Office PowerPoint</Application>
  <PresentationFormat>화면 슬라이드 쇼(4:3)</PresentationFormat>
  <Paragraphs>133</Paragraphs>
  <Slides>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2018  국정감사  정책리포트 2  -  부동산  정책 시리즈  2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‘특별한’ 대책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assembly</dc:creator>
  <cp:lastModifiedBy>assembly</cp:lastModifiedBy>
  <cp:revision>75</cp:revision>
  <cp:lastPrinted>2018-10-09T07:42:24Z</cp:lastPrinted>
  <dcterms:created xsi:type="dcterms:W3CDTF">2018-10-07T05:00:14Z</dcterms:created>
  <dcterms:modified xsi:type="dcterms:W3CDTF">2018-10-09T08:22:43Z</dcterms:modified>
</cp:coreProperties>
</file>