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25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25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40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9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82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54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2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51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00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50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96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6F250-8816-4F78-A218-6626DA54D92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D174-90AF-42F4-ADB0-500A87F29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85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공정거래위원회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2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727280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SNS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마켓 등 신유형 거래 형성으로 인한 소비자 피해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공정위 선제적 대응책은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공정거래위원회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3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83671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/>
              <a:t>□ 신기술 및 신유형 거래 출현으로 소비자 피해 다양해짐</a:t>
            </a:r>
            <a:r>
              <a:rPr lang="en-US" altLang="ko-KR" b="1" spc="-150" dirty="0" smtClean="0"/>
              <a:t>.</a:t>
            </a:r>
          </a:p>
          <a:p>
            <a:r>
              <a:rPr lang="en-US" altLang="ko-KR" b="1" spc="-150" dirty="0" smtClean="0"/>
              <a:t> - </a:t>
            </a:r>
            <a:r>
              <a:rPr lang="ko-KR" altLang="en-US" b="1" spc="-150" dirty="0" smtClean="0"/>
              <a:t>온라인</a:t>
            </a:r>
            <a:r>
              <a:rPr lang="en-US" altLang="ko-KR" b="1" spc="-150" dirty="0" smtClean="0"/>
              <a:t>, SNS </a:t>
            </a:r>
            <a:r>
              <a:rPr lang="ko-KR" altLang="en-US" b="1" spc="-150" dirty="0" smtClean="0"/>
              <a:t>마켓 급증하며 관련 피해 또한 급증</a:t>
            </a:r>
            <a:r>
              <a:rPr lang="en-US" altLang="ko-KR" b="1" spc="-150" dirty="0" smtClean="0"/>
              <a:t>!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*SNS</a:t>
            </a:r>
            <a:r>
              <a:rPr lang="ko-KR" altLang="en-US" dirty="0" smtClean="0"/>
              <a:t>마켓</a:t>
            </a:r>
            <a:r>
              <a:rPr lang="en-US" altLang="ko-KR" dirty="0" smtClean="0"/>
              <a:t>: </a:t>
            </a:r>
            <a:r>
              <a:rPr lang="ko-KR" altLang="en-US" dirty="0" smtClean="0"/>
              <a:t>블로그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인스타그램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카카오스토리 등을 통해 제품을 판매하는 형태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23622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/>
              <a:t>□ </a:t>
            </a:r>
            <a:r>
              <a:rPr lang="en-US" altLang="ko-KR" b="1" spc="-150" dirty="0" smtClean="0"/>
              <a:t>SNS </a:t>
            </a:r>
            <a:r>
              <a:rPr lang="ko-KR" altLang="en-US" b="1" spc="-150" dirty="0" smtClean="0"/>
              <a:t>마켓의 문제점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708920"/>
            <a:ext cx="7920880" cy="3000821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dirty="0" smtClean="0"/>
              <a:t>대부분 현금 거래로 이루어지고</a:t>
            </a:r>
            <a:r>
              <a:rPr lang="en-US" altLang="ko-KR" dirty="0"/>
              <a:t> </a:t>
            </a:r>
            <a:r>
              <a:rPr lang="ko-KR" altLang="en-US" dirty="0" smtClean="0"/>
              <a:t>영수증에 대한 안내 없음</a:t>
            </a:r>
            <a:r>
              <a:rPr lang="en-US" altLang="ko-KR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dirty="0" smtClean="0"/>
              <a:t>카드결제일 경우 수수료 소비자 부담</a:t>
            </a:r>
            <a:r>
              <a:rPr lang="en-US" altLang="ko-KR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dirty="0" smtClean="0"/>
              <a:t>가격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상품 문의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주문은 모두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비밀댓글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로만 이루어짐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4) </a:t>
            </a:r>
            <a:r>
              <a:rPr lang="ko-KR" altLang="en-US" dirty="0" smtClean="0"/>
              <a:t>환불 및 교환정책 미비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5) </a:t>
            </a:r>
            <a:r>
              <a:rPr lang="ko-KR" altLang="en-US" dirty="0" smtClean="0"/>
              <a:t>인터넷 상품 판매를 위한 통신판매업 신고를 하지 않고 영업을 하는 경우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- </a:t>
            </a:r>
            <a:r>
              <a:rPr lang="ko-KR" altLang="en-US" dirty="0" smtClean="0"/>
              <a:t>개인간 거래로 분류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- </a:t>
            </a:r>
            <a:r>
              <a:rPr lang="ko-KR" altLang="en-US" dirty="0" smtClean="0"/>
              <a:t>상법 적용 가능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0496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971600" y="70838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spc="-150" dirty="0" smtClean="0"/>
              <a:t>&lt;SNS </a:t>
            </a:r>
            <a:r>
              <a:rPr lang="ko-KR" altLang="en-US" sz="2400" b="1" spc="-150" dirty="0" smtClean="0"/>
              <a:t>마켓 현황</a:t>
            </a:r>
            <a:r>
              <a:rPr lang="en-US" altLang="ko-KR" sz="2400" b="1" spc="-150" dirty="0" smtClean="0"/>
              <a:t>&gt;</a:t>
            </a:r>
            <a:endParaRPr lang="ko-KR" altLang="en-US" sz="2400" b="1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2049" name="_x197164632" descr="EMB00003f3c4b7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/>
          <a:stretch>
            <a:fillRect/>
          </a:stretch>
        </p:blipFill>
        <p:spPr bwMode="auto">
          <a:xfrm>
            <a:off x="107504" y="1628799"/>
            <a:ext cx="2232248" cy="380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2051" name="_x197166072" descr="EMB00003f3c4b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4" b="27176"/>
          <a:stretch>
            <a:fillRect/>
          </a:stretch>
        </p:blipFill>
        <p:spPr bwMode="auto">
          <a:xfrm>
            <a:off x="2555776" y="1628799"/>
            <a:ext cx="2879080" cy="380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2053" name="_x197163592" descr="EMB00003f3c4b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7" b="14485"/>
          <a:stretch>
            <a:fillRect/>
          </a:stretch>
        </p:blipFill>
        <p:spPr bwMode="auto">
          <a:xfrm>
            <a:off x="5724128" y="1628800"/>
            <a:ext cx="2864817" cy="380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627784" y="1988840"/>
            <a:ext cx="266429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06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19675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/>
              <a:t>□ 피해사례 급증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566193"/>
            <a:ext cx="792088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 - SNS </a:t>
            </a:r>
            <a:r>
              <a:rPr lang="ko-KR" altLang="en-US" dirty="0" smtClean="0"/>
              <a:t>마켓 관련 피해 상담건수 급증 </a:t>
            </a:r>
            <a:r>
              <a:rPr lang="en-US" altLang="ko-KR" dirty="0" smtClean="0"/>
              <a:t>(</a:t>
            </a:r>
            <a:r>
              <a:rPr lang="ko-KR" altLang="en-US" dirty="0" smtClean="0"/>
              <a:t>서울시 전자상거래센터 접수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☞ 전체 상담 건수의 </a:t>
            </a:r>
            <a:r>
              <a:rPr lang="en-US" altLang="ko-KR" dirty="0" smtClean="0"/>
              <a:t>59% </a:t>
            </a:r>
            <a:r>
              <a:rPr lang="ko-KR" altLang="en-US" dirty="0" smtClean="0"/>
              <a:t>차지</a:t>
            </a:r>
            <a:r>
              <a:rPr lang="en-US" altLang="ko-KR" dirty="0" smtClean="0"/>
              <a:t>, 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25%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 넘게 증가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708920"/>
            <a:ext cx="5760640" cy="1200329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 계약취소 및 반품환불 관련 피해 </a:t>
            </a:r>
            <a:r>
              <a:rPr lang="en-US" altLang="ko-K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5,377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 </a:t>
            </a:r>
            <a:r>
              <a:rPr lang="en-US" altLang="ko-K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(64.3%)</a:t>
            </a:r>
          </a:p>
          <a:p>
            <a:r>
              <a:rPr lang="ko-KR" altLang="en-US" dirty="0" smtClean="0"/>
              <a:t>▲ 운영중단 폐쇄 연락불가 </a:t>
            </a:r>
            <a:r>
              <a:rPr lang="en-US" altLang="ko-KR" dirty="0" smtClean="0"/>
              <a:t>923</a:t>
            </a:r>
            <a:r>
              <a:rPr lang="ko-KR" altLang="en-US" dirty="0" smtClean="0"/>
              <a:t>건 </a:t>
            </a:r>
            <a:r>
              <a:rPr lang="en-US" altLang="ko-KR" dirty="0" smtClean="0"/>
              <a:t>(11.0%)</a:t>
            </a:r>
          </a:p>
          <a:p>
            <a:r>
              <a:rPr lang="ko-KR" altLang="en-US" dirty="0" smtClean="0"/>
              <a:t>▲ 배송지연 </a:t>
            </a:r>
            <a:r>
              <a:rPr lang="en-US" altLang="ko-KR" dirty="0" smtClean="0"/>
              <a:t>681</a:t>
            </a:r>
            <a:r>
              <a:rPr lang="ko-KR" altLang="en-US" dirty="0" smtClean="0"/>
              <a:t>건 </a:t>
            </a:r>
            <a:r>
              <a:rPr lang="en-US" altLang="ko-KR" dirty="0" smtClean="0"/>
              <a:t>(8.1%)</a:t>
            </a:r>
          </a:p>
          <a:p>
            <a:r>
              <a:rPr lang="ko-KR" altLang="en-US" dirty="0" smtClean="0"/>
              <a:t>▲ 제품불량 하자 </a:t>
            </a:r>
            <a:r>
              <a:rPr lang="en-US" altLang="ko-KR" dirty="0" smtClean="0"/>
              <a:t>572</a:t>
            </a:r>
            <a:r>
              <a:rPr lang="ko-KR" altLang="en-US" dirty="0" smtClean="0"/>
              <a:t>건 </a:t>
            </a:r>
            <a:r>
              <a:rPr lang="en-US" altLang="ko-KR" dirty="0" smtClean="0"/>
              <a:t>(6.8%)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4149080"/>
            <a:ext cx="7200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소비자보호원 피해구제 신청 건수 증가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☞ </a:t>
            </a:r>
            <a:r>
              <a:rPr lang="en-US" altLang="ko-KR" sz="2400" b="1" dirty="0" smtClean="0"/>
              <a:t>2014</a:t>
            </a:r>
            <a:r>
              <a:rPr lang="ko-KR" altLang="en-US" sz="2400" b="1" dirty="0" smtClean="0"/>
              <a:t>년 </a:t>
            </a:r>
            <a:r>
              <a:rPr lang="en-US" altLang="ko-KR" sz="2400" b="1" dirty="0" smtClean="0"/>
              <a:t>22</a:t>
            </a:r>
            <a:r>
              <a:rPr lang="ko-KR" altLang="en-US" sz="2400" b="1" dirty="0" smtClean="0"/>
              <a:t>건                        </a:t>
            </a:r>
            <a:r>
              <a:rPr lang="en-US" altLang="ko-KR" sz="2400" b="1" dirty="0" smtClean="0"/>
              <a:t>2017</a:t>
            </a:r>
            <a:r>
              <a:rPr lang="ko-KR" altLang="en-US" sz="2400" b="1" dirty="0" smtClean="0"/>
              <a:t>년 </a:t>
            </a:r>
            <a:r>
              <a:rPr lang="en-US" altLang="ko-KR" sz="2400" b="1" dirty="0" smtClean="0"/>
              <a:t>40</a:t>
            </a:r>
            <a:r>
              <a:rPr lang="ko-KR" altLang="en-US" sz="2400" b="1" dirty="0" smtClean="0"/>
              <a:t>건</a:t>
            </a:r>
            <a:endParaRPr lang="ko-KR" altLang="en-US" sz="2400" b="1" dirty="0"/>
          </a:p>
        </p:txBody>
      </p:sp>
      <p:sp>
        <p:nvSpPr>
          <p:cNvPr id="14" name="오른쪽 화살표 13"/>
          <p:cNvSpPr/>
          <p:nvPr/>
        </p:nvSpPr>
        <p:spPr>
          <a:xfrm>
            <a:off x="3023828" y="4605875"/>
            <a:ext cx="1656184" cy="5464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7814" y="5301208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 증가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0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3671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spc="-150" dirty="0" smtClean="0"/>
              <a:t>□ 관리 및 감독기관 관련 법 미비 </a:t>
            </a:r>
            <a:r>
              <a:rPr lang="en-US" altLang="ko-KR" sz="2000" b="1" spc="-150" dirty="0" smtClean="0"/>
              <a:t>/ </a:t>
            </a:r>
            <a:r>
              <a:rPr lang="ko-KR" altLang="en-US" sz="2000" b="1" spc="-150" dirty="0" smtClean="0"/>
              <a:t>인력부족</a:t>
            </a:r>
            <a:endParaRPr lang="ko-KR" altLang="en-US" sz="2000" b="1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165" y="14127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관련 법 미비와 인력부족의 이유로 방치 상황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2165" y="1988840"/>
            <a:ext cx="7210155" cy="2585323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공정위 상황</a:t>
            </a:r>
            <a:r>
              <a:rPr lang="en-US" altLang="ko-KR" b="1" dirty="0" smtClean="0"/>
              <a:t>)</a:t>
            </a:r>
          </a:p>
          <a:p>
            <a:r>
              <a:rPr lang="ko-KR" altLang="en-US" dirty="0" smtClean="0"/>
              <a:t>수많은 개인 블로그 및 </a:t>
            </a:r>
            <a:r>
              <a:rPr lang="en-US" altLang="ko-KR" dirty="0" smtClean="0"/>
              <a:t>SNS </a:t>
            </a:r>
            <a:r>
              <a:rPr lang="ko-KR" altLang="en-US" dirty="0" smtClean="0"/>
              <a:t>마켓 실태를 모두 파악하기 힘들어 </a:t>
            </a:r>
            <a:endParaRPr lang="en-US" altLang="ko-KR" dirty="0" smtClean="0"/>
          </a:p>
          <a:p>
            <a:r>
              <a:rPr lang="ko-KR" altLang="en-US" dirty="0" smtClean="0"/>
              <a:t>신고 된 건만 관리하고 있는 수준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다수 피해자 발생 마켓 리스트를 홈페이지에 공개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소비자원 상황</a:t>
            </a:r>
            <a:r>
              <a:rPr lang="en-US" altLang="ko-KR" b="1" dirty="0" smtClean="0"/>
              <a:t>)</a:t>
            </a:r>
          </a:p>
          <a:p>
            <a:r>
              <a:rPr lang="ko-KR" altLang="en-US" dirty="0" smtClean="0"/>
              <a:t>소비자거래법에 의거해 활동하므로 </a:t>
            </a:r>
            <a:endParaRPr lang="en-US" altLang="ko-KR" dirty="0" smtClean="0"/>
          </a:p>
          <a:p>
            <a:r>
              <a:rPr lang="ko-KR" altLang="en-US" dirty="0" smtClean="0"/>
              <a:t>개인 간 거래는 제재 권한이 없다는 입장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관련 피해 접수 건수가 많아 자체적으로 피해예방 안내만 하고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2165" y="4941168"/>
            <a:ext cx="721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/>
              <a:t>□ 문정부 국정과제 </a:t>
            </a:r>
            <a:r>
              <a:rPr lang="en-US" altLang="ko-KR" b="1" spc="-150" dirty="0" smtClean="0"/>
              <a:t>‘</a:t>
            </a:r>
            <a:r>
              <a:rPr lang="ko-KR" altLang="en-US" b="1" spc="-150" dirty="0" smtClean="0"/>
              <a:t>공정거래 감시 역량 및 소비자 피해 구제 강화</a:t>
            </a:r>
            <a:r>
              <a:rPr lang="en-US" altLang="ko-KR" b="1" spc="-150" dirty="0" smtClean="0"/>
              <a:t>’ </a:t>
            </a:r>
            <a:r>
              <a:rPr lang="ko-KR" altLang="en-US" b="1" spc="-150" dirty="0" smtClean="0"/>
              <a:t>포함</a:t>
            </a:r>
            <a:endParaRPr lang="ko-KR" altLang="en-US" dirty="0"/>
          </a:p>
        </p:txBody>
      </p:sp>
      <p:sp>
        <p:nvSpPr>
          <p:cNvPr id="13" name="아래쪽 화살표 12"/>
          <p:cNvSpPr/>
          <p:nvPr/>
        </p:nvSpPr>
        <p:spPr>
          <a:xfrm>
            <a:off x="3631213" y="5310500"/>
            <a:ext cx="422693" cy="5667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164" y="5877272"/>
            <a:ext cx="721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/>
              <a:t>□ 공정위 주요업무 현황</a:t>
            </a:r>
            <a:r>
              <a:rPr lang="en-US" altLang="ko-KR" b="1" spc="-150" dirty="0" smtClean="0"/>
              <a:t>(2018.10) </a:t>
            </a:r>
            <a:r>
              <a:rPr lang="ko-KR" altLang="en-US" b="1" spc="-150" dirty="0" smtClean="0"/>
              <a:t>신기술 신유형 거래분야 소비자피해 </a:t>
            </a:r>
            <a:endParaRPr lang="en-US" altLang="ko-KR" b="1" spc="-150" dirty="0" smtClean="0"/>
          </a:p>
          <a:p>
            <a:r>
              <a:rPr lang="en-US" altLang="ko-KR" b="1" spc="-150" dirty="0"/>
              <a:t> </a:t>
            </a:r>
            <a:r>
              <a:rPr lang="en-US" altLang="ko-KR" b="1" spc="-150" dirty="0" smtClean="0"/>
              <a:t>   </a:t>
            </a:r>
            <a:r>
              <a:rPr lang="ko-KR" altLang="en-US" b="1" spc="-150" dirty="0" smtClean="0"/>
              <a:t>예방 및 구제 강화 현황 및 계획 발표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64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94472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 smtClean="0"/>
              <a:t>주요내용</a:t>
            </a:r>
            <a:r>
              <a:rPr lang="en-US" altLang="ko-KR" dirty="0" smtClean="0"/>
              <a:t>]</a:t>
            </a:r>
            <a:endParaRPr lang="en-US" altLang="ko-KR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412776"/>
            <a:ext cx="7920880" cy="1754326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추진현황</a:t>
            </a:r>
            <a:r>
              <a:rPr lang="en-US" altLang="ko-KR" dirty="0" smtClean="0"/>
              <a:t>&gt;</a:t>
            </a:r>
          </a:p>
          <a:p>
            <a:pPr marL="342900" indent="-342900">
              <a:buAutoNum type="arabicParenR"/>
            </a:pPr>
            <a:r>
              <a:rPr lang="ko-KR" altLang="en-US" dirty="0" smtClean="0"/>
              <a:t>전자상거래법 개선 방안 마련 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소비자정책위원회 보고</a:t>
            </a:r>
            <a:r>
              <a:rPr lang="en-US" altLang="ko-KR" dirty="0" smtClean="0"/>
              <a:t>, 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arenR"/>
            </a:pPr>
            <a:r>
              <a:rPr lang="ko-KR" altLang="en-US" dirty="0" smtClean="0"/>
              <a:t>전자상거래법의 규율범위 및 정의 명확화</a:t>
            </a: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ko-KR" altLang="en-US" dirty="0" smtClean="0"/>
              <a:t>사이버몰 운영자의 책임 강화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통신 판매업 신고제도 및 법위반행위에 대한 제재규정 등 개선 및 정비</a:t>
            </a: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ko-KR" altLang="en-US" dirty="0" smtClean="0"/>
              <a:t>온라인 해외구매 관련 영국 소비자기관과의 업무협약</a:t>
            </a:r>
            <a:r>
              <a:rPr lang="en-US" altLang="ko-KR" dirty="0" smtClean="0"/>
              <a:t>(MOU) </a:t>
            </a:r>
            <a:r>
              <a:rPr lang="ko-KR" altLang="en-US" dirty="0" smtClean="0"/>
              <a:t>체결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501008"/>
            <a:ext cx="7920880" cy="1200329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향후 계획</a:t>
            </a:r>
            <a:r>
              <a:rPr lang="en-US" altLang="ko-KR" dirty="0" smtClean="0"/>
              <a:t>&gt;</a:t>
            </a:r>
          </a:p>
          <a:p>
            <a:pPr marL="342900" indent="-342900">
              <a:buAutoNum type="arabicParenR"/>
            </a:pPr>
            <a:r>
              <a:rPr lang="ko-KR" altLang="en-US" dirty="0" smtClean="0"/>
              <a:t>아이돌굿즈 및 통신판매중개업 및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 미디어 시장에서의 청약철회 방해 등 위법행위 제재</a:t>
            </a:r>
            <a:r>
              <a:rPr lang="en-US" altLang="ko-KR" dirty="0" smtClean="0"/>
              <a:t>(</a:t>
            </a:r>
            <a:r>
              <a:rPr lang="ko-KR" altLang="en-US" dirty="0" smtClean="0"/>
              <a:t>연내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arenR"/>
            </a:pPr>
            <a:r>
              <a:rPr lang="ko-KR" altLang="en-US" dirty="0" smtClean="0"/>
              <a:t>전자상거래법 개정</a:t>
            </a:r>
            <a:endParaRPr lang="en-US" altLang="ko-K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869160"/>
            <a:ext cx="80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☞ </a:t>
            </a:r>
            <a:r>
              <a:rPr lang="en-US" altLang="ko-KR" dirty="0" smtClean="0"/>
              <a:t>SNS</a:t>
            </a:r>
            <a:r>
              <a:rPr lang="ko-KR" altLang="en-US" dirty="0" smtClean="0"/>
              <a:t>마켓 등 전자상거래법 개선 중요함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537321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개인마켓등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신기술 신유형 거래의 규모를 </a:t>
            </a:r>
            <a:endParaRPr lang="en-US" altLang="ko-KR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파악하는게 우선임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3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33146" y="692696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Q1.</a:t>
            </a:r>
          </a:p>
          <a:p>
            <a:r>
              <a:rPr lang="ko-KR" altLang="en-US" sz="2000" b="1" dirty="0" smtClean="0"/>
              <a:t>우리나라의 신기술 신유형 거래분야 규모를 정확히 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파악했는가</a:t>
            </a:r>
            <a:r>
              <a:rPr lang="en-US" altLang="ko-KR" sz="2000" b="1" dirty="0" smtClean="0"/>
              <a:t>?</a:t>
            </a:r>
            <a:r>
              <a:rPr lang="ko-KR" altLang="en-US" sz="2000" b="1" dirty="0" smtClean="0"/>
              <a:t> </a:t>
            </a:r>
            <a:endParaRPr lang="ko-KR" altLang="en-US" sz="2000" b="1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51520" y="2060848"/>
            <a:ext cx="79208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Q2.(</a:t>
            </a:r>
            <a:r>
              <a:rPr lang="ko-KR" altLang="en-US" sz="2000" b="1" dirty="0" smtClean="0"/>
              <a:t>파악을 못했을 경우</a:t>
            </a:r>
            <a:r>
              <a:rPr lang="en-US" altLang="ko-KR" sz="2000" b="1" dirty="0" smtClean="0"/>
              <a:t>)</a:t>
            </a:r>
          </a:p>
          <a:p>
            <a:r>
              <a:rPr lang="ko-KR" altLang="en-US" sz="2000" b="1" dirty="0" smtClean="0"/>
              <a:t>규모도 파악을 못한 상태에서 어떻게 법을 개정한다는 것인가</a:t>
            </a:r>
            <a:r>
              <a:rPr lang="en-US" altLang="ko-KR" sz="2000" b="1" dirty="0" smtClean="0"/>
              <a:t>? </a:t>
            </a:r>
          </a:p>
          <a:p>
            <a:endParaRPr lang="en-US" altLang="ko-KR" sz="700" b="1" dirty="0"/>
          </a:p>
          <a:p>
            <a:r>
              <a:rPr lang="en-US" altLang="ko-KR" sz="2000" b="1" dirty="0" smtClean="0"/>
              <a:t> - </a:t>
            </a:r>
            <a:r>
              <a:rPr lang="ko-KR" altLang="en-US" sz="2000" b="1" dirty="0" smtClean="0"/>
              <a:t>파악을 못한 이유가 무엇인가</a:t>
            </a:r>
            <a:r>
              <a:rPr lang="en-US" altLang="ko-KR" sz="2000" b="1" dirty="0" smtClean="0"/>
              <a:t>?</a:t>
            </a:r>
            <a:endParaRPr lang="ko-KR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6267" y="321433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☞ 판매 통로가 다양하여 모니터링 불가</a:t>
            </a:r>
            <a:endParaRPr lang="en-US" altLang="ko-KR" dirty="0" smtClean="0"/>
          </a:p>
          <a:p>
            <a:r>
              <a:rPr lang="ko-KR" altLang="en-US" dirty="0" smtClean="0"/>
              <a:t>☞ 개인간 거래라 제재 할 방도가 없다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8154" y="3875696"/>
            <a:ext cx="7918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Q3.</a:t>
            </a:r>
          </a:p>
          <a:p>
            <a:r>
              <a:rPr lang="ko-KR" altLang="en-US" b="1" dirty="0" smtClean="0"/>
              <a:t>급변하는 현대사회에서 판매 유형이 다양화 되면서 새로운 피해 현상은 </a:t>
            </a:r>
            <a:endParaRPr lang="en-US" altLang="ko-KR" b="1" dirty="0" smtClean="0"/>
          </a:p>
          <a:p>
            <a:r>
              <a:rPr lang="ko-KR" altLang="en-US" b="1" dirty="0" smtClean="0"/>
              <a:t>당연한 것임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이러한 것을 사전에 막기 위해 있는 기관이 공정거래위원회임</a:t>
            </a:r>
            <a:r>
              <a:rPr lang="en-US" altLang="ko-KR" b="1" dirty="0" smtClean="0"/>
              <a:t>.</a:t>
            </a:r>
          </a:p>
          <a:p>
            <a:r>
              <a:rPr lang="ko-KR" altLang="en-US" b="1" dirty="0" smtClean="0"/>
              <a:t>이미 소비자들이 피해를 당하고 수습하는 것은 아무 의미 없음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157192"/>
            <a:ext cx="8640960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지금이라도 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신유형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거래 플랫폼 형성 및 확대에 따른 소비자 피해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해결을 위한 실태조사를 하고 이에 맞는 점검계획 등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세부적인 계획을 하길 바람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7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521</Words>
  <Application>Microsoft Office PowerPoint</Application>
  <PresentationFormat>화면 슬라이드 쇼(4:3)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2018-10-15T11:26:28Z</dcterms:created>
  <dcterms:modified xsi:type="dcterms:W3CDTF">2018-10-15T11:29:52Z</dcterms:modified>
</cp:coreProperties>
</file>