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7084E-BDAB-4C1C-AEEA-4F7380F92B91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29F74-3192-4507-ABD6-045AA0FA1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37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871BC-97C6-40B0-9F26-3CBAE6216F1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02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33B-3E73-4DC4-8C48-0433A6BDF78E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84F0-C93F-48D2-907F-C75DC46BA7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51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33B-3E73-4DC4-8C48-0433A6BDF78E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84F0-C93F-48D2-907F-C75DC46BA7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33B-3E73-4DC4-8C48-0433A6BDF78E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84F0-C93F-48D2-907F-C75DC46BA7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18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33B-3E73-4DC4-8C48-0433A6BDF78E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84F0-C93F-48D2-907F-C75DC46BA7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84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33B-3E73-4DC4-8C48-0433A6BDF78E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84F0-C93F-48D2-907F-C75DC46BA7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94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33B-3E73-4DC4-8C48-0433A6BDF78E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84F0-C93F-48D2-907F-C75DC46BA7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02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33B-3E73-4DC4-8C48-0433A6BDF78E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84F0-C93F-48D2-907F-C75DC46BA7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26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33B-3E73-4DC4-8C48-0433A6BDF78E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84F0-C93F-48D2-907F-C75DC46BA7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8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33B-3E73-4DC4-8C48-0433A6BDF78E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84F0-C93F-48D2-907F-C75DC46BA7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57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33B-3E73-4DC4-8C48-0433A6BDF78E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84F0-C93F-48D2-907F-C75DC46BA7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47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433B-3E73-4DC4-8C48-0433A6BDF78E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84F0-C93F-48D2-907F-C75DC46BA7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447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A433B-3E73-4DC4-8C48-0433A6BDF78E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84F0-C93F-48D2-907F-C75DC46BA7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89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</a:t>
            </a:r>
            <a:r>
              <a:rPr lang="ko-KR" altLang="en-US" dirty="0" err="1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56023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62931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90"/>
            <a:ext cx="6487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4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국무조정실</a:t>
            </a:r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618D833-DF49-4BA7-9087-4EC24B6A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69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" y="794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37754"/>
            <a:ext cx="6048672" cy="538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454786" y="6142880"/>
            <a:ext cx="19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dirty="0"/>
              <a:t>서울경제 </a:t>
            </a:r>
            <a:r>
              <a:rPr lang="en-US" altLang="ko-KR" dirty="0"/>
              <a:t>18.6.16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3181" y="6492081"/>
            <a:ext cx="370384" cy="365125"/>
          </a:xfrm>
        </p:spPr>
        <p:txBody>
          <a:bodyPr/>
          <a:lstStyle/>
          <a:p>
            <a:fld id="{88660DE6-E60F-43B9-8D9B-DEEC79B2D70E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02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9632" y="452669"/>
            <a:ext cx="6768752" cy="6340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2800" b="1" dirty="0"/>
              <a:t>사외이사 선임 및 해임 권한남용</a:t>
            </a:r>
            <a:endParaRPr lang="ko-KR" altLang="en-US" sz="2800" dirty="0"/>
          </a:p>
        </p:txBody>
      </p:sp>
      <p:sp>
        <p:nvSpPr>
          <p:cNvPr id="3" name="직사각형 2"/>
          <p:cNvSpPr/>
          <p:nvPr/>
        </p:nvSpPr>
        <p:spPr>
          <a:xfrm>
            <a:off x="467544" y="1065793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b="1" dirty="0"/>
              <a:t>□ </a:t>
            </a:r>
            <a:r>
              <a:rPr lang="ko-KR" altLang="en-US" dirty="0"/>
              <a:t>발표자료에 따르면</a:t>
            </a:r>
          </a:p>
          <a:p>
            <a:pPr fontAlgn="base">
              <a:lnSpc>
                <a:spcPct val="200000"/>
              </a:lnSpc>
            </a:pPr>
            <a:r>
              <a:rPr lang="en-US" altLang="ko-KR" sz="2000" b="1" dirty="0"/>
              <a:t>☞ 19</a:t>
            </a:r>
            <a:r>
              <a:rPr lang="ko-KR" altLang="en-US" sz="2000" b="1" dirty="0"/>
              <a:t>년까지 기업측에서 사회이사 후보 추천 요청 대비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인력풀</a:t>
            </a:r>
            <a:r>
              <a:rPr lang="ko-KR" altLang="en-US" sz="2000" b="1" dirty="0"/>
              <a:t>  마련</a:t>
            </a:r>
            <a:endParaRPr lang="en-US" altLang="ko-KR" sz="2000" b="1" dirty="0"/>
          </a:p>
          <a:p>
            <a:pPr fontAlgn="base"/>
            <a:endParaRPr lang="ko-KR" altLang="en-US" b="1" dirty="0"/>
          </a:p>
          <a:p>
            <a:pPr fontAlgn="base">
              <a:lnSpc>
                <a:spcPct val="200000"/>
              </a:lnSpc>
            </a:pPr>
            <a:r>
              <a:rPr lang="en-US" altLang="ko-KR" sz="2000" b="1" dirty="0"/>
              <a:t>Q5</a:t>
            </a:r>
            <a:r>
              <a:rPr lang="en-US" altLang="ko-KR" sz="1600" b="1" dirty="0"/>
              <a:t>. </a:t>
            </a:r>
          </a:p>
          <a:p>
            <a:pPr fontAlgn="base">
              <a:lnSpc>
                <a:spcPct val="200000"/>
              </a:lnSpc>
            </a:pPr>
            <a:r>
              <a:rPr lang="ko-KR" altLang="en-US" b="1" dirty="0" err="1"/>
              <a:t>스튜어드십</a:t>
            </a:r>
            <a:r>
              <a:rPr lang="ko-KR" altLang="en-US" b="1" dirty="0"/>
              <a:t> 코드가 정부의 기업의 사외이사 후보 추천이 의무화인가</a:t>
            </a:r>
            <a:r>
              <a:rPr lang="en-US" altLang="ko-KR" b="1" dirty="0"/>
              <a:t>?</a:t>
            </a:r>
            <a:endParaRPr lang="ko-KR" altLang="en-US" b="1" dirty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이사회의 선임</a:t>
            </a:r>
            <a:r>
              <a:rPr lang="en-US" altLang="ko-KR" sz="1600" dirty="0"/>
              <a:t>‧</a:t>
            </a:r>
            <a:r>
              <a:rPr lang="ko-KR" altLang="en-US" sz="1600" dirty="0"/>
              <a:t>해임에 대한 적극적인 활동으로 </a:t>
            </a:r>
            <a:r>
              <a:rPr lang="ko-KR" altLang="en-US" b="1" dirty="0"/>
              <a:t>이사 후보를 추천 받을 수 밖에 없는 구조를 만드는 모략 </a:t>
            </a:r>
            <a:r>
              <a:rPr lang="ko-KR" altLang="en-US" sz="1600" dirty="0"/>
              <a:t>아닌가</a:t>
            </a:r>
            <a:r>
              <a:rPr lang="en-US" altLang="ko-KR" sz="1600" dirty="0"/>
              <a:t>?</a:t>
            </a:r>
            <a:endParaRPr lang="ko-KR" altLang="en-US" sz="1600" dirty="0"/>
          </a:p>
          <a:p>
            <a:pPr fontAlgn="base">
              <a:lnSpc>
                <a:spcPct val="200000"/>
              </a:lnSpc>
            </a:pPr>
            <a:r>
              <a:rPr lang="en-US" altLang="ko-KR" sz="1600" dirty="0"/>
              <a:t>- </a:t>
            </a:r>
            <a:r>
              <a:rPr lang="ko-KR" altLang="en-US" sz="1600" dirty="0"/>
              <a:t>이건 </a:t>
            </a:r>
            <a:r>
              <a:rPr lang="ko-KR" altLang="en-US" b="1" dirty="0"/>
              <a:t>블랙리스트 보다 더 나쁜 노골적인 </a:t>
            </a:r>
            <a:r>
              <a:rPr lang="ko-KR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레드리스트</a:t>
            </a:r>
            <a:r>
              <a:rPr lang="ko-KR" altLang="en-US" sz="1600" dirty="0" err="1"/>
              <a:t>임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50" y="6473403"/>
            <a:ext cx="391185" cy="365125"/>
          </a:xfrm>
        </p:spPr>
        <p:txBody>
          <a:bodyPr/>
          <a:lstStyle/>
          <a:p>
            <a:fld id="{88660DE6-E60F-43B9-8D9B-DEEC79B2D70E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27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75656" y="452670"/>
            <a:ext cx="5904656" cy="11639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2800" b="1" dirty="0"/>
              <a:t>국민연금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기업 사외이사 </a:t>
            </a:r>
            <a:r>
              <a:rPr lang="en-US" altLang="ko-KR" sz="2800" b="1" dirty="0"/>
              <a:t/>
            </a:r>
            <a:br>
              <a:rPr lang="en-US" altLang="ko-KR" sz="2800" b="1" dirty="0"/>
            </a:br>
            <a:r>
              <a:rPr lang="ko-KR" altLang="en-US" sz="2800" b="1" dirty="0"/>
              <a:t>의견 개진 현황</a:t>
            </a:r>
            <a:endParaRPr lang="ko-KR" altLang="en-US" sz="2800" dirty="0"/>
          </a:p>
        </p:txBody>
      </p:sp>
      <p:sp>
        <p:nvSpPr>
          <p:cNvPr id="3" name="직사각형 2"/>
          <p:cNvSpPr/>
          <p:nvPr/>
        </p:nvSpPr>
        <p:spPr>
          <a:xfrm>
            <a:off x="1102084" y="1988840"/>
            <a:ext cx="728633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b="1" dirty="0"/>
              <a:t>□ </a:t>
            </a:r>
            <a:r>
              <a:rPr lang="ko-KR" altLang="en-US" sz="1600" dirty="0"/>
              <a:t>한 기사</a:t>
            </a:r>
            <a:r>
              <a:rPr lang="en-US" altLang="ko-KR" sz="1600" dirty="0"/>
              <a:t>(</a:t>
            </a:r>
            <a:r>
              <a:rPr lang="ko-KR" altLang="en-US" sz="1600" dirty="0" err="1"/>
              <a:t>매일경제</a:t>
            </a:r>
            <a:r>
              <a:rPr lang="en-US" altLang="ko-KR" sz="1600" dirty="0"/>
              <a:t>, 18.8.22)</a:t>
            </a:r>
            <a:r>
              <a:rPr lang="ko-KR" altLang="en-US" sz="1600" dirty="0"/>
              <a:t>에 따르면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   국민연금이 </a:t>
            </a:r>
            <a:r>
              <a:rPr lang="en-US" altLang="ko-KR" sz="2000" b="1" dirty="0"/>
              <a:t>5% </a:t>
            </a:r>
            <a:r>
              <a:rPr lang="ko-KR" altLang="en-US" sz="2000" b="1" dirty="0"/>
              <a:t>이상 지분 가진 기업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개사 중</a:t>
            </a:r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 기업의 사외이사가 선임 </a:t>
            </a:r>
            <a:r>
              <a:rPr lang="ko-KR" altLang="en-US" sz="1600" dirty="0"/>
              <a:t>되었는데</a:t>
            </a:r>
            <a:r>
              <a:rPr lang="en-US" altLang="ko-KR" sz="1600" dirty="0"/>
              <a:t>,</a:t>
            </a:r>
          </a:p>
          <a:p>
            <a:pPr fontAlgn="base"/>
            <a:endParaRPr lang="ko-KR" altLang="en-US" sz="800" dirty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□ 문재인 대선 후보 캠프 출신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참여 정부 출신 인사가 </a:t>
            </a:r>
            <a:endParaRPr lang="en-US" altLang="ko-KR" sz="2000" b="1" dirty="0"/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 선임 </a:t>
            </a:r>
            <a:r>
              <a:rPr lang="ko-KR" altLang="en-US" sz="1600" dirty="0"/>
              <a:t>된 것으로 드러남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>
              <a:lnSpc>
                <a:spcPct val="200000"/>
              </a:lnSpc>
            </a:pPr>
            <a:r>
              <a:rPr lang="ko-KR" altLang="en-US" sz="2000" b="1" spc="-150" dirty="0"/>
              <a:t>□ 국민연금</a:t>
            </a:r>
            <a:r>
              <a:rPr lang="ko-KR" altLang="en-US" sz="1600" spc="-150" dirty="0"/>
              <a:t>은 이 중 단 한 명을 제외하고는 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모두 찬성 </a:t>
            </a:r>
            <a:r>
              <a:rPr lang="ko-KR" altLang="en-US" sz="1600" spc="-150" dirty="0"/>
              <a:t>을 한 것으로 확인됨</a:t>
            </a:r>
            <a:r>
              <a:rPr lang="en-US" altLang="ko-KR" sz="1600" spc="-150" dirty="0"/>
              <a:t>.</a:t>
            </a:r>
            <a:endParaRPr lang="ko-KR" altLang="en-US" sz="1600" spc="-15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50" y="6473403"/>
            <a:ext cx="391185" cy="365125"/>
          </a:xfrm>
        </p:spPr>
        <p:txBody>
          <a:bodyPr/>
          <a:lstStyle/>
          <a:p>
            <a:fld id="{88660DE6-E60F-43B9-8D9B-DEEC79B2D70E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1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09" y="-8364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452669"/>
            <a:ext cx="763284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2800" b="1" dirty="0"/>
              <a:t>이례적인 찬성률 선 보인 국민연금</a:t>
            </a:r>
            <a:r>
              <a:rPr lang="en-US" altLang="ko-KR" sz="2800" b="1" dirty="0"/>
              <a:t>, </a:t>
            </a:r>
            <a:br>
              <a:rPr lang="en-US" altLang="ko-KR" sz="2800" b="1" dirty="0"/>
            </a:br>
            <a:r>
              <a:rPr lang="ko-KR" altLang="en-US" sz="2800" b="1" dirty="0"/>
              <a:t>이래도 독립적인 운영인가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3" name="직사각형 2"/>
          <p:cNvSpPr/>
          <p:nvPr/>
        </p:nvSpPr>
        <p:spPr>
          <a:xfrm>
            <a:off x="899592" y="1782767"/>
            <a:ext cx="734481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2000" b="1" spc="-150" dirty="0"/>
              <a:t>□ 국민연금은 </a:t>
            </a:r>
            <a:r>
              <a:rPr lang="en-US" altLang="ko-KR" sz="2000" b="1" spc="-150" dirty="0"/>
              <a:t>2018</a:t>
            </a:r>
            <a:r>
              <a:rPr lang="ko-KR" altLang="en-US" sz="2000" b="1" spc="-150" dirty="0"/>
              <a:t>년 </a:t>
            </a:r>
            <a:r>
              <a:rPr lang="en-US" altLang="ko-KR" sz="2000" b="1" spc="-150" dirty="0"/>
              <a:t>5</a:t>
            </a:r>
            <a:r>
              <a:rPr lang="ko-KR" altLang="en-US" sz="2000" b="1" spc="-150" dirty="0"/>
              <a:t>월</a:t>
            </a:r>
            <a:r>
              <a:rPr lang="ko-KR" altLang="en-US" sz="2000" spc="-150" dirty="0"/>
              <a:t>까지 </a:t>
            </a:r>
            <a:r>
              <a:rPr lang="ko-KR" altLang="en-US" sz="2000" b="1" spc="-150" dirty="0"/>
              <a:t>이사</a:t>
            </a:r>
            <a:r>
              <a:rPr lang="en-US" altLang="ko-KR" sz="2000" b="1" spc="-150" dirty="0"/>
              <a:t>‧</a:t>
            </a:r>
            <a:r>
              <a:rPr lang="ko-KR" altLang="en-US" sz="2000" b="1" spc="-150" dirty="0"/>
              <a:t>감사 선임 안건 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782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건 중 </a:t>
            </a:r>
            <a:endParaRPr lang="en-US" altLang="ko-KR" sz="2000" b="1" i="1" spc="-1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200000"/>
              </a:lnSpc>
            </a:pP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219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건</a:t>
            </a: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(28%) </a:t>
            </a:r>
            <a:r>
              <a:rPr lang="ko-KR" altLang="en-US" sz="2000" b="1" spc="-150" dirty="0"/>
              <a:t>에 반대</a:t>
            </a:r>
            <a:r>
              <a:rPr lang="ko-KR" altLang="en-US" sz="1600" spc="-150" dirty="0"/>
              <a:t>한 것과는 대조적인</a:t>
            </a:r>
            <a:r>
              <a:rPr lang="en-US" altLang="ko-KR" sz="1600" spc="-150" dirty="0"/>
              <a:t>, </a:t>
            </a:r>
            <a:r>
              <a:rPr lang="ko-KR" altLang="en-US" sz="2000" b="1" spc="-150" dirty="0"/>
              <a:t>이율배반적인 행태</a:t>
            </a:r>
            <a:r>
              <a:rPr lang="ko-KR" altLang="en-US" sz="1600" spc="-150" dirty="0"/>
              <a:t>를 보임</a:t>
            </a:r>
            <a:r>
              <a:rPr lang="en-US" altLang="ko-KR" sz="1600" spc="-150" dirty="0"/>
              <a:t>.</a:t>
            </a:r>
          </a:p>
          <a:p>
            <a:pPr fontAlgn="base">
              <a:lnSpc>
                <a:spcPct val="200000"/>
              </a:lnSpc>
            </a:pPr>
            <a:endParaRPr lang="ko-KR" altLang="en-US" sz="1600" dirty="0"/>
          </a:p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□ </a:t>
            </a:r>
            <a:r>
              <a:rPr lang="en-US" altLang="ko-KR" sz="2000" b="1" spc="-150" dirty="0"/>
              <a:t>Q6. 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spc="-300" dirty="0"/>
              <a:t>요즘 젊은 친구들이 하는 말로</a:t>
            </a:r>
            <a:r>
              <a:rPr lang="ko-KR" altLang="en-US" sz="2000" b="1" spc="-300" dirty="0"/>
              <a:t> </a:t>
            </a:r>
            <a:r>
              <a:rPr lang="ko-KR" altLang="en-US" sz="2400" b="1" i="1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“이게 실화인가” </a:t>
            </a:r>
            <a:r>
              <a:rPr lang="ko-KR" altLang="en-US" sz="2000" spc="-300" dirty="0"/>
              <a:t>라는 말을 </a:t>
            </a:r>
            <a:r>
              <a:rPr lang="ko-KR" altLang="en-US" sz="2400" b="1" spc="-300" dirty="0"/>
              <a:t>실감</a:t>
            </a:r>
            <a:r>
              <a:rPr lang="ko-KR" altLang="en-US" sz="2000" spc="-300" dirty="0"/>
              <a:t>케 함</a:t>
            </a:r>
            <a:r>
              <a:rPr lang="en-US" altLang="ko-KR" sz="2000" spc="-300" dirty="0"/>
              <a:t>.</a:t>
            </a:r>
          </a:p>
          <a:p>
            <a:pPr fontAlgn="base">
              <a:lnSpc>
                <a:spcPct val="200000"/>
              </a:lnSpc>
            </a:pPr>
            <a:endParaRPr lang="ko-KR" altLang="en-US" sz="16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50" y="6473403"/>
            <a:ext cx="391185" cy="365125"/>
          </a:xfrm>
        </p:spPr>
        <p:txBody>
          <a:bodyPr/>
          <a:lstStyle/>
          <a:p>
            <a:fld id="{88660DE6-E60F-43B9-8D9B-DEEC79B2D70E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4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336704" cy="1224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2800" b="1" dirty="0"/>
              <a:t>이러고도 독립적 운용을 </a:t>
            </a:r>
            <a:r>
              <a:rPr lang="en-US" altLang="ko-KR" sz="2800" b="1" dirty="0"/>
              <a:t/>
            </a:r>
            <a:br>
              <a:rPr lang="en-US" altLang="ko-KR" sz="2800" b="1" dirty="0"/>
            </a:br>
            <a:r>
              <a:rPr lang="ko-KR" altLang="en-US" sz="2800" b="1" dirty="0"/>
              <a:t>말할 수 있는가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3" name="직사각형 2"/>
          <p:cNvSpPr/>
          <p:nvPr/>
        </p:nvSpPr>
        <p:spPr>
          <a:xfrm>
            <a:off x="1259632" y="2005443"/>
            <a:ext cx="7344816" cy="29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sz="2400" b="1" dirty="0"/>
              <a:t>Q7</a:t>
            </a:r>
            <a:r>
              <a:rPr lang="en-US" altLang="ko-KR" sz="1600" b="1" dirty="0"/>
              <a:t>. </a:t>
            </a:r>
          </a:p>
          <a:p>
            <a:pPr fontAlgn="base">
              <a:lnSpc>
                <a:spcPct val="200000"/>
              </a:lnSpc>
            </a:pP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노동이사제</a:t>
            </a:r>
            <a:r>
              <a:rPr lang="ko-KR" altLang="en-US" sz="1600" dirty="0"/>
              <a:t> 도입을 강요하고</a:t>
            </a:r>
            <a:r>
              <a:rPr lang="ko-KR" altLang="en-US" sz="2000" dirty="0"/>
              <a:t> </a:t>
            </a:r>
            <a:r>
              <a:rPr lang="ko-KR" altLang="en-US" sz="1600" dirty="0"/>
              <a:t>있는 </a:t>
            </a:r>
            <a:r>
              <a:rPr lang="ko-KR" altLang="en-US" sz="2000" b="1" dirty="0"/>
              <a:t>현 정부의 기조</a:t>
            </a:r>
            <a:r>
              <a:rPr lang="ko-KR" altLang="en-US" sz="1600" dirty="0"/>
              <a:t>는 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사외이사</a:t>
            </a:r>
            <a:r>
              <a:rPr lang="ko-KR" alt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600" dirty="0"/>
              <a:t>까지 정부 사람을 보내어 </a:t>
            </a:r>
            <a:r>
              <a:rPr lang="ko-KR" altLang="en-US" sz="2000" b="1" dirty="0"/>
              <a:t>기업의 곶감</a:t>
            </a:r>
            <a:r>
              <a:rPr lang="ko-KR" altLang="en-US" sz="1600" dirty="0"/>
              <a:t>까지 </a:t>
            </a:r>
            <a:r>
              <a:rPr lang="ko-KR" altLang="en-US" sz="2000" b="1" dirty="0"/>
              <a:t>좌지우지</a:t>
            </a:r>
            <a:r>
              <a:rPr lang="ko-KR" altLang="en-US" sz="1600" dirty="0"/>
              <a:t>하려고 드는 것이</a:t>
            </a:r>
            <a:endParaRPr lang="en-US" altLang="ko-KR" sz="1600" dirty="0"/>
          </a:p>
          <a:p>
            <a:pPr fontAlgn="base">
              <a:lnSpc>
                <a:spcPct val="200000"/>
              </a:lnSpc>
            </a:pPr>
            <a:r>
              <a:rPr lang="ko-KR" alt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연금 사회주의</a:t>
            </a:r>
            <a:r>
              <a:rPr lang="ko-KR" alt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ko-KR" altLang="en-US" sz="1600" b="1" dirty="0"/>
              <a:t> </a:t>
            </a:r>
            <a:r>
              <a:rPr lang="ko-KR" altLang="en-US" sz="1600" dirty="0"/>
              <a:t>가 아니고 무엇인가</a:t>
            </a:r>
            <a:r>
              <a:rPr lang="en-US" altLang="ko-KR" sz="1600" dirty="0"/>
              <a:t>?</a:t>
            </a:r>
            <a:endParaRPr lang="ko-KR" altLang="en-US" sz="16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50" y="6473403"/>
            <a:ext cx="463193" cy="365125"/>
          </a:xfrm>
        </p:spPr>
        <p:txBody>
          <a:bodyPr/>
          <a:lstStyle/>
          <a:p>
            <a:fld id="{88660DE6-E60F-43B9-8D9B-DEEC79B2D70E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6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92696"/>
          </a:xfrm>
        </p:spPr>
        <p:txBody>
          <a:bodyPr>
            <a:noAutofit/>
          </a:bodyPr>
          <a:lstStyle/>
          <a:p>
            <a:r>
              <a:rPr lang="ko-KR" altLang="en-US" sz="3600" b="1" dirty="0"/>
              <a:t>국민연금 운용의 본분은 다 하고 있는가</a:t>
            </a:r>
            <a:r>
              <a:rPr lang="en-US" altLang="ko-KR" sz="3600" b="1" dirty="0"/>
              <a:t>?</a:t>
            </a:r>
            <a:endParaRPr lang="ko-KR" altLang="en-US" sz="3600" dirty="0"/>
          </a:p>
        </p:txBody>
      </p:sp>
      <p:sp>
        <p:nvSpPr>
          <p:cNvPr id="3" name="직사각형 2"/>
          <p:cNvSpPr/>
          <p:nvPr/>
        </p:nvSpPr>
        <p:spPr>
          <a:xfrm>
            <a:off x="1187625" y="996798"/>
            <a:ext cx="6408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sz="1600" dirty="0"/>
              <a:t>2018</a:t>
            </a:r>
            <a:r>
              <a:rPr lang="ko-KR" altLang="en-US" sz="1600" dirty="0"/>
              <a:t>년도 누적 수익률 기준 국민연금 국내 주식 누적 수익률을 보면</a:t>
            </a:r>
            <a:r>
              <a:rPr lang="en-US" altLang="ko-KR" sz="1600" dirty="0"/>
              <a:t>,</a:t>
            </a:r>
            <a:endParaRPr lang="ko-KR" altLang="en-US" sz="1600" dirty="0"/>
          </a:p>
          <a:p>
            <a:pPr fontAlgn="base">
              <a:lnSpc>
                <a:spcPct val="200000"/>
              </a:lnSpc>
            </a:pPr>
            <a:r>
              <a:rPr lang="en-US" altLang="ko-KR" sz="1600" dirty="0"/>
              <a:t>7</a:t>
            </a:r>
            <a:r>
              <a:rPr lang="ko-KR" altLang="en-US" sz="1600" dirty="0"/>
              <a:t>월 기준 </a:t>
            </a:r>
            <a:r>
              <a:rPr lang="en-US" altLang="ko-KR" sz="1600" dirty="0"/>
              <a:t>–6.11%</a:t>
            </a:r>
            <a:r>
              <a:rPr lang="ko-KR" altLang="en-US" sz="1600" dirty="0"/>
              <a:t>를 기록하며 역대 최저 수익률을 보이고 있음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71650696" descr="EMB00002d5025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5" y="2230276"/>
            <a:ext cx="5052578" cy="3988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099745" y="6188015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dirty="0" err="1"/>
              <a:t>매일경제</a:t>
            </a:r>
            <a:r>
              <a:rPr lang="en-US" altLang="ko-KR" dirty="0"/>
              <a:t>(18.9.28)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403648" y="305558"/>
            <a:ext cx="7272808" cy="12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spc="-150" dirty="0"/>
              <a:t>□ </a:t>
            </a:r>
            <a:r>
              <a:rPr lang="ko-KR" altLang="en-US" b="1" dirty="0"/>
              <a:t>국민연금 운용의 본분은 다 하고 있는가</a:t>
            </a:r>
            <a:r>
              <a:rPr lang="en-US" altLang="ko-KR" b="1" dirty="0"/>
              <a:t>?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2018</a:t>
            </a:r>
            <a:r>
              <a:rPr lang="ko-KR" altLang="en-US" dirty="0"/>
              <a:t>년도 누적 수익률 기준 국민연금 국내 주식 누적 수익률을 보면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7</a:t>
            </a:r>
            <a:r>
              <a:rPr lang="ko-KR" altLang="en-US" dirty="0"/>
              <a:t>월 기준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–6.11% </a:t>
            </a:r>
            <a:r>
              <a:rPr lang="ko-KR" altLang="en-US" dirty="0"/>
              <a:t>를 기록하며 역대 최저 수익률을 보이고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0DE6-E60F-43B9-8D9B-DEEC79B2D70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4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0" y="794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43208" y="548681"/>
            <a:ext cx="856393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spc="-150" dirty="0"/>
              <a:t>Q8</a:t>
            </a:r>
            <a:r>
              <a:rPr lang="en-US" altLang="ko-KR" sz="1600" b="1" spc="-150" dirty="0"/>
              <a:t>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spc="-150" dirty="0"/>
              <a:t>문재인 정부</a:t>
            </a:r>
            <a:r>
              <a:rPr lang="ko-KR" altLang="en-US" sz="1600" spc="-150" dirty="0"/>
              <a:t>가 들어서며 </a:t>
            </a:r>
            <a:r>
              <a:rPr lang="ko-KR" altLang="en-US" b="1" spc="-150" dirty="0"/>
              <a:t>국민연금</a:t>
            </a:r>
            <a:r>
              <a:rPr lang="ko-KR" altLang="en-US" sz="2000" b="1" spc="-150" dirty="0"/>
              <a:t> </a:t>
            </a:r>
            <a:endParaRPr lang="en-US" altLang="ko-KR" sz="2000" b="1" spc="-150" dirty="0"/>
          </a:p>
          <a:p>
            <a:pPr fontAlgn="base">
              <a:lnSpc>
                <a:spcPct val="150000"/>
              </a:lnSpc>
            </a:pP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▲역대최저 수익률  ▲본부장 </a:t>
            </a:r>
            <a:r>
              <a:rPr lang="en-US" altLang="ko-KR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이상 공백  ▲</a:t>
            </a:r>
            <a:r>
              <a:rPr lang="ko-KR" altLang="en-US" b="1" i="1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운용직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이탈 가속 </a:t>
            </a:r>
            <a:r>
              <a:rPr lang="ko-KR" altLang="en-US" sz="1600" spc="-150" dirty="0"/>
              <a:t>이라는 </a:t>
            </a:r>
            <a:r>
              <a:rPr lang="ko-KR" altLang="en-US" b="1" spc="-150" dirty="0" err="1"/>
              <a:t>성적서</a:t>
            </a:r>
            <a:r>
              <a:rPr lang="ko-KR" altLang="en-US" sz="1600" spc="-150" dirty="0" err="1"/>
              <a:t>를</a:t>
            </a:r>
            <a:r>
              <a:rPr lang="ko-KR" altLang="en-US" sz="1600" spc="-150" dirty="0"/>
              <a:t> 받고 있고</a:t>
            </a:r>
            <a:r>
              <a:rPr lang="en-US" altLang="ko-KR" sz="1600" spc="-150" dirty="0"/>
              <a:t>,</a:t>
            </a:r>
            <a:endParaRPr lang="ko-KR" altLang="en-US" sz="1600" spc="-150" dirty="0"/>
          </a:p>
        </p:txBody>
      </p:sp>
      <p:sp>
        <p:nvSpPr>
          <p:cNvPr id="5" name="직사각형 4"/>
          <p:cNvSpPr/>
          <p:nvPr/>
        </p:nvSpPr>
        <p:spPr>
          <a:xfrm>
            <a:off x="333666" y="2660915"/>
            <a:ext cx="843002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b="1" dirty="0"/>
              <a:t>설상가상</a:t>
            </a:r>
            <a:r>
              <a:rPr lang="ko-KR" altLang="en-US" sz="1600" dirty="0"/>
              <a:t>으로 연금기금 수장인 </a:t>
            </a:r>
            <a:r>
              <a:rPr lang="ko-KR" altLang="en-US" b="1" dirty="0"/>
              <a:t>본부장 임명과정</a:t>
            </a:r>
            <a:r>
              <a:rPr lang="ko-KR" altLang="en-US" sz="1600" dirty="0"/>
              <a:t>을 놓고 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    </a:t>
            </a:r>
            <a:r>
              <a:rPr lang="ko-KR" altLang="en-US" b="1" dirty="0"/>
              <a:t>청와대 정책실장</a:t>
            </a:r>
            <a:r>
              <a:rPr lang="en-US" altLang="ko-KR" b="1" dirty="0"/>
              <a:t>(</a:t>
            </a:r>
            <a:r>
              <a:rPr lang="ko-KR" altLang="en-US" b="1" dirty="0"/>
              <a:t>장하성</a:t>
            </a:r>
            <a:r>
              <a:rPr lang="en-US" altLang="ko-KR" b="1" dirty="0"/>
              <a:t>)</a:t>
            </a:r>
            <a:r>
              <a:rPr lang="ko-KR" altLang="en-US" b="1" dirty="0"/>
              <a:t>이 개입</a:t>
            </a:r>
            <a:r>
              <a:rPr lang="ko-KR" altLang="en-US" sz="1600" dirty="0"/>
              <a:t>하면서 </a:t>
            </a:r>
            <a:r>
              <a:rPr lang="ko-KR" altLang="en-US" b="1" dirty="0"/>
              <a:t>신뢰는 더 없이 추락</a:t>
            </a:r>
            <a:r>
              <a:rPr lang="ko-KR" altLang="en-US" sz="1600" dirty="0"/>
              <a:t>함</a:t>
            </a:r>
            <a:endParaRPr lang="en-US" altLang="ko-KR" sz="1600" dirty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endParaRPr lang="ko-KR" altLang="en-US" sz="1600" dirty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국민연금은 </a:t>
            </a:r>
            <a:r>
              <a:rPr lang="ko-KR" altLang="en-US" b="1" dirty="0"/>
              <a:t>‘국민 노후자금 관리 대리인’</a:t>
            </a:r>
            <a:r>
              <a:rPr lang="ko-KR" altLang="en-US" sz="1600" dirty="0"/>
              <a:t>으로서 </a:t>
            </a:r>
            <a:r>
              <a:rPr lang="ko-KR" altLang="en-US" b="1" dirty="0"/>
              <a:t>수익률 제고라는 본분</a:t>
            </a:r>
            <a:r>
              <a:rPr lang="ko-KR" altLang="en-US" sz="1600" dirty="0"/>
              <a:t>도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다 하지 못한 채 </a:t>
            </a:r>
            <a:r>
              <a:rPr lang="ko-KR" altLang="en-US" b="1" dirty="0" err="1"/>
              <a:t>스튜어드십</a:t>
            </a:r>
            <a:r>
              <a:rPr lang="ko-KR" altLang="en-US" b="1" dirty="0"/>
              <a:t> 코드</a:t>
            </a:r>
            <a:r>
              <a:rPr lang="ko-KR" altLang="en-US" sz="1600" dirty="0"/>
              <a:t>를 내세워 </a:t>
            </a:r>
            <a:r>
              <a:rPr lang="ko-KR" altLang="en-US" b="1" dirty="0"/>
              <a:t>기업까지 경영</a:t>
            </a:r>
            <a:r>
              <a:rPr lang="ko-KR" altLang="en-US" sz="1600" dirty="0"/>
              <a:t>하고자 드는 </a:t>
            </a:r>
            <a:r>
              <a:rPr lang="ko-KR" altLang="en-US" b="1" dirty="0"/>
              <a:t>위험한</a:t>
            </a:r>
            <a:endParaRPr lang="en-US" altLang="ko-KR" b="1" dirty="0"/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    발상</a:t>
            </a:r>
            <a:r>
              <a:rPr lang="ko-KR" altLang="en-US" sz="1600" dirty="0"/>
              <a:t>을 지금이라도 멈춰야 함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0DE6-E60F-43B9-8D9B-DEEC79B2D70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3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CB6C77CF-14D1-439F-9F4F-39689060B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640960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0"/>
            <a:ext cx="917106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spc="-15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정부 정책 실패 대표 사례 역사에 남을 것</a:t>
            </a:r>
            <a:endParaRPr lang="en-US" altLang="ko-KR" sz="4000" b="1" spc="-1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국민연금</a:t>
            </a:r>
            <a:r>
              <a:rPr lang="en-US" altLang="ko-K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0DE6-E60F-43B9-8D9B-DEEC79B2D70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53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" y="794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171929736" descr="EMB00002d5025d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1" b="58939"/>
          <a:stretch/>
        </p:blipFill>
        <p:spPr bwMode="auto">
          <a:xfrm>
            <a:off x="683568" y="750888"/>
            <a:ext cx="3600400" cy="5401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45764"/>
          <a:stretch/>
        </p:blipFill>
        <p:spPr bwMode="auto">
          <a:xfrm>
            <a:off x="4409829" y="750888"/>
            <a:ext cx="4099472" cy="5401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50" y="6473403"/>
            <a:ext cx="391185" cy="365125"/>
          </a:xfrm>
        </p:spPr>
        <p:txBody>
          <a:bodyPr/>
          <a:lstStyle/>
          <a:p>
            <a:fld id="{88660DE6-E60F-43B9-8D9B-DEEC79B2D70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91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20688"/>
          </a:xfrm>
        </p:spPr>
        <p:txBody>
          <a:bodyPr>
            <a:noAutofit/>
          </a:bodyPr>
          <a:lstStyle/>
          <a:p>
            <a:r>
              <a:rPr lang="ko-KR" altLang="en-US" sz="2600" b="1" dirty="0">
                <a:latin typeface="HY헤드라인M" pitchFamily="18" charset="-127"/>
                <a:ea typeface="HY헤드라인M" pitchFamily="18" charset="-127"/>
              </a:rPr>
              <a:t>국민연금</a:t>
            </a:r>
            <a:r>
              <a:rPr lang="en-US" altLang="ko-KR" sz="26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600" b="1" dirty="0">
                <a:latin typeface="HY헤드라인M" pitchFamily="18" charset="-127"/>
                <a:ea typeface="HY헤드라인M" pitchFamily="18" charset="-127"/>
              </a:rPr>
              <a:t>수익률 제고가 우선인가</a:t>
            </a:r>
            <a:r>
              <a:rPr lang="en-US" altLang="ko-KR" sz="2600" b="1" dirty="0">
                <a:latin typeface="HY헤드라인M" pitchFamily="18" charset="-127"/>
                <a:ea typeface="HY헤드라인M" pitchFamily="18" charset="-127"/>
              </a:rPr>
              <a:t>? </a:t>
            </a:r>
            <a:r>
              <a:rPr lang="ko-KR" altLang="en-US" sz="2600" b="1" dirty="0">
                <a:latin typeface="HY헤드라인M" pitchFamily="18" charset="-127"/>
                <a:ea typeface="HY헤드라인M" pitchFamily="18" charset="-127"/>
              </a:rPr>
              <a:t>경영참여가 우선인가</a:t>
            </a:r>
            <a:r>
              <a:rPr lang="en-US" altLang="ko-KR" sz="2600" b="1" dirty="0"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2600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2" y="1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971600" y="969760"/>
            <a:ext cx="7200800" cy="408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spc="-150" dirty="0"/>
              <a:t>□ 국민연금</a:t>
            </a:r>
            <a:r>
              <a:rPr lang="ko-KR" altLang="en-US" spc="-150" dirty="0"/>
              <a:t>의 기업 주식 보유는</a:t>
            </a:r>
          </a:p>
          <a:p>
            <a:pPr fontAlgn="base"/>
            <a:endParaRPr lang="en-US" altLang="ko-KR" sz="1600" b="1" spc="-150" dirty="0"/>
          </a:p>
          <a:p>
            <a:pPr fontAlgn="base"/>
            <a:r>
              <a:rPr lang="ko-KR" altLang="en-US" b="1" spc="-150" dirty="0"/>
              <a:t>‘</a:t>
            </a:r>
            <a:r>
              <a:rPr lang="ko-KR" altLang="en-US" sz="2000" b="1" spc="-150" dirty="0"/>
              <a:t>국민연금 운용’을 위한 것으로 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기업의 경영권 행사와는 무관</a:t>
            </a:r>
          </a:p>
          <a:p>
            <a:pPr fontAlgn="base"/>
            <a:endParaRPr lang="en-US" altLang="ko-KR" sz="1400" b="1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n-US" altLang="ko-KR" sz="1400" b="1" spc="-150" dirty="0"/>
          </a:p>
          <a:p>
            <a:pPr fontAlgn="base"/>
            <a:endParaRPr lang="en-US" altLang="ko-KR" sz="1400" b="1" spc="-150" dirty="0"/>
          </a:p>
          <a:p>
            <a:pPr fontAlgn="base"/>
            <a:r>
              <a:rPr lang="ko-KR" altLang="en-US" sz="2400" b="1" spc="-150" dirty="0"/>
              <a:t>□ </a:t>
            </a:r>
            <a:r>
              <a:rPr lang="ko-KR" altLang="en-US" sz="2400" b="1" spc="-150" dirty="0" err="1"/>
              <a:t>스튜어드십코드</a:t>
            </a:r>
            <a:r>
              <a:rPr lang="ko-KR" altLang="en-US" sz="2400" b="1" spc="-150" dirty="0"/>
              <a:t> 도입의 한계</a:t>
            </a:r>
          </a:p>
          <a:p>
            <a:pPr fontAlgn="base">
              <a:lnSpc>
                <a:spcPct val="200000"/>
              </a:lnSpc>
            </a:pPr>
            <a:r>
              <a:rPr lang="en-US" altLang="ko-KR" spc="-150" dirty="0"/>
              <a:t>- </a:t>
            </a:r>
            <a:r>
              <a:rPr lang="ko-KR" altLang="en-US" spc="-150" dirty="0"/>
              <a:t>국민들의 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노후자금 관리 대리인’</a:t>
            </a:r>
            <a:r>
              <a:rPr lang="ko-KR" altLang="en-US" sz="24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pc="-150" dirty="0"/>
              <a:t>역할로</a:t>
            </a:r>
            <a:r>
              <a:rPr lang="en-US" altLang="ko-KR" spc="-150" dirty="0"/>
              <a:t>,</a:t>
            </a:r>
            <a:endParaRPr lang="ko-KR" altLang="en-US" spc="-150" dirty="0"/>
          </a:p>
          <a:p>
            <a:pPr fontAlgn="base">
              <a:lnSpc>
                <a:spcPct val="200000"/>
              </a:lnSpc>
            </a:pPr>
            <a:r>
              <a:rPr lang="ko-KR" altLang="en-US" sz="2000" b="1" spc="-150" dirty="0"/>
              <a:t>  국민의 돈을 볼모</a:t>
            </a:r>
            <a:r>
              <a:rPr lang="ko-KR" altLang="en-US" sz="2000" spc="-150" dirty="0"/>
              <a:t>로 </a:t>
            </a:r>
            <a:r>
              <a:rPr lang="ko-KR" altLang="en-US" spc="-150" dirty="0"/>
              <a:t>의결권 행사하는 것은 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‘권한 남용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ko-KR" altLang="en-US" spc="-150" dirty="0"/>
              <a:t>이라는</a:t>
            </a:r>
            <a:endParaRPr lang="en-US" altLang="ko-KR" spc="-150" dirty="0"/>
          </a:p>
          <a:p>
            <a:pPr fontAlgn="base">
              <a:lnSpc>
                <a:spcPct val="200000"/>
              </a:lnSpc>
            </a:pPr>
            <a:r>
              <a:rPr lang="ko-KR" altLang="en-US" spc="-150" dirty="0"/>
              <a:t>  묵시적 </a:t>
            </a:r>
            <a:r>
              <a:rPr lang="ko-KR" altLang="en-US" sz="2000" b="1" spc="-150" dirty="0"/>
              <a:t>약속</a:t>
            </a:r>
            <a:endParaRPr lang="ko-KR" altLang="en-US" sz="2000" spc="-15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50" y="6473403"/>
            <a:ext cx="463193" cy="365125"/>
          </a:xfrm>
        </p:spPr>
        <p:txBody>
          <a:bodyPr/>
          <a:lstStyle/>
          <a:p>
            <a:fld id="{88660DE6-E60F-43B9-8D9B-DEEC79B2D70E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27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260949" y="1796819"/>
            <a:ext cx="6324545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(</a:t>
            </a:r>
            <a:r>
              <a:rPr lang="ko-KR" altLang="en-US" sz="2000" b="1" dirty="0"/>
              <a:t>기본원칙</a:t>
            </a:r>
            <a:r>
              <a:rPr lang="en-US" altLang="ko-KR" sz="2000" b="1" dirty="0"/>
              <a:t>)</a:t>
            </a:r>
            <a:r>
              <a:rPr lang="ko-KR" altLang="en-US" dirty="0"/>
              <a:t>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기관투자자에게 맡겨진 </a:t>
            </a:r>
            <a:r>
              <a:rPr lang="ko-KR" altLang="en-US" dirty="0" err="1"/>
              <a:t>투자금을</a:t>
            </a:r>
            <a:r>
              <a:rPr lang="ko-KR" altLang="en-US" dirty="0"/>
              <a:t> 운용함에 있어서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수탁자의 책임</a:t>
            </a:r>
            <a:r>
              <a:rPr lang="ko-KR" altLang="en-US" dirty="0"/>
              <a:t>을 다할 수 있도록 하는 것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endParaRPr lang="ko-KR" altLang="en-US" sz="1400" dirty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(</a:t>
            </a:r>
            <a:r>
              <a:rPr lang="ko-KR" altLang="en-US" sz="2000" b="1" dirty="0"/>
              <a:t>수탁자의 책임</a:t>
            </a:r>
            <a:r>
              <a:rPr lang="en-US" altLang="ko-KR" sz="2000" b="1" dirty="0"/>
              <a:t>)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▲경영전략    ▲위험관리    ▲지배구조 </a:t>
            </a:r>
            <a:r>
              <a:rPr lang="ko-KR" altLang="en-US" dirty="0"/>
              <a:t>등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경영사항 전반에 대해 모두 점검할 수 있는 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0948" y="836712"/>
            <a:ext cx="611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/>
              <a:t>□ </a:t>
            </a:r>
            <a:r>
              <a:rPr lang="ko-KR" altLang="en-US" sz="2800" b="1" spc="-150" dirty="0" err="1"/>
              <a:t>스튜어드십</a:t>
            </a:r>
            <a:r>
              <a:rPr lang="ko-KR" altLang="en-US" sz="2800" b="1" spc="-150" dirty="0"/>
              <a:t> 코드란</a:t>
            </a:r>
            <a:r>
              <a:rPr lang="en-US" altLang="ko-KR" sz="2800" b="1" spc="-150" dirty="0"/>
              <a:t>?</a:t>
            </a:r>
            <a:endParaRPr lang="ko-KR" altLang="en-US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50" y="6473403"/>
            <a:ext cx="391185" cy="365125"/>
          </a:xfrm>
        </p:spPr>
        <p:txBody>
          <a:bodyPr/>
          <a:lstStyle/>
          <a:p>
            <a:fld id="{88660DE6-E60F-43B9-8D9B-DEEC79B2D70E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51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83568" y="1316765"/>
            <a:ext cx="799288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(</a:t>
            </a:r>
            <a:r>
              <a:rPr lang="ko-KR" altLang="en-US" sz="2400" b="1" dirty="0"/>
              <a:t>연금사회주의</a:t>
            </a:r>
            <a:r>
              <a:rPr lang="en-US" altLang="ko-KR" sz="2400" b="1" dirty="0"/>
              <a:t>)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정부가 관리하는 </a:t>
            </a:r>
            <a:r>
              <a:rPr lang="ko-KR" altLang="en-US" dirty="0" err="1"/>
              <a:t>연기금</a:t>
            </a:r>
            <a:r>
              <a:rPr lang="ko-KR" altLang="en-US" dirty="0"/>
              <a:t> 등 대형 </a:t>
            </a:r>
            <a:r>
              <a:rPr lang="ko-KR" altLang="en-US" sz="2000" b="1" dirty="0"/>
              <a:t>기금의 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시장 지배력이 점차 높아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/>
              <a:t>지면서 이를 활용하여 </a:t>
            </a:r>
            <a:r>
              <a:rPr lang="ko-KR" altLang="en-US" sz="2000" b="1" dirty="0"/>
              <a:t>기업 경영에 관여</a:t>
            </a:r>
            <a:r>
              <a:rPr lang="ko-KR" altLang="en-US" dirty="0"/>
              <a:t>하는 것</a:t>
            </a:r>
            <a:endParaRPr lang="en-US" altLang="ko-KR" dirty="0"/>
          </a:p>
          <a:p>
            <a:pPr fontAlgn="base"/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>
              <a:lnSpc>
                <a:spcPct val="200000"/>
              </a:lnSpc>
            </a:pPr>
            <a:r>
              <a:rPr lang="en-US" altLang="ko-KR" sz="2400" b="1" dirty="0"/>
              <a:t>(</a:t>
            </a:r>
            <a:r>
              <a:rPr lang="ko-KR" altLang="en-US" sz="2400" b="1" dirty="0"/>
              <a:t>위협요인</a:t>
            </a:r>
            <a:r>
              <a:rPr lang="en-US" altLang="ko-KR" sz="2400" b="1" dirty="0"/>
              <a:t>)</a:t>
            </a:r>
            <a:r>
              <a:rPr lang="ko-KR" altLang="en-US" sz="2400" dirty="0"/>
              <a:t> </a:t>
            </a:r>
            <a:endParaRPr lang="en-US" altLang="ko-KR" sz="2400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기업의 경영에 </a:t>
            </a:r>
            <a:r>
              <a:rPr lang="ko-KR" altLang="en-US" sz="2000" b="1" dirty="0"/>
              <a:t>정부의 정책이나 간섭</a:t>
            </a:r>
            <a:r>
              <a:rPr lang="ko-KR" altLang="en-US" sz="2000" dirty="0"/>
              <a:t>이 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주주권을 통해 개입 </a:t>
            </a:r>
            <a:endParaRPr lang="en-US" altLang="ko-K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될 경우 </a:t>
            </a:r>
            <a:r>
              <a:rPr lang="ko-KR" altLang="en-US" sz="2000" b="1" dirty="0"/>
              <a:t>자유로운 기업경영에 방해</a:t>
            </a:r>
            <a:r>
              <a:rPr lang="ko-KR" altLang="en-US" dirty="0"/>
              <a:t>요인으로 작용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691680" y="356659"/>
            <a:ext cx="5760640" cy="7540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spc="-150" dirty="0"/>
              <a:t>‘</a:t>
            </a:r>
            <a:r>
              <a:rPr lang="ko-KR" altLang="en-US" sz="2800" b="1" spc="-150" dirty="0"/>
              <a:t>연금 사회주의</a:t>
            </a:r>
            <a:r>
              <a:rPr lang="en-US" altLang="ko-KR" sz="2800" b="1" spc="-150" dirty="0"/>
              <a:t>’ </a:t>
            </a:r>
            <a:r>
              <a:rPr lang="ko-KR" altLang="en-US" sz="2800" b="1" spc="-150" dirty="0"/>
              <a:t>문제 직면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50" y="6473403"/>
            <a:ext cx="463193" cy="365125"/>
          </a:xfrm>
        </p:spPr>
        <p:txBody>
          <a:bodyPr/>
          <a:lstStyle/>
          <a:p>
            <a:fld id="{88660DE6-E60F-43B9-8D9B-DEEC79B2D70E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47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6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730809" y="1329526"/>
            <a:ext cx="768238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(</a:t>
            </a:r>
            <a:r>
              <a:rPr lang="ko-KR" altLang="en-US" sz="2400" b="1" dirty="0"/>
              <a:t>이사회의 주요 결정 기능</a:t>
            </a:r>
            <a:r>
              <a:rPr lang="en-US" altLang="ko-KR" sz="2400" b="1" dirty="0"/>
              <a:t>)</a:t>
            </a:r>
          </a:p>
          <a:p>
            <a:pPr fontAlgn="base"/>
            <a:endParaRPr lang="ko-KR" altLang="en-US" sz="1600" b="1" dirty="0"/>
          </a:p>
          <a:p>
            <a:pPr fontAlgn="base"/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▲생산물의 가격 결정 </a:t>
            </a:r>
            <a:endParaRPr lang="en-US" altLang="ko-K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n-US" altLang="ko-K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▲종업원의 임금 및 경영자의 인센티브</a:t>
            </a:r>
            <a:endParaRPr lang="en-US" altLang="ko-K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n-US" altLang="ko-KR" b="1" dirty="0"/>
          </a:p>
          <a:p>
            <a:pPr fontAlgn="base"/>
            <a:r>
              <a:rPr lang="ko-KR" altLang="en-US" dirty="0"/>
              <a:t>의사결정권이 있는 </a:t>
            </a:r>
            <a:r>
              <a:rPr lang="ko-KR" altLang="en-US" sz="2000" b="1" dirty="0"/>
              <a:t>최대주주의 의견이 반영</a:t>
            </a:r>
            <a:r>
              <a:rPr lang="ko-KR" altLang="en-US" dirty="0"/>
              <a:t>될 수밖에 없는 구조</a:t>
            </a:r>
            <a:endParaRPr lang="en-US" altLang="ko-KR" dirty="0"/>
          </a:p>
          <a:p>
            <a:pPr fontAlgn="base"/>
            <a:endParaRPr lang="ko-KR" altLang="en-US" sz="100" dirty="0"/>
          </a:p>
          <a:p>
            <a:pPr fontAlgn="base">
              <a:lnSpc>
                <a:spcPct val="200000"/>
              </a:lnSpc>
            </a:pPr>
            <a:r>
              <a:rPr lang="en-US" altLang="ko-KR" sz="2400" b="1" dirty="0"/>
              <a:t>Q1</a:t>
            </a:r>
            <a:r>
              <a:rPr lang="en-US" altLang="ko-KR" b="1" dirty="0"/>
              <a:t>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최대주주가 정부의 관리를 받는 연기금</a:t>
            </a:r>
            <a:r>
              <a:rPr lang="ko-KR" altLang="en-US" sz="2000" spc="-150" dirty="0"/>
              <a:t>일 경우</a:t>
            </a:r>
            <a:r>
              <a:rPr lang="en-US" altLang="ko-KR" sz="2000" spc="-150" dirty="0"/>
              <a:t>, </a:t>
            </a:r>
            <a:r>
              <a:rPr lang="ko-KR" altLang="en-US" sz="2000" b="1" spc="-150" dirty="0"/>
              <a:t>결국 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정부 </a:t>
            </a:r>
            <a:r>
              <a:rPr lang="ko-KR" altLang="en-US" sz="2000" b="1" spc="-150" dirty="0"/>
              <a:t>의 </a:t>
            </a:r>
            <a:endParaRPr lang="en-US" altLang="ko-KR" sz="2000" b="1" spc="-150" dirty="0"/>
          </a:p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의사결정으로 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기업경영이 지배되는 상황 </a:t>
            </a:r>
            <a:r>
              <a:rPr lang="ko-KR" altLang="en-US" sz="2000" spc="-150" dirty="0"/>
              <a:t>이 될 수 있는 것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691680" y="356659"/>
            <a:ext cx="5760640" cy="7540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spc="-150" dirty="0"/>
              <a:t>‘</a:t>
            </a:r>
            <a:r>
              <a:rPr lang="ko-KR" altLang="en-US" sz="2800" b="1" spc="-150" dirty="0"/>
              <a:t>연금 사회주의</a:t>
            </a:r>
            <a:r>
              <a:rPr lang="en-US" altLang="ko-KR" sz="2800" b="1" spc="-150" dirty="0"/>
              <a:t>’ </a:t>
            </a:r>
            <a:r>
              <a:rPr lang="ko-KR" altLang="en-US" sz="2800" b="1" spc="-150" dirty="0"/>
              <a:t>예시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50" y="6473403"/>
            <a:ext cx="391185" cy="365125"/>
          </a:xfrm>
        </p:spPr>
        <p:txBody>
          <a:bodyPr/>
          <a:lstStyle/>
          <a:p>
            <a:fld id="{88660DE6-E60F-43B9-8D9B-DEEC79B2D70E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92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" y="794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74093" y="1316765"/>
            <a:ext cx="8597514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b="1" dirty="0"/>
              <a:t>□ 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주식가치</a:t>
            </a:r>
            <a:r>
              <a:rPr lang="ko-KR" alt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600" dirty="0"/>
              <a:t>와 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사회적 가치 </a:t>
            </a:r>
            <a:r>
              <a:rPr lang="ko-KR" altLang="en-US" sz="1600" dirty="0" err="1"/>
              <a:t>를</a:t>
            </a:r>
            <a:r>
              <a:rPr lang="ko-KR" altLang="en-US" sz="1600" dirty="0"/>
              <a:t> 심각하게 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훼손</a:t>
            </a:r>
            <a:r>
              <a:rPr lang="ko-KR" alt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600" dirty="0"/>
              <a:t>하는 기업’</a:t>
            </a:r>
            <a:r>
              <a:rPr lang="en-US" altLang="ko-KR" sz="1600" dirty="0"/>
              <a:t>(</a:t>
            </a:r>
            <a:r>
              <a:rPr lang="ko-KR" altLang="en-US" sz="1600" dirty="0"/>
              <a:t>복지부 발표자료</a:t>
            </a:r>
            <a:r>
              <a:rPr lang="en-US" altLang="ko-KR" sz="1600" dirty="0"/>
              <a:t>)</a:t>
            </a:r>
            <a:endParaRPr lang="ko-KR" altLang="en-US" sz="1400" dirty="0"/>
          </a:p>
          <a:p>
            <a:pPr fontAlgn="base">
              <a:lnSpc>
                <a:spcPct val="150000"/>
              </a:lnSpc>
            </a:pPr>
            <a:endParaRPr lang="en-US" altLang="ko-KR" b="1" dirty="0"/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Q2.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주식가치 훼손이 인지</a:t>
            </a:r>
            <a:r>
              <a:rPr lang="ko-KR" altLang="en-US" sz="1600" dirty="0"/>
              <a:t>되면 경영 참여에 나설 것이 아니라 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ko-KR" altLang="en-US" b="1" dirty="0" err="1"/>
              <a:t>투자금</a:t>
            </a:r>
            <a:r>
              <a:rPr lang="en-US" altLang="ko-KR" b="1" dirty="0"/>
              <a:t>(</a:t>
            </a:r>
            <a:r>
              <a:rPr lang="ko-KR" altLang="en-US" b="1" dirty="0"/>
              <a:t>기금</a:t>
            </a:r>
            <a:r>
              <a:rPr lang="en-US" altLang="ko-KR" b="1" dirty="0"/>
              <a:t>) </a:t>
            </a:r>
            <a:r>
              <a:rPr lang="ko-KR" altLang="en-US" b="1" dirty="0"/>
              <a:t>회수가 우선 </a:t>
            </a:r>
            <a:r>
              <a:rPr lang="ko-KR" altLang="en-US" sz="1600" dirty="0"/>
              <a:t>아닌가</a:t>
            </a:r>
            <a:r>
              <a:rPr lang="en-US" altLang="ko-KR" sz="1600" dirty="0"/>
              <a:t>?</a:t>
            </a:r>
          </a:p>
          <a:p>
            <a:pPr fontAlgn="base"/>
            <a:endParaRPr lang="ko-KR" altLang="en-US" sz="1400" dirty="0"/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Q3</a:t>
            </a:r>
            <a:r>
              <a:rPr lang="en-US" altLang="ko-KR" sz="1400" b="1" dirty="0"/>
              <a:t>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발표자료에 따르면 </a:t>
            </a:r>
            <a:r>
              <a:rPr lang="en-US" altLang="ko-KR" b="1" dirty="0"/>
              <a:t>19</a:t>
            </a:r>
            <a:r>
              <a:rPr lang="ko-KR" altLang="en-US" b="1" dirty="0"/>
              <a:t>년도에는 ‘횡령</a:t>
            </a:r>
            <a:r>
              <a:rPr lang="en-US" altLang="ko-KR" b="1" dirty="0"/>
              <a:t>, </a:t>
            </a:r>
            <a:r>
              <a:rPr lang="ko-KR" altLang="en-US" b="1" dirty="0"/>
              <a:t>배임 등’을 중점관리사안으로 정하고 </a:t>
            </a:r>
            <a:endParaRPr lang="en-US" altLang="ko-KR" b="1" dirty="0"/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‘통상 </a:t>
            </a:r>
            <a:r>
              <a:rPr lang="en-US" altLang="ko-KR" b="1" dirty="0"/>
              <a:t>1</a:t>
            </a:r>
            <a:r>
              <a:rPr lang="ko-KR" altLang="en-US" b="1" dirty="0"/>
              <a:t>년간 비공개 대화 진행 원칙’이라고 발표했는데</a:t>
            </a:r>
            <a:r>
              <a:rPr lang="en-US" altLang="ko-KR" b="1" dirty="0"/>
              <a:t>,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- </a:t>
            </a:r>
            <a:r>
              <a:rPr lang="ko-KR" altLang="en-US" sz="1600" dirty="0"/>
              <a:t>횡령</a:t>
            </a:r>
            <a:r>
              <a:rPr lang="en-US" altLang="ko-KR" sz="1600" dirty="0"/>
              <a:t>, </a:t>
            </a:r>
            <a:r>
              <a:rPr lang="ko-KR" altLang="en-US" sz="1600" dirty="0"/>
              <a:t>배임 등으로 주식가치 훼손이 인지되면 </a:t>
            </a:r>
            <a:r>
              <a:rPr lang="ko-KR" altLang="en-US" sz="1600" dirty="0" err="1"/>
              <a:t>투자금</a:t>
            </a:r>
            <a:r>
              <a:rPr lang="en-US" altLang="ko-KR" sz="1600" dirty="0"/>
              <a:t>(</a:t>
            </a:r>
            <a:r>
              <a:rPr lang="ko-KR" altLang="en-US" sz="1600" dirty="0"/>
              <a:t>기금</a:t>
            </a:r>
            <a:r>
              <a:rPr lang="en-US" altLang="ko-KR" sz="1600" dirty="0"/>
              <a:t>)</a:t>
            </a:r>
            <a:r>
              <a:rPr lang="ko-KR" altLang="en-US" sz="1600" dirty="0"/>
              <a:t>을 회수해야 하는 것 아닌가</a:t>
            </a:r>
            <a:r>
              <a:rPr lang="en-US" altLang="ko-KR" sz="1600" dirty="0"/>
              <a:t>?</a:t>
            </a:r>
            <a:endParaRPr lang="ko-KR" altLang="en-US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- </a:t>
            </a:r>
            <a:r>
              <a:rPr lang="ko-KR" altLang="en-US" sz="1600" dirty="0"/>
              <a:t>수익률 </a:t>
            </a:r>
            <a:r>
              <a:rPr lang="en-US" altLang="ko-KR" sz="1600" dirty="0"/>
              <a:t>1%</a:t>
            </a:r>
            <a:r>
              <a:rPr lang="ko-KR" altLang="en-US" sz="1600" dirty="0"/>
              <a:t>의 영향이 기금고갈 시기 </a:t>
            </a:r>
            <a:r>
              <a:rPr lang="en-US" altLang="ko-KR" sz="1600" dirty="0"/>
              <a:t>5</a:t>
            </a:r>
            <a:r>
              <a:rPr lang="ko-KR" altLang="en-US" sz="1600" dirty="0"/>
              <a:t>년을 움직이는데</a:t>
            </a:r>
            <a:r>
              <a:rPr lang="en-US" altLang="ko-KR" sz="1600" dirty="0"/>
              <a:t>, 1</a:t>
            </a:r>
            <a:r>
              <a:rPr lang="ko-KR" altLang="en-US" sz="1600" dirty="0"/>
              <a:t>년간 비공개 대화가 원칙</a:t>
            </a:r>
            <a:r>
              <a:rPr lang="en-US" altLang="ko-KR" sz="1600" dirty="0"/>
              <a:t>?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- </a:t>
            </a:r>
            <a:r>
              <a:rPr lang="ko-KR" altLang="en-US" sz="1600" dirty="0"/>
              <a:t>시장의 불법행위는 검찰</a:t>
            </a:r>
            <a:r>
              <a:rPr lang="en-US" altLang="ko-KR" sz="1600" dirty="0"/>
              <a:t>, </a:t>
            </a:r>
            <a:r>
              <a:rPr lang="ko-KR" altLang="en-US" sz="1600" dirty="0"/>
              <a:t>법원 등 사법적 판단에 맡기는 것이 법치주의 아닌가</a:t>
            </a:r>
            <a:r>
              <a:rPr lang="en-US" altLang="ko-KR" sz="1600" dirty="0"/>
              <a:t>?</a:t>
            </a:r>
            <a:endParaRPr lang="ko-KR" altLang="en-US" sz="16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691680" y="356659"/>
            <a:ext cx="5760640" cy="7540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spc="-150" dirty="0"/>
              <a:t>기업 경영 참여 원칙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50" y="6473403"/>
            <a:ext cx="391185" cy="365125"/>
          </a:xfrm>
        </p:spPr>
        <p:txBody>
          <a:bodyPr/>
          <a:lstStyle/>
          <a:p>
            <a:fld id="{88660DE6-E60F-43B9-8D9B-DEEC79B2D70E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42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9" y="794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11560" y="1892829"/>
            <a:ext cx="811324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/>
              <a:t>Q4</a:t>
            </a:r>
            <a:r>
              <a:rPr lang="en-US" altLang="ko-KR" sz="1600" b="1" dirty="0"/>
              <a:t>.  </a:t>
            </a:r>
          </a:p>
          <a:p>
            <a:pPr fontAlgn="base"/>
            <a:r>
              <a:rPr lang="ko-KR" altLang="en-US" sz="2000" b="1" dirty="0"/>
              <a:t>외국에 투자된 주식가치가 훼손되면 어떻게 할 것인가</a:t>
            </a:r>
            <a:r>
              <a:rPr lang="en-US" altLang="ko-KR" sz="2000" b="1" dirty="0"/>
              <a:t>?</a:t>
            </a:r>
            <a:endParaRPr lang="ko-KR" altLang="en-US" sz="1600" b="1" dirty="0"/>
          </a:p>
          <a:p>
            <a:pPr fontAlgn="base">
              <a:lnSpc>
                <a:spcPct val="150000"/>
              </a:lnSpc>
            </a:pP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</a:t>
            </a:r>
            <a:r>
              <a:rPr lang="ko-KR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*해외주식 비중 </a:t>
            </a:r>
            <a:r>
              <a:rPr lang="en-US" altLang="ko-KR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17.7%</a:t>
            </a:r>
          </a:p>
          <a:p>
            <a:pPr fontAlgn="base">
              <a:lnSpc>
                <a:spcPct val="150000"/>
              </a:lnSpc>
            </a:pPr>
            <a:endParaRPr lang="ko-KR" altLang="en-US" sz="1400" dirty="0"/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□ 정부</a:t>
            </a:r>
            <a:r>
              <a:rPr lang="en-US" altLang="ko-KR" b="1" dirty="0"/>
              <a:t>, </a:t>
            </a:r>
            <a:r>
              <a:rPr lang="ko-KR" altLang="en-US" b="1" dirty="0"/>
              <a:t>내년</a:t>
            </a:r>
            <a:r>
              <a:rPr lang="en-US" altLang="ko-KR" b="1" dirty="0"/>
              <a:t>(19</a:t>
            </a:r>
            <a:r>
              <a:rPr lang="ko-KR" altLang="en-US" b="1" dirty="0"/>
              <a:t>년</a:t>
            </a:r>
            <a:r>
              <a:rPr lang="en-US" altLang="ko-KR" b="1" dirty="0"/>
              <a:t>)</a:t>
            </a:r>
            <a:r>
              <a:rPr lang="ko-KR" altLang="en-US" b="1" dirty="0"/>
              <a:t>부터 국내주식 보다 해외주식 투자 비중 높이기로 발표</a:t>
            </a:r>
            <a:endParaRPr lang="en-US" altLang="ko-KR" b="1" dirty="0"/>
          </a:p>
          <a:p>
            <a:pPr fontAlgn="base">
              <a:lnSpc>
                <a:spcPct val="150000"/>
              </a:lnSpc>
            </a:pPr>
            <a:endParaRPr lang="en-US" altLang="ko-KR" sz="1600" b="1" dirty="0"/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□ 보건복지부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제</a:t>
            </a:r>
            <a:r>
              <a:rPr lang="en-US" altLang="ko-KR" sz="1600" dirty="0"/>
              <a:t>3</a:t>
            </a:r>
            <a:r>
              <a:rPr lang="ko-KR" altLang="en-US" sz="1600" dirty="0"/>
              <a:t>차 국민연금 기금운용위원회 의결 </a:t>
            </a:r>
            <a:r>
              <a:rPr lang="en-US" altLang="ko-KR" sz="1600" dirty="0"/>
              <a:t> (2019</a:t>
            </a:r>
            <a:r>
              <a:rPr lang="ko-KR" altLang="en-US" sz="1600" dirty="0"/>
              <a:t>년도 기금운용계획안과 </a:t>
            </a:r>
            <a:r>
              <a:rPr lang="ko-KR" altLang="en-US" sz="1600" dirty="0" err="1"/>
              <a:t>중기자산배분안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691680" y="356659"/>
            <a:ext cx="5760640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spc="-150" dirty="0"/>
              <a:t>투자기업 경영 간섭 형평성 문제</a:t>
            </a:r>
            <a:endParaRPr lang="en-US" altLang="ko-KR" sz="2800" b="1" spc="-150" dirty="0"/>
          </a:p>
          <a:p>
            <a:r>
              <a:rPr lang="en-US" altLang="ko-KR" sz="2800" b="1" spc="-150" dirty="0"/>
              <a:t>(</a:t>
            </a:r>
            <a:r>
              <a:rPr lang="ko-KR" altLang="en-US" sz="2800" b="1" spc="-150" dirty="0"/>
              <a:t>국내 </a:t>
            </a:r>
            <a:r>
              <a:rPr lang="en-US" altLang="ko-KR" sz="2800" b="1" spc="-150" dirty="0"/>
              <a:t>VS </a:t>
            </a:r>
            <a:r>
              <a:rPr lang="ko-KR" altLang="en-US" sz="2800" b="1" spc="-150" dirty="0"/>
              <a:t>해외</a:t>
            </a:r>
            <a:r>
              <a:rPr lang="en-US" altLang="ko-KR" sz="2800" b="1" spc="-150" dirty="0"/>
              <a:t>)</a:t>
            </a:r>
            <a:endParaRPr lang="ko-KR" altLang="en-US" sz="2800" b="1" spc="-15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50" y="6473403"/>
            <a:ext cx="391185" cy="365125"/>
          </a:xfrm>
        </p:spPr>
        <p:txBody>
          <a:bodyPr/>
          <a:lstStyle/>
          <a:p>
            <a:fld id="{88660DE6-E60F-43B9-8D9B-DEEC79B2D70E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73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Office PowerPoint</Application>
  <PresentationFormat>화면 슬라이드 쇼(4:3)</PresentationFormat>
  <Paragraphs>127</Paragraphs>
  <Slides>16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국민연금 스튜어드십코드</vt:lpstr>
      <vt:lpstr>PowerPoint 프레젠테이션</vt:lpstr>
      <vt:lpstr>PowerPoint 프레젠테이션</vt:lpstr>
      <vt:lpstr>국민연금, 수익률 제고가 우선인가? 경영참여가 우선인가?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사외이사 선임 및 해임 권한남용</vt:lpstr>
      <vt:lpstr>국민연금, 기업 사외이사  의견 개진 현황</vt:lpstr>
      <vt:lpstr>이례적인 찬성률 선 보인 국민연금,  이래도 독립적인 운영인가?</vt:lpstr>
      <vt:lpstr>이러고도 독립적 운용을  말할 수 있는가?</vt:lpstr>
      <vt:lpstr>국민연금 운용의 본분은 다 하고 있는가?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2018-10-10T01:15:24Z</dcterms:created>
  <dcterms:modified xsi:type="dcterms:W3CDTF">2018-10-10T01:16:05Z</dcterms:modified>
</cp:coreProperties>
</file>