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6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5159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6139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715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8749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240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7113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71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2164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16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3716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1016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031C2B-5548-4C30-B998-B420D8105D0D}" type="datetimeFigureOut">
              <a:rPr lang="ko-KR" altLang="en-US" smtClean="0"/>
              <a:t>2018-10-23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6BDF-80DF-44CD-BF1A-AD26C034BB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5414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</a:t>
            </a:r>
            <a:r>
              <a:rPr lang="ko-KR" altLang="en-US" dirty="0" err="1"/>
              <a:t>스튜어드십코드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39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27" y="2324397"/>
            <a:ext cx="7206819" cy="432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ssembly\Desktop\161229_0252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58" b="100000" l="4133" r="64600">
                        <a14:foregroundMark x1="42498" y1="46675" x2="52875" y2="73700"/>
                        <a14:foregroundMark x1="41779" y1="42080" x2="53908" y2="49879"/>
                        <a14:foregroundMark x1="55256" y1="51270" x2="57143" y2="56530"/>
                        <a14:foregroundMark x1="8895" y1="81741" x2="8895" y2="90206"/>
                        <a14:foregroundMark x1="9075" y1="78053" x2="8041" y2="81258"/>
                        <a14:foregroundMark x1="38589" y1="90750" x2="39578" y2="94619"/>
                        <a14:foregroundMark x1="58176" y1="63422" x2="52606" y2="81560"/>
                        <a14:foregroundMark x1="59030" y1="74909" x2="54897" y2="82950"/>
                        <a14:foregroundMark x1="57188" y1="81318" x2="57367" y2="82225"/>
                        <a14:foregroundMark x1="58760" y1="79141" x2="58086" y2="89903"/>
                        <a14:foregroundMark x1="57323" y1="84099" x2="59973" y2="81137"/>
                        <a14:backgroundMark x1="59164" y1="80411" x2="49146" y2="99879"/>
                        <a14:backgroundMark x1="47664" y1="91838" x2="40431" y2="99637"/>
                        <a14:backgroundMark x1="45867" y1="96070" x2="48158" y2="98609"/>
                        <a14:backgroundMark x1="58176" y1="86759" x2="60647" y2="84462"/>
                        <a14:backgroundMark x1="55391" y1="88573" x2="59344" y2="86276"/>
                        <a14:backgroundMark x1="58176" y1="88331" x2="59164" y2="90206"/>
                        <a14:backgroundMark x1="58041" y1="86397" x2="60872" y2="820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4011"/>
          <a:stretch/>
        </p:blipFill>
        <p:spPr bwMode="auto">
          <a:xfrm>
            <a:off x="4932040" y="1796822"/>
            <a:ext cx="4573438" cy="4976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8199" y="877034"/>
            <a:ext cx="648754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국 정 감 사</a:t>
            </a:r>
            <a:endParaRPr lang="en-US" altLang="ko-KR" sz="6000" b="1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  <a:p>
            <a:pPr algn="ctr"/>
            <a:r>
              <a:rPr lang="en-US" altLang="ko-KR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KDB</a:t>
            </a:r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중소기업은행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  <a:p>
            <a:pPr algn="ctr"/>
            <a:r>
              <a:rPr lang="ko-KR" altLang="en-US" sz="3200" dirty="0">
                <a:ln>
                  <a:solidFill>
                    <a:schemeClr val="tx1">
                      <a:alpha val="20000"/>
                    </a:schemeClr>
                  </a:solidFill>
                </a:ln>
                <a:solidFill>
                  <a:schemeClr val="tx2">
                    <a:lumMod val="50000"/>
                  </a:schemeClr>
                </a:solidFill>
                <a:latin typeface="나눔스퀘어 Bold" pitchFamily="50" charset="-127"/>
                <a:ea typeface="나눔스퀘어 Bold" pitchFamily="50" charset="-127"/>
              </a:rPr>
              <a:t>예금보험공사</a:t>
            </a:r>
            <a:endParaRPr lang="en-US" altLang="ko-KR" sz="3200" dirty="0">
              <a:ln>
                <a:solidFill>
                  <a:schemeClr val="tx1">
                    <a:alpha val="20000"/>
                  </a:schemeClr>
                </a:solidFill>
              </a:ln>
              <a:solidFill>
                <a:schemeClr val="tx2">
                  <a:lumMod val="50000"/>
                </a:schemeClr>
              </a:solidFill>
              <a:latin typeface="나눔스퀘어 Bold" pitchFamily="50" charset="-127"/>
              <a:ea typeface="나눔스퀘어 Bold" pitchFamily="50" charset="-127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1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56066" y="2759586"/>
            <a:ext cx="6624736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Q8.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 err="1"/>
              <a:t>전기차</a:t>
            </a:r>
            <a:r>
              <a:rPr lang="en-US" altLang="ko-KR" dirty="0"/>
              <a:t>/</a:t>
            </a:r>
            <a:r>
              <a:rPr lang="ko-KR" altLang="en-US" dirty="0" err="1"/>
              <a:t>하이브리드</a:t>
            </a:r>
            <a:r>
              <a:rPr lang="ko-KR" altLang="en-US" dirty="0"/>
              <a:t> 등에 대한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의 지원 계획 </a:t>
            </a:r>
            <a:r>
              <a:rPr lang="ko-KR" altLang="en-US" dirty="0"/>
              <a:t>은</a:t>
            </a:r>
            <a:r>
              <a:rPr lang="en-US" altLang="ko-KR" dirty="0"/>
              <a:t>?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협상 시 이를 요구했었나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56066" y="749479"/>
            <a:ext cx="8192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Q7.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이번 </a:t>
            </a:r>
            <a:r>
              <a:rPr lang="ko-KR" altLang="en-US" dirty="0" err="1"/>
              <a:t>먹튀</a:t>
            </a:r>
            <a:r>
              <a:rPr lang="ko-KR" altLang="en-US" dirty="0"/>
              <a:t> 논란 포함해 한국</a:t>
            </a:r>
            <a:r>
              <a:rPr lang="en-US" altLang="ko-KR" dirty="0"/>
              <a:t>GM</a:t>
            </a:r>
            <a:r>
              <a:rPr lang="ko-KR" altLang="en-US" dirty="0"/>
              <a:t>이 </a:t>
            </a:r>
            <a:r>
              <a:rPr lang="ko-KR" altLang="en-US" dirty="0" err="1"/>
              <a:t>지속가능한</a:t>
            </a:r>
            <a:r>
              <a:rPr lang="ko-KR" altLang="en-US" dirty="0"/>
              <a:t> 성장해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10</a:t>
            </a:r>
            <a:r>
              <a:rPr lang="ko-KR" altLang="en-US" dirty="0"/>
              <a:t>년 후 철수 안 하겠는가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9871CE9C-C7CF-472D-BB8B-2666D5C55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xmlns="" id="{FFE264FD-ADF5-4118-902A-E5D9D1E32A60}"/>
              </a:ext>
            </a:extLst>
          </p:cNvPr>
          <p:cNvSpPr/>
          <p:nvPr/>
        </p:nvSpPr>
        <p:spPr>
          <a:xfrm>
            <a:off x="215516" y="4723527"/>
            <a:ext cx="8064896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이번 한번이 아님</a:t>
            </a:r>
            <a:r>
              <a:rPr lang="en-US" altLang="ko-KR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2010</a:t>
            </a:r>
            <a:r>
              <a:rPr lang="ko-KR" altLang="en-US" dirty="0"/>
              <a:t>년에도 산업은행과 </a:t>
            </a:r>
            <a:r>
              <a:rPr lang="en-US" altLang="ko-KR" dirty="0"/>
              <a:t>GM</a:t>
            </a:r>
            <a:r>
              <a:rPr lang="ko-KR" altLang="en-US" dirty="0"/>
              <a:t>간 분쟁이 발생 장기발전 합의한 바 있음</a:t>
            </a:r>
            <a:r>
              <a:rPr lang="en-US" altLang="ko-KR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본 의원실 자료 요청했는데 그 내용도 비공개라는 답변 받음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4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201985" y="711643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b="1" dirty="0"/>
              <a:t>&lt;</a:t>
            </a:r>
            <a:r>
              <a:rPr lang="ko-KR" altLang="en-US" b="1" dirty="0"/>
              <a:t>답변자료</a:t>
            </a:r>
            <a:r>
              <a:rPr lang="en-US" altLang="ko-KR" b="1" dirty="0"/>
              <a:t>&gt;</a:t>
            </a:r>
            <a:endParaRPr lang="ko-KR" altLang="en-US" dirty="0"/>
          </a:p>
        </p:txBody>
      </p:sp>
      <p:pic>
        <p:nvPicPr>
          <p:cNvPr id="5" name="_x186034568" descr="EMB0000545071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440558"/>
            <a:ext cx="8496945" cy="47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F7BCD82A-DC50-4BBE-968A-931B26195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xmlns="" id="{8D0DA00C-D59C-4467-8902-32FFA077CCC2}"/>
              </a:ext>
            </a:extLst>
          </p:cNvPr>
          <p:cNvSpPr/>
          <p:nvPr/>
        </p:nvSpPr>
        <p:spPr>
          <a:xfrm>
            <a:off x="323527" y="4581128"/>
            <a:ext cx="8591426" cy="15652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833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999ADAF0-BC11-4254-B975-674761836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395536" y="548680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Q9.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합의안 공개 안 하는 거 좋다</a:t>
            </a:r>
            <a:r>
              <a:rPr lang="en-US" altLang="ko-KR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그간 산업은행이 </a:t>
            </a:r>
            <a:r>
              <a:rPr lang="en-US" altLang="ko-KR" dirty="0"/>
              <a:t>GM</a:t>
            </a:r>
            <a:r>
              <a:rPr lang="ko-KR" altLang="en-US" dirty="0"/>
              <a:t>의 주주로서 한 것이 뭐가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63121" y="1839136"/>
            <a:ext cx="7905310" cy="1008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/>
              <a:t>☞</a:t>
            </a:r>
            <a:r>
              <a:rPr lang="ko-KR" altLang="en-US" dirty="0"/>
              <a:t> 실제로 한 거라고는 낙하산만 내린 것 아닌가</a:t>
            </a:r>
            <a:r>
              <a:rPr lang="en-US" altLang="ko-KR" dirty="0"/>
              <a:t>?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  </a:t>
            </a:r>
            <a:r>
              <a:rPr lang="ko-KR" altLang="en-US" dirty="0"/>
              <a:t>산업은행 출신 퇴직자들 자리 만든 것 아닌가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41557" y="3089288"/>
            <a:ext cx="8660886" cy="909993"/>
          </a:xfrm>
          <a:prstGeom prst="rect">
            <a:avLst/>
          </a:prstGeom>
          <a:ln w="158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b="1" dirty="0"/>
              <a:t>□</a:t>
            </a:r>
            <a:r>
              <a:rPr lang="ko-KR" altLang="en-US" dirty="0"/>
              <a:t> </a:t>
            </a:r>
            <a:r>
              <a:rPr lang="en-US" altLang="ko-KR" dirty="0"/>
              <a:t>2008</a:t>
            </a:r>
            <a:r>
              <a:rPr lang="ko-KR" altLang="en-US" dirty="0"/>
              <a:t>년 이후 산업은행이 추천한 이사 및 감사 </a:t>
            </a:r>
            <a:r>
              <a:rPr lang="en-US" altLang="ko-KR" dirty="0"/>
              <a:t>18</a:t>
            </a:r>
            <a:r>
              <a:rPr lang="ko-KR" altLang="en-US" dirty="0"/>
              <a:t>명 중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9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명이 산업은행</a:t>
            </a:r>
            <a:r>
              <a:rPr lang="ko-KR" altLang="en-US" dirty="0"/>
              <a:t> 출신이고</a:t>
            </a:r>
            <a:r>
              <a:rPr lang="en-US" altLang="ko-KR" dirty="0"/>
              <a:t>,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명은 정부부처 및 공공기관</a:t>
            </a:r>
            <a:r>
              <a:rPr lang="ko-KR" altLang="en-US" dirty="0"/>
              <a:t> 출신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351625" y="4437112"/>
            <a:ext cx="7728302" cy="1285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Q10.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한국</a:t>
            </a:r>
            <a:r>
              <a:rPr lang="en-US" altLang="ko-KR" dirty="0"/>
              <a:t>GM</a:t>
            </a:r>
            <a:r>
              <a:rPr lang="ko-KR" altLang="en-US" dirty="0"/>
              <a:t>은 사실상 산은 및 정부의 재취업 수단으로 이용된 것 아닌가</a:t>
            </a:r>
            <a:r>
              <a:rPr lang="en-US" altLang="ko-KR" dirty="0"/>
              <a:t>?    </a:t>
            </a:r>
            <a:r>
              <a:rPr lang="ko-KR" altLang="en-US" dirty="0"/>
              <a:t>이러한 상황에서 제대로 </a:t>
            </a:r>
            <a:r>
              <a:rPr lang="en-US" altLang="ko-KR" dirty="0"/>
              <a:t>GM </a:t>
            </a:r>
            <a:r>
              <a:rPr lang="ko-KR" altLang="en-US" dirty="0"/>
              <a:t>정상화가 되겠는가</a:t>
            </a:r>
            <a:r>
              <a:rPr lang="en-US" altLang="ko-KR" dirty="0"/>
              <a:t>? </a:t>
            </a:r>
            <a:r>
              <a:rPr lang="ko-KR" altLang="en-US" dirty="0"/>
              <a:t>폭탄만 돌린 거냐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pic>
        <p:nvPicPr>
          <p:cNvPr id="9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547D427E-BFE4-4C55-9CC3-3CF6A533B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80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9609FA44-DE84-4C07-99B7-97E40A884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51520" y="332656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/>
              <a:t>□ 산은 추천 이사 명단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7977762"/>
              </p:ext>
            </p:extLst>
          </p:nvPr>
        </p:nvGraphicFramePr>
        <p:xfrm>
          <a:off x="323528" y="908720"/>
          <a:ext cx="8631960" cy="5616637"/>
        </p:xfrm>
        <a:graphic>
          <a:graphicData uri="http://schemas.openxmlformats.org/drawingml/2006/table">
            <a:tbl>
              <a:tblPr/>
              <a:tblGrid>
                <a:gridCol w="6852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4787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2817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331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38374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5829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연번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이사명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임기시작일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임기종료일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주요경력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최○○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2008. 4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서울대학교 교수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황선복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2008. 4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2008.12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헝가리 대표이사</a:t>
                      </a:r>
                      <a:endParaRPr lang="ko-KR" altLang="en-US" sz="1500" b="1" kern="0" spc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박순화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2008. 8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2012. 3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이사</a:t>
                      </a:r>
                      <a:endParaRPr lang="ko-KR" altLang="en-US" sz="1500" b="1" kern="0" spc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4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김창록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2009. 3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2009. 4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-1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총재</a:t>
                      </a:r>
                      <a:endParaRPr lang="ko-KR" altLang="en-US" sz="1500" b="1" kern="0" spc="-1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5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양○○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2009. 6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2010.10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코람코자산신탁 자문위원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6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2010.12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2012. 3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소상공인연합회 정책자문위원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7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2011. 3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2015. 3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서울은행 이사회의장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8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이연희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2012. 3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2014. 3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본부장</a:t>
                      </a:r>
                      <a:endParaRPr lang="ko-KR" altLang="en-US" sz="1500" b="1" kern="0" spc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9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방○○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2012. 3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2015. 3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서울보증보험 대표이사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10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김유훈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본부장</a:t>
                      </a:r>
                      <a:endParaRPr lang="ko-KR" altLang="en-US" sz="15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11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김○○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2015. 5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2018. 3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고려대학교 교수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12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조○○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2015. 7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2017. 3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정부기관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13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이해용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2016. 3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2018. 3 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</a:t>
                      </a:r>
                      <a:r>
                        <a:rPr lang="ko-KR" altLang="en-US" sz="1500" b="1" kern="0" spc="0" dirty="0" err="1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부행장</a:t>
                      </a:r>
                      <a:endParaRPr lang="ko-KR" altLang="en-US" sz="15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1480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14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김○○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2017 .3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2019. 3 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지엠대우</a:t>
                      </a: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 재무담당전무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15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문태석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2018 .3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2020. 3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b="1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본부장</a:t>
                      </a:r>
                      <a:endParaRPr lang="ko-KR" altLang="en-US" sz="15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43935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16</a:t>
                      </a:r>
                      <a:endParaRPr 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이용우</a:t>
                      </a:r>
                      <a:endParaRPr lang="ko-KR" alt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1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2018 .3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2020. 3</a:t>
                      </a:r>
                      <a:endParaRPr lang="en-US" sz="15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법무법인 세종 변호사</a:t>
                      </a:r>
                      <a:endParaRPr lang="ko-KR" altLang="en-US" sz="15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6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03136836-2186-484A-8DF0-F97DC7DB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9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F6B70440-282D-4A4E-B197-BB161FA08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13202" y="604719"/>
            <a:ext cx="28520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ko-KR" altLang="en-US" sz="2000" b="1" dirty="0"/>
              <a:t>□ 산은 추천 감사 명단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56195"/>
              </p:ext>
            </p:extLst>
          </p:nvPr>
        </p:nvGraphicFramePr>
        <p:xfrm>
          <a:off x="533455" y="1340768"/>
          <a:ext cx="7992888" cy="2880320"/>
        </p:xfrm>
        <a:graphic>
          <a:graphicData uri="http://schemas.openxmlformats.org/drawingml/2006/table">
            <a:tbl>
              <a:tblPr/>
              <a:tblGrid>
                <a:gridCol w="74632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665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27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128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9644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23958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kern="0" spc="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연번</a:t>
                      </a:r>
                      <a:endParaRPr lang="ko-KR" altLang="en-US" sz="2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kern="0" spc="-300" dirty="0" err="1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이사명</a:t>
                      </a:r>
                      <a:endParaRPr lang="ko-KR" altLang="en-US" sz="2200" b="1" kern="0" spc="-30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임기시작일</a:t>
                      </a:r>
                      <a:endParaRPr lang="ko-KR" altLang="en-US" sz="2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임기종료일</a:t>
                      </a:r>
                      <a:endParaRPr lang="ko-KR" altLang="en-US" sz="2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200" b="1" kern="0" spc="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주요경력</a:t>
                      </a:r>
                      <a:endParaRPr lang="ko-KR" altLang="en-US" sz="2200" b="1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6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2818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2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1</a:t>
                      </a:r>
                      <a:endParaRPr lang="en-US" sz="1800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20" dirty="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신학수</a:t>
                      </a:r>
                      <a:endParaRPr lang="ko-KR" altLang="en-US" sz="1800" kern="0" spc="-2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2008-03-31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2011-03-31</a:t>
                      </a:r>
                      <a:endParaRPr lang="en-US" sz="18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부장</a:t>
                      </a:r>
                      <a:endParaRPr lang="ko-KR" altLang="en-US" sz="18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28181"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-2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</a:t>
                      </a:r>
                      <a:endParaRPr lang="en-US" sz="1800" kern="0" spc="-2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-20">
                          <a:solidFill>
                            <a:srgbClr val="000000"/>
                          </a:solidFill>
                          <a:effectLst/>
                          <a:ea typeface="휴먼명조"/>
                        </a:rPr>
                        <a:t>민경문</a:t>
                      </a:r>
                      <a:endParaRPr lang="ko-KR" altLang="en-US" sz="1800" kern="0" spc="-2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2011-03-31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effectLst/>
                          <a:latin typeface="휴먼명조"/>
                        </a:rPr>
                        <a:t>2014-03-31</a:t>
                      </a:r>
                      <a:endParaRPr lang="en-US" sz="18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1" kern="0" spc="0" dirty="0">
                          <a:solidFill>
                            <a:srgbClr val="0000FF"/>
                          </a:solidFill>
                          <a:effectLst/>
                          <a:ea typeface="휴먼명조"/>
                        </a:rPr>
                        <a:t>산업은행 부장</a:t>
                      </a:r>
                      <a:endParaRPr lang="ko-KR" altLang="en-US" sz="1800" b="1" kern="0" spc="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6A4A250F-8015-4002-A0C5-DABA070A6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41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39552" y="548680"/>
            <a:ext cx="741682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회장님 취임 이후에도 산은 </a:t>
            </a:r>
            <a:r>
              <a:rPr lang="en-US" altLang="ko-KR" dirty="0"/>
              <a:t>OB </a:t>
            </a:r>
            <a:r>
              <a:rPr lang="ko-KR" altLang="en-US" dirty="0"/>
              <a:t>출신 한 분이 이사로 가셨다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567862" y="1259175"/>
            <a:ext cx="814409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Q11.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 이렇게 산업은행 출신들이 한국</a:t>
            </a:r>
            <a:r>
              <a:rPr lang="en-US" altLang="ko-KR" dirty="0"/>
              <a:t>GM</a:t>
            </a:r>
            <a:r>
              <a:rPr lang="ko-KR" altLang="en-US" dirty="0"/>
              <a:t>에 줄줄이 낙하산으로 갔는데도 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그들의 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군산공장 폐쇄 </a:t>
            </a:r>
            <a:r>
              <a:rPr lang="ko-KR" altLang="en-US" dirty="0"/>
              <a:t>등 뭐하나 사전에 제대로 대응한 적이 있는가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567862" y="3573016"/>
            <a:ext cx="774855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산은 낙하산 인사들이 한국</a:t>
            </a:r>
            <a:r>
              <a:rPr lang="en-US" altLang="ko-KR" dirty="0"/>
              <a:t>GM</a:t>
            </a:r>
            <a:r>
              <a:rPr lang="ko-KR" altLang="en-US" dirty="0"/>
              <a:t>에 가서 한 일이 도대체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567862" y="4716923"/>
            <a:ext cx="454483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이런 것 못 </a:t>
            </a:r>
            <a:r>
              <a:rPr lang="ko-KR" altLang="en-US" dirty="0" err="1"/>
              <a:t>막을거면</a:t>
            </a:r>
            <a:r>
              <a:rPr lang="ko-KR" altLang="en-US" dirty="0"/>
              <a:t> 낙하산 보내지 마라</a:t>
            </a:r>
          </a:p>
        </p:txBody>
      </p:sp>
      <p:pic>
        <p:nvPicPr>
          <p:cNvPr id="8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094D1BC9-4FBA-4532-916C-1F8D66C34B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62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4542FC23-5C6F-4FFB-8891-49443CDF7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6622" y="692696"/>
            <a:ext cx="819381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Q13.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장기적인 비전도 없이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억불 </a:t>
            </a:r>
            <a:r>
              <a:rPr lang="ko-KR" altLang="en-US" dirty="0"/>
              <a:t>이라는 어마어마한 국민의 혈세가 투입됐는데</a:t>
            </a:r>
            <a:r>
              <a:rPr lang="en-US" altLang="ko-KR" dirty="0"/>
              <a:t>, </a:t>
            </a:r>
            <a:r>
              <a:rPr lang="ko-KR" altLang="en-US" dirty="0"/>
              <a:t>회장님 책임질 수 있는가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269752" y="2204864"/>
            <a:ext cx="7326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회장님 임기가 언제까지인가</a:t>
            </a:r>
            <a:r>
              <a:rPr lang="en-US" altLang="ko-KR" dirty="0"/>
              <a:t>? </a:t>
            </a:r>
            <a:r>
              <a:rPr lang="ko-KR" altLang="en-US" dirty="0"/>
              <a:t>끝까지 책임지고 하겠는가</a:t>
            </a:r>
            <a:r>
              <a:rPr lang="en-US" altLang="ko-KR" dirty="0"/>
              <a:t>?</a:t>
            </a:r>
            <a:endParaRPr lang="ko-KR" altLang="en-US" dirty="0"/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- </a:t>
            </a:r>
            <a:r>
              <a:rPr lang="ko-KR" altLang="en-US" dirty="0"/>
              <a:t>회장님이 최근 금융위원장으로 가려고 한다는 소문들이 있는데</a:t>
            </a:r>
            <a:r>
              <a:rPr lang="en-US" altLang="ko-KR" dirty="0"/>
              <a:t>, </a:t>
            </a:r>
          </a:p>
          <a:p>
            <a:pPr fontAlgn="base">
              <a:lnSpc>
                <a:spcPct val="200000"/>
              </a:lnSpc>
            </a:pPr>
            <a:r>
              <a:rPr lang="en-US" altLang="ko-KR" dirty="0"/>
              <a:t>  </a:t>
            </a:r>
            <a:r>
              <a:rPr lang="ko-KR" altLang="en-US" dirty="0"/>
              <a:t>위원장 제안이 들어오면 갈 것인가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6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FBB650B3-0293-4F05-B062-217D2E846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24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국민연금 스튜어드십코드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ssembly\Desktop\KakaoTalk_20171108_15234579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949280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8029" y="2276872"/>
            <a:ext cx="7920880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장기적 비전도 없는 한국</a:t>
            </a:r>
            <a:r>
              <a:rPr lang="en-US" altLang="ko-KR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 </a:t>
            </a:r>
            <a:r>
              <a:rPr lang="ko-KR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협상</a:t>
            </a:r>
          </a:p>
          <a:p>
            <a:pPr algn="ctr"/>
            <a:r>
              <a:rPr lang="en-US" altLang="ko-KR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[</a:t>
            </a:r>
            <a:r>
              <a:rPr lang="ko-KR" altLang="en-US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산업은행</a:t>
            </a:r>
            <a:r>
              <a:rPr lang="en-US" altLang="ko-KR" sz="3600" dirty="0">
                <a:solidFill>
                  <a:schemeClr val="tx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]</a:t>
            </a:r>
            <a:endParaRPr lang="ko-KR" altLang="en-US" sz="3600" dirty="0">
              <a:solidFill>
                <a:schemeClr val="tx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4CDFF-4813-440B-A3D8-2C79B0D04FDB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242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84657" y="1268760"/>
            <a:ext cx="8064896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Q1.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(</a:t>
            </a:r>
            <a:r>
              <a:rPr lang="ko-KR" altLang="en-US" dirty="0"/>
              <a:t>회장님</a:t>
            </a:r>
            <a:r>
              <a:rPr lang="en-US" altLang="ko-KR" dirty="0"/>
              <a:t>)! GM</a:t>
            </a:r>
            <a:r>
              <a:rPr lang="ko-KR" altLang="en-US" dirty="0"/>
              <a:t>과의 협상 잘 된 겁니까</a:t>
            </a:r>
            <a:r>
              <a:rPr lang="en-US" altLang="ko-KR" dirty="0"/>
              <a:t>?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GM</a:t>
            </a:r>
            <a:r>
              <a:rPr lang="ko-KR" altLang="en-US" dirty="0"/>
              <a:t>은 경영정상화 노력을 잘 이행하고 있습니까</a:t>
            </a:r>
            <a:r>
              <a:rPr lang="en-US" altLang="ko-KR" dirty="0"/>
              <a:t>?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최근 </a:t>
            </a:r>
            <a:r>
              <a:rPr lang="en-US" altLang="ko-KR" dirty="0"/>
              <a:t>R&amp;D</a:t>
            </a:r>
            <a:r>
              <a:rPr lang="ko-KR" altLang="en-US" dirty="0"/>
              <a:t>분사와 관련 </a:t>
            </a:r>
            <a:r>
              <a:rPr lang="ko-KR" altLang="en-US" dirty="0" err="1"/>
              <a:t>먹튀</a:t>
            </a:r>
            <a:r>
              <a:rPr lang="ko-KR" altLang="en-US" dirty="0"/>
              <a:t> 논란이 있는데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12132" y="3501008"/>
            <a:ext cx="6889104" cy="1384995"/>
          </a:xfrm>
          <a:prstGeom prst="rect">
            <a:avLst/>
          </a:prstGeom>
          <a:ln w="158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dirty="0"/>
              <a:t>&lt;</a:t>
            </a:r>
            <a:r>
              <a:rPr lang="ko-KR" altLang="en-US" dirty="0"/>
              <a:t>예상답변</a:t>
            </a:r>
            <a:r>
              <a:rPr lang="en-US" altLang="ko-KR" dirty="0"/>
              <a:t>&gt; </a:t>
            </a:r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"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GM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에서 </a:t>
            </a: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64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억달러를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투입 </a:t>
            </a:r>
            <a:r>
              <a:rPr lang="ko-KR" altLang="en-US" dirty="0"/>
              <a:t>했고 계획대로 정상화를 추진“</a:t>
            </a:r>
            <a:r>
              <a:rPr lang="en-US" altLang="ko-KR" dirty="0"/>
              <a:t>, </a:t>
            </a:r>
            <a:endParaRPr lang="ko-KR" altLang="en-US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"</a:t>
            </a:r>
            <a:r>
              <a:rPr lang="ko-KR" altLang="en-US" dirty="0"/>
              <a:t>신형 </a:t>
            </a:r>
            <a:r>
              <a:rPr lang="en-US" altLang="ko-KR" dirty="0"/>
              <a:t>SUV </a:t>
            </a:r>
            <a:r>
              <a:rPr lang="ko-KR" altLang="en-US" dirty="0"/>
              <a:t>배정을 눈앞에 두고 시설투자 예정”</a:t>
            </a:r>
          </a:p>
        </p:txBody>
      </p:sp>
      <p:pic>
        <p:nvPicPr>
          <p:cNvPr id="5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0F1C068E-2349-4D88-9D9E-ED73C99D0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42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69776" y="1052736"/>
            <a:ext cx="8604448" cy="869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dirty="0"/>
              <a:t>□ 회장께서 지난 </a:t>
            </a:r>
            <a:r>
              <a:rPr lang="en-US" altLang="ko-KR" dirty="0"/>
              <a:t>10</a:t>
            </a:r>
            <a:r>
              <a:rPr lang="ko-KR" altLang="en-US" dirty="0"/>
              <a:t>일 </a:t>
            </a:r>
            <a:r>
              <a:rPr lang="ko-KR" altLang="en-US" dirty="0" err="1"/>
              <a:t>산자위</a:t>
            </a:r>
            <a:r>
              <a:rPr lang="ko-KR" altLang="en-US" dirty="0"/>
              <a:t> 국감에 출석해 분사 문제는 </a:t>
            </a:r>
            <a:r>
              <a:rPr lang="en-US" altLang="ko-KR" dirty="0"/>
              <a:t>17</a:t>
            </a:r>
            <a:r>
              <a:rPr lang="ko-KR" altLang="en-US" dirty="0"/>
              <a:t>개 ‘특별결의사항’에 해당되므로 </a:t>
            </a:r>
            <a:r>
              <a:rPr lang="ko-KR" altLang="en-US" dirty="0" err="1"/>
              <a:t>비토권</a:t>
            </a:r>
            <a:r>
              <a:rPr lang="ko-KR" altLang="en-US" dirty="0"/>
              <a:t> 행사할 수 있다고 했는데</a:t>
            </a:r>
            <a:r>
              <a:rPr lang="en-US" altLang="ko-KR" dirty="0"/>
              <a:t>, GM</a:t>
            </a:r>
            <a:r>
              <a:rPr lang="ko-KR" altLang="en-US" dirty="0"/>
              <a:t>측은 주주총회 강행함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직사각형 3"/>
          <p:cNvSpPr/>
          <p:nvPr/>
        </p:nvSpPr>
        <p:spPr>
          <a:xfrm>
            <a:off x="395536" y="2578673"/>
            <a:ext cx="7704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Q2.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본 의원이 산업은행과 </a:t>
            </a:r>
            <a:r>
              <a:rPr lang="en-US" altLang="ko-KR" dirty="0"/>
              <a:t>GM </a:t>
            </a:r>
            <a:r>
              <a:rPr lang="ko-KR" altLang="en-US" dirty="0"/>
              <a:t>양자 간 체결한 계약서 내용 </a:t>
            </a:r>
            <a:r>
              <a:rPr lang="ko-KR" altLang="en-US" dirty="0" err="1"/>
              <a:t>자료요청했으나</a:t>
            </a:r>
            <a:r>
              <a:rPr lang="en-US" altLang="ko-KR" dirty="0"/>
              <a:t>, ‘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당사자 간 비밀유지의무 </a:t>
            </a:r>
            <a:r>
              <a:rPr lang="ko-KR" altLang="en-US" dirty="0"/>
              <a:t>’ 때문에 제출 곤란하다는 답변</a:t>
            </a:r>
            <a:r>
              <a:rPr lang="en-US" altLang="ko-KR" dirty="0"/>
              <a:t>. 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그 </a:t>
            </a:r>
            <a:r>
              <a:rPr lang="en-US" altLang="ko-KR" dirty="0"/>
              <a:t>17</a:t>
            </a:r>
            <a:r>
              <a:rPr lang="ko-KR" altLang="en-US" dirty="0"/>
              <a:t>개 조항이 무엇인가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467544" y="4790783"/>
            <a:ext cx="828092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Q3.</a:t>
            </a:r>
          </a:p>
          <a:p>
            <a:pPr fontAlgn="base">
              <a:lnSpc>
                <a:spcPct val="150000"/>
              </a:lnSpc>
            </a:pPr>
            <a:r>
              <a:rPr lang="en-US" altLang="ko-K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7.5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억불이나 추가 투입 </a:t>
            </a:r>
            <a:r>
              <a:rPr lang="ko-KR" altLang="en-US" dirty="0"/>
              <a:t>결정된 합의안 공개 어렵다는 것 납득하기 어렵지만</a:t>
            </a:r>
            <a:r>
              <a:rPr lang="en-US" altLang="ko-KR" dirty="0"/>
              <a:t>, </a:t>
            </a:r>
            <a:r>
              <a:rPr lang="ko-KR" altLang="en-US" dirty="0"/>
              <a:t>계약서 상에 한국</a:t>
            </a:r>
            <a:r>
              <a:rPr lang="en-US" altLang="ko-KR" dirty="0"/>
              <a:t>GM </a:t>
            </a:r>
            <a:r>
              <a:rPr lang="ko-KR" altLang="en-US" dirty="0"/>
              <a:t>다시 살아날 수 있는 성장 동력이 있습니까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pic>
        <p:nvPicPr>
          <p:cNvPr id="7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38D4D41B-DAFC-42FA-A0BA-5DCAE3C1D9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151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AFC23828-5A92-44CA-BF9B-5897EC977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직사각형 5"/>
          <p:cNvSpPr/>
          <p:nvPr/>
        </p:nvSpPr>
        <p:spPr>
          <a:xfrm>
            <a:off x="503548" y="607967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altLang="ko-KR" sz="2000" b="1" dirty="0"/>
              <a:t>&lt;</a:t>
            </a:r>
            <a:r>
              <a:rPr lang="ko-KR" altLang="en-US" sz="2000" b="1" dirty="0"/>
              <a:t>답변자료</a:t>
            </a:r>
            <a:r>
              <a:rPr lang="en-US" altLang="ko-KR" sz="2000" b="1" dirty="0"/>
              <a:t>&gt;</a:t>
            </a:r>
            <a:endParaRPr lang="ko-KR" altLang="en-US" sz="20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122" name="_x186032248" descr="EMB0000545071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6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202A8084-E4DC-40D3-A5AA-50B30483A7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85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7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06634" y="819869"/>
            <a:ext cx="809781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Q4.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이번 합의에서 </a:t>
            </a:r>
            <a:r>
              <a:rPr lang="en-US" altLang="ko-KR" dirty="0"/>
              <a:t>SUV </a:t>
            </a:r>
            <a:r>
              <a:rPr lang="ko-KR" altLang="en-US" dirty="0"/>
              <a:t>신차가 배정된 것으로 알고 있음</a:t>
            </a:r>
            <a:r>
              <a:rPr lang="en-US" altLang="ko-KR" dirty="0"/>
              <a:t>. </a:t>
            </a:r>
            <a:r>
              <a:rPr lang="ko-KR" altLang="en-US" dirty="0"/>
              <a:t>한국 기준 </a:t>
            </a:r>
            <a:r>
              <a:rPr lang="en-US" altLang="ko-KR" dirty="0"/>
              <a:t>GM</a:t>
            </a:r>
            <a:r>
              <a:rPr lang="ko-KR" altLang="en-US" dirty="0"/>
              <a:t>의 </a:t>
            </a:r>
            <a:r>
              <a:rPr lang="en-US" altLang="ko-KR" dirty="0"/>
              <a:t>SUV </a:t>
            </a:r>
            <a:r>
              <a:rPr lang="ko-KR" altLang="en-US" dirty="0"/>
              <a:t>시장점유율 </a:t>
            </a:r>
            <a:r>
              <a:rPr lang="en-US" altLang="ko-KR" dirty="0"/>
              <a:t>3%</a:t>
            </a:r>
            <a:r>
              <a:rPr lang="ko-KR" altLang="en-US" dirty="0"/>
              <a:t>에 불과한데</a:t>
            </a:r>
            <a:r>
              <a:rPr lang="en-US" altLang="ko-KR" dirty="0"/>
              <a:t>, </a:t>
            </a:r>
            <a:r>
              <a:rPr lang="ko-KR" altLang="en-US" dirty="0"/>
              <a:t>정상화 가능한가</a:t>
            </a:r>
            <a:r>
              <a:rPr lang="en-US" altLang="ko-KR" dirty="0"/>
              <a:t>?</a:t>
            </a:r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4864"/>
            <a:ext cx="6696744" cy="4281525"/>
          </a:xfrm>
          <a:prstGeom prst="rect">
            <a:avLst/>
          </a:prstGeom>
        </p:spPr>
      </p:pic>
      <p:pic>
        <p:nvPicPr>
          <p:cNvPr id="5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D58E4BC2-E8F1-44F0-A9EC-EDA505DBC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3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assembly\Desktop\KakaoTalk_20180131_103515951.png">
            <a:extLst>
              <a:ext uri="{FF2B5EF4-FFF2-40B4-BE49-F238E27FC236}">
                <a16:creationId xmlns:a16="http://schemas.microsoft.com/office/drawing/2014/main" xmlns="" id="{C3237E13-43E6-4884-BE02-4083760271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C7A83363-96CA-4B00-B708-716449BCBD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4350568" cy="41433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xmlns="" id="{6A00B2BB-D530-4656-9F95-367F061385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78" y="620688"/>
            <a:ext cx="4333622" cy="4143374"/>
          </a:xfrm>
          <a:prstGeom prst="rect">
            <a:avLst/>
          </a:prstGeom>
        </p:spPr>
      </p:pic>
      <p:sp>
        <p:nvSpPr>
          <p:cNvPr id="13" name="타원 12">
            <a:extLst>
              <a:ext uri="{FF2B5EF4-FFF2-40B4-BE49-F238E27FC236}">
                <a16:creationId xmlns:a16="http://schemas.microsoft.com/office/drawing/2014/main" xmlns="" id="{2A119569-0F20-431F-87B6-C17B562AC005}"/>
              </a:ext>
            </a:extLst>
          </p:cNvPr>
          <p:cNvSpPr/>
          <p:nvPr/>
        </p:nvSpPr>
        <p:spPr>
          <a:xfrm>
            <a:off x="1331640" y="1844824"/>
            <a:ext cx="7200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xmlns="" id="{9F5701F5-FCEB-4854-924B-C64A84EB1827}"/>
              </a:ext>
            </a:extLst>
          </p:cNvPr>
          <p:cNvSpPr/>
          <p:nvPr/>
        </p:nvSpPr>
        <p:spPr>
          <a:xfrm>
            <a:off x="5665262" y="1844824"/>
            <a:ext cx="720080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825482-41EF-4F10-B825-C70873297FD3}"/>
              </a:ext>
            </a:extLst>
          </p:cNvPr>
          <p:cNvSpPr txBox="1"/>
          <p:nvPr/>
        </p:nvSpPr>
        <p:spPr>
          <a:xfrm>
            <a:off x="238378" y="5088761"/>
            <a:ext cx="79340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6</a:t>
            </a:r>
            <a:r>
              <a:rPr lang="ko-KR" altLang="en-US" dirty="0"/>
              <a:t>월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7.2% (9,529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2018</a:t>
            </a:r>
            <a:r>
              <a:rPr lang="ko-KR" altLang="en-US" dirty="0"/>
              <a:t>년 </a:t>
            </a:r>
            <a:r>
              <a:rPr lang="en-US" altLang="ko-KR" dirty="0"/>
              <a:t>8</a:t>
            </a:r>
            <a:r>
              <a:rPr lang="ko-KR" altLang="en-US" dirty="0"/>
              <a:t>월 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5.9% (7,391</a:t>
            </a:r>
            <a:r>
              <a:rPr lang="ko-KR" altLang="en-US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</a:t>
            </a:r>
            <a:r>
              <a:rPr lang="en-US" altLang="ko-KR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16" name="화살표: U자형 15">
            <a:extLst>
              <a:ext uri="{FF2B5EF4-FFF2-40B4-BE49-F238E27FC236}">
                <a16:creationId xmlns:a16="http://schemas.microsoft.com/office/drawing/2014/main" xmlns="" id="{2B2DC2DF-BFAB-4C11-A4EC-4322F15C91DA}"/>
              </a:ext>
            </a:extLst>
          </p:cNvPr>
          <p:cNvSpPr/>
          <p:nvPr/>
        </p:nvSpPr>
        <p:spPr>
          <a:xfrm rot="5400000">
            <a:off x="3059832" y="5521973"/>
            <a:ext cx="1368152" cy="720080"/>
          </a:xfrm>
          <a:prstGeom prst="utur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B21519-DFDC-4631-B44F-351D5F057047}"/>
              </a:ext>
            </a:extLst>
          </p:cNvPr>
          <p:cNvSpPr txBox="1"/>
          <p:nvPr/>
        </p:nvSpPr>
        <p:spPr>
          <a:xfrm>
            <a:off x="4315264" y="5334506"/>
            <a:ext cx="36724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</a:t>
            </a:r>
            <a:r>
              <a:rPr lang="ko-KR" altLang="en-US" dirty="0"/>
              <a:t>개월간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2,138</a:t>
            </a:r>
            <a:r>
              <a:rPr lang="ko-KR" altLang="en-US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대 하락 </a:t>
            </a:r>
          </a:p>
        </p:txBody>
      </p:sp>
      <p:pic>
        <p:nvPicPr>
          <p:cNvPr id="10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C71F4FFA-64E8-4958-B560-D8C9EAB63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7A715A61-420C-4330-946E-9D06FFFCF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516506" y="620688"/>
            <a:ext cx="84012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Q5.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신차 </a:t>
            </a:r>
            <a:r>
              <a:rPr lang="en-US" altLang="ko-KR" dirty="0"/>
              <a:t>SUV </a:t>
            </a:r>
            <a:r>
              <a:rPr lang="ko-KR" altLang="en-US" dirty="0"/>
              <a:t>어떤 연료 사용하는 차종인가</a:t>
            </a:r>
            <a:r>
              <a:rPr lang="en-US" altLang="ko-KR" dirty="0"/>
              <a:t>?</a:t>
            </a:r>
            <a:br>
              <a:rPr lang="en-US" altLang="ko-KR" dirty="0"/>
            </a:br>
            <a:r>
              <a:rPr lang="ko-KR" altLang="en-US" dirty="0"/>
              <a:t>지금 세계 자동차 시장이 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가솔린 </a:t>
            </a:r>
            <a:r>
              <a:rPr lang="en-US" altLang="ko-KR" dirty="0"/>
              <a:t>/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디젤 </a:t>
            </a:r>
            <a:r>
              <a:rPr lang="ko-KR" altLang="en-US" dirty="0"/>
              <a:t>에서 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전기차</a:t>
            </a:r>
            <a:r>
              <a:rPr lang="en-US" altLang="ko-KR" dirty="0"/>
              <a:t>/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수소차</a:t>
            </a:r>
            <a:r>
              <a:rPr lang="en-US" altLang="ko-KR" dirty="0"/>
              <a:t>/</a:t>
            </a:r>
            <a:r>
              <a:rPr lang="ko-KR" altLang="en-US" sz="2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하이브리드</a:t>
            </a:r>
            <a:r>
              <a:rPr lang="ko-KR" altLang="en-US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o-KR" altLang="en-US" dirty="0"/>
              <a:t>로 격변하고 있고 나아가 </a:t>
            </a:r>
            <a:r>
              <a:rPr lang="ko-KR" altLang="en-US" dirty="0" err="1"/>
              <a:t>자율자행차</a:t>
            </a:r>
            <a:r>
              <a:rPr lang="ko-KR" altLang="en-US" dirty="0"/>
              <a:t> 등 첨단 </a:t>
            </a:r>
            <a:r>
              <a:rPr lang="ko-KR" altLang="en-US" dirty="0" err="1"/>
              <a:t>스마트카</a:t>
            </a:r>
            <a:r>
              <a:rPr lang="ko-KR" altLang="en-US" dirty="0"/>
              <a:t> 시대에 적극 대비하고 있음</a:t>
            </a:r>
            <a:r>
              <a:rPr lang="en-US" altLang="ko-KR" dirty="0"/>
              <a:t>. </a:t>
            </a:r>
            <a:r>
              <a:rPr lang="ko-KR" altLang="en-US" dirty="0"/>
              <a:t>한국</a:t>
            </a:r>
            <a:r>
              <a:rPr lang="en-US" altLang="ko-KR" dirty="0"/>
              <a:t>GM</a:t>
            </a:r>
            <a:r>
              <a:rPr lang="ko-KR" altLang="en-US" dirty="0"/>
              <a:t>은 이런 비전이 있는가</a:t>
            </a:r>
            <a:r>
              <a:rPr lang="en-US" altLang="ko-KR" dirty="0"/>
              <a:t>?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225769" y="3068960"/>
            <a:ext cx="8707757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b="1" dirty="0"/>
              <a:t>&lt;</a:t>
            </a:r>
            <a:r>
              <a:rPr lang="ko-KR" altLang="en-US" b="1" dirty="0"/>
              <a:t>세계자동차 시장 현황</a:t>
            </a:r>
            <a:r>
              <a:rPr lang="en-US" altLang="ko-KR" b="1" dirty="0"/>
              <a:t>&gt;</a:t>
            </a:r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1) </a:t>
            </a:r>
            <a:r>
              <a:rPr lang="ko-KR" altLang="en-US" b="1" dirty="0"/>
              <a:t>폭스바겐                                    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유로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천억원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 fontAlgn="base">
              <a:lnSpc>
                <a:spcPct val="150000"/>
              </a:lnSpc>
            </a:pP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b="1" dirty="0"/>
              <a:t>2) </a:t>
            </a:r>
            <a:r>
              <a:rPr lang="ko-KR" altLang="en-US" b="1" dirty="0" err="1"/>
              <a:t>토요타</a:t>
            </a:r>
            <a:endParaRPr lang="en-US" altLang="ko-KR" b="1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</a:t>
            </a:r>
            <a:r>
              <a:rPr lang="ko-KR" altLang="en-US" dirty="0"/>
              <a:t>전담부서</a:t>
            </a:r>
            <a:r>
              <a:rPr lang="en-US" altLang="ko-KR" dirty="0"/>
              <a:t>(ZEV)</a:t>
            </a:r>
            <a:r>
              <a:rPr lang="ko-KR" altLang="en-US" dirty="0"/>
              <a:t>를 설치</a:t>
            </a:r>
            <a:endParaRPr lang="en-US" altLang="ko-KR" dirty="0"/>
          </a:p>
          <a:p>
            <a:pPr fontAlgn="base">
              <a:lnSpc>
                <a:spcPct val="150000"/>
              </a:lnSpc>
            </a:pPr>
            <a:r>
              <a:rPr lang="en-US" altLang="ko-KR" dirty="0"/>
              <a:t>  - 2020</a:t>
            </a:r>
            <a:r>
              <a:rPr lang="ko-KR" altLang="en-US" dirty="0"/>
              <a:t>년까지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개 이상의 전기차를 출시 </a:t>
            </a:r>
            <a:r>
              <a:rPr lang="ko-KR" altLang="en-US" dirty="0"/>
              <a:t>할 계획</a:t>
            </a:r>
            <a:endParaRPr lang="en-US" altLang="ko-KR" dirty="0"/>
          </a:p>
        </p:txBody>
      </p:sp>
      <p:cxnSp>
        <p:nvCxnSpPr>
          <p:cNvPr id="8" name="직선 화살표 연결선 7">
            <a:extLst>
              <a:ext uri="{FF2B5EF4-FFF2-40B4-BE49-F238E27FC236}">
                <a16:creationId xmlns:a16="http://schemas.microsoft.com/office/drawing/2014/main" xmlns="" id="{B615CD25-EB6D-4DAC-BBA4-CB5AE1197C54}"/>
              </a:ext>
            </a:extLst>
          </p:cNvPr>
          <p:cNvCxnSpPr>
            <a:cxnSpLocks/>
          </p:cNvCxnSpPr>
          <p:nvPr/>
        </p:nvCxnSpPr>
        <p:spPr>
          <a:xfrm>
            <a:off x="1971038" y="3789040"/>
            <a:ext cx="2448272" cy="0"/>
          </a:xfrm>
          <a:prstGeom prst="straightConnector1">
            <a:avLst/>
          </a:prstGeom>
          <a:ln w="635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EE02EB0-7137-417D-A7D3-BFCDBB22D2FB}"/>
              </a:ext>
            </a:extLst>
          </p:cNvPr>
          <p:cNvSpPr txBox="1"/>
          <p:nvPr/>
        </p:nvSpPr>
        <p:spPr>
          <a:xfrm>
            <a:off x="1971038" y="3933056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</a:t>
            </a:r>
            <a:r>
              <a:rPr lang="ko-KR" altLang="en-US" sz="2000" b="1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년까지 투자</a:t>
            </a:r>
            <a:endParaRPr lang="ko-KR" altLang="en-US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xmlns="" id="{4619A49A-47E4-463E-BA87-C6BCB4B67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123" y="3933056"/>
            <a:ext cx="2201403" cy="174387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516506" y="5661248"/>
            <a:ext cx="8208912" cy="9159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en-US" altLang="ko-KR" sz="2000" b="1" dirty="0"/>
              <a:t>Q6.</a:t>
            </a:r>
          </a:p>
          <a:p>
            <a:pPr fontAlgn="base">
              <a:lnSpc>
                <a:spcPct val="150000"/>
              </a:lnSpc>
            </a:pPr>
            <a:r>
              <a:rPr lang="ko-KR" altLang="en-US" dirty="0"/>
              <a:t>고작 </a:t>
            </a:r>
            <a:r>
              <a:rPr lang="en-US" altLang="ko-KR" dirty="0"/>
              <a:t>SUV </a:t>
            </a:r>
            <a:r>
              <a:rPr lang="ko-KR" altLang="en-US" dirty="0"/>
              <a:t>하나 추가 생산해서 죽어가던 </a:t>
            </a:r>
            <a:r>
              <a:rPr lang="en-US" altLang="ko-KR" dirty="0"/>
              <a:t>GM</a:t>
            </a:r>
            <a:r>
              <a:rPr lang="ko-KR" altLang="en-US" dirty="0"/>
              <a:t>이 살아날 수 있는가</a:t>
            </a:r>
            <a:r>
              <a:rPr lang="en-US" altLang="ko-KR" dirty="0"/>
              <a:t>?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4522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assembly\Desktop\KakaoTalk_20180131_1035159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6938" cy="6857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F521C82-44A9-497A-8B5E-9AF3948DD11B}"/>
              </a:ext>
            </a:extLst>
          </p:cNvPr>
          <p:cNvSpPr txBox="1"/>
          <p:nvPr/>
        </p:nvSpPr>
        <p:spPr>
          <a:xfrm>
            <a:off x="236176" y="1556792"/>
            <a:ext cx="86563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 - </a:t>
            </a:r>
            <a:r>
              <a:rPr lang="ko-KR" altLang="en-US" dirty="0"/>
              <a:t>총 투입되는 자금 </a:t>
            </a:r>
            <a:r>
              <a:rPr lang="en-US" altLang="ko-KR" dirty="0"/>
              <a:t>(</a:t>
            </a:r>
            <a:r>
              <a:rPr lang="ko-KR" altLang="en-US" dirty="0"/>
              <a:t>기존 </a:t>
            </a:r>
            <a:r>
              <a:rPr lang="ko-KR" altLang="en-US" dirty="0" err="1"/>
              <a:t>투입분</a:t>
            </a:r>
            <a:r>
              <a:rPr lang="ko-KR" altLang="en-US" dirty="0"/>
              <a:t> 포함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천만 달러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천억 원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endParaRPr lang="en-US" altLang="ko-KR" dirty="0"/>
          </a:p>
          <a:p>
            <a:r>
              <a:rPr lang="en-US" altLang="ko-KR" dirty="0"/>
              <a:t> - (</a:t>
            </a:r>
            <a:r>
              <a:rPr lang="ko-KR" altLang="en-US" dirty="0"/>
              <a:t>올해 內</a:t>
            </a:r>
            <a:r>
              <a:rPr lang="en-US" altLang="ko-KR" dirty="0"/>
              <a:t>)</a:t>
            </a:r>
            <a:r>
              <a:rPr lang="ko-KR" altLang="en-US" dirty="0"/>
              <a:t>산업은행이 </a:t>
            </a:r>
            <a:endParaRPr lang="en-US" altLang="ko-KR" dirty="0"/>
          </a:p>
          <a:p>
            <a:r>
              <a:rPr lang="en-US" altLang="ko-KR" dirty="0"/>
              <a:t>  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천만 달러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ko-KR" alt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천억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원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지원</a:t>
            </a:r>
            <a:endParaRPr lang="en-US" altLang="ko-K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ko-KR" dirty="0"/>
          </a:p>
          <a:p>
            <a:r>
              <a:rPr lang="en-US" altLang="ko-KR" dirty="0"/>
              <a:t> - GM</a:t>
            </a:r>
            <a:r>
              <a:rPr lang="ko-KR" altLang="en-US" dirty="0"/>
              <a:t>본사 한국</a:t>
            </a:r>
            <a:r>
              <a:rPr lang="en-US" altLang="ko-KR" dirty="0"/>
              <a:t>GM</a:t>
            </a:r>
            <a:r>
              <a:rPr lang="ko-KR" altLang="en-US" dirty="0"/>
              <a:t>에 빌려준 기존 차입금</a:t>
            </a:r>
            <a:r>
              <a:rPr lang="en-US" altLang="ko-KR" dirty="0"/>
              <a:t> 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달러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(3</a:t>
            </a:r>
            <a:r>
              <a:rPr lang="ko-KR" alt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조원</a:t>
            </a:r>
            <a:r>
              <a:rPr lang="en-US" altLang="ko-K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ko-KR" altLang="en-US" dirty="0"/>
              <a:t>은 출자 전환</a:t>
            </a:r>
            <a:endParaRPr lang="en-US" altLang="ko-KR" dirty="0"/>
          </a:p>
          <a:p>
            <a:r>
              <a:rPr lang="en-US" altLang="ko-KR" dirty="0"/>
              <a:t>   </a:t>
            </a:r>
          </a:p>
          <a:p>
            <a:r>
              <a:rPr lang="en-US" altLang="ko-KR" spc="-150" dirty="0"/>
              <a:t> - GM</a:t>
            </a:r>
            <a:r>
              <a:rPr lang="ko-KR" altLang="en-US" spc="-150" dirty="0"/>
              <a:t>본사가 한국</a:t>
            </a:r>
            <a:r>
              <a:rPr lang="en-US" altLang="ko-KR" spc="-150" dirty="0"/>
              <a:t>GM</a:t>
            </a:r>
            <a:r>
              <a:rPr lang="ko-KR" altLang="en-US" spc="-150" dirty="0"/>
              <a:t>에 대출하는 형식으로</a:t>
            </a:r>
            <a:r>
              <a:rPr lang="en-US" altLang="ko-KR" spc="-150" dirty="0"/>
              <a:t> 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신규투입자금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억 달러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약 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</a:t>
            </a:r>
            <a:r>
              <a:rPr lang="ko-KR" altLang="en-US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조 원</a:t>
            </a:r>
            <a:r>
              <a:rPr lang="en-US" altLang="ko-KR" b="1" i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altLang="ko-KR" spc="-150" dirty="0"/>
              <a:t> </a:t>
            </a:r>
            <a:r>
              <a:rPr lang="ko-KR" altLang="en-US" spc="-150" dirty="0"/>
              <a:t>투입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CBF291E-74EC-44B0-B211-C3195F6DBFDE}"/>
              </a:ext>
            </a:extLst>
          </p:cNvPr>
          <p:cNvSpPr txBox="1"/>
          <p:nvPr/>
        </p:nvSpPr>
        <p:spPr>
          <a:xfrm>
            <a:off x="236177" y="90872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/>
              <a:t>□ </a:t>
            </a:r>
            <a:r>
              <a:rPr lang="en-US" altLang="ko-KR" sz="2000" b="1" dirty="0"/>
              <a:t>GM </a:t>
            </a:r>
            <a:r>
              <a:rPr lang="ko-KR" altLang="en-US" sz="2000" b="1" dirty="0"/>
              <a:t>투자 금액 및 지원 금액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xmlns="" id="{611709D6-FD38-4D49-A95D-E41EE3C2E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76" y="4385236"/>
            <a:ext cx="8008232" cy="2228850"/>
          </a:xfrm>
          <a:prstGeom prst="rect">
            <a:avLst/>
          </a:prstGeom>
        </p:spPr>
      </p:pic>
      <p:pic>
        <p:nvPicPr>
          <p:cNvPr id="11" name="Picture 2" descr="C:\Users\assembly\Desktop\KakaoTalk_20171108_152345792.png">
            <a:extLst>
              <a:ext uri="{FF2B5EF4-FFF2-40B4-BE49-F238E27FC236}">
                <a16:creationId xmlns:a16="http://schemas.microsoft.com/office/drawing/2014/main" xmlns="" id="{734EE7A2-27DE-436F-BBB7-6A2BDFCE6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-363831"/>
            <a:ext cx="2520280" cy="1260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00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818</Words>
  <Application>Microsoft Office PowerPoint</Application>
  <PresentationFormat>화면 슬라이드 쇼(4:3)</PresentationFormat>
  <Paragraphs>188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17" baseType="lpstr">
      <vt:lpstr>Office 테마</vt:lpstr>
      <vt:lpstr>국민연금 스튜어드십코드</vt:lpstr>
      <vt:lpstr>국민연금 스튜어드십코드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국민연금 스튜어드십코드</dc:title>
  <dc:creator>assembly</dc:creator>
  <cp:lastModifiedBy>assembly</cp:lastModifiedBy>
  <cp:revision>1</cp:revision>
  <dcterms:created xsi:type="dcterms:W3CDTF">2018-10-23T09:26:56Z</dcterms:created>
  <dcterms:modified xsi:type="dcterms:W3CDTF">2018-10-23T09:27:35Z</dcterms:modified>
</cp:coreProperties>
</file>