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65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83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5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50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38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08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58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29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73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98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76E8-CBBD-4411-A94D-E7B4BE875BF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4351-C0EF-497A-8382-D5B58DDF7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42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경제인문사회연구</a:t>
            </a:r>
            <a:r>
              <a:rPr lang="ko-KR" altLang="en-US" sz="4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회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7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029" y="2276872"/>
            <a:ext cx="792088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과도한 외부활동으로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 latinLnBrk="0"/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본래 업무 지장 우려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경제인문사회연구회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4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7544" y="964759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 smtClean="0"/>
              <a:t>□ </a:t>
            </a:r>
            <a:r>
              <a:rPr lang="ko-KR" altLang="en-US" sz="2000" b="1" smtClean="0"/>
              <a:t>경제인문사회연구회와 소관기관의 남다른 대외 활동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2558065" y="3051014"/>
            <a:ext cx="40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b="1" dirty="0" smtClean="0"/>
              <a:t>&lt;</a:t>
            </a:r>
            <a:r>
              <a:rPr lang="ko-KR" altLang="en-US" b="1" dirty="0" smtClean="0"/>
              <a:t>연구회 </a:t>
            </a:r>
            <a:r>
              <a:rPr lang="ko-KR" altLang="en-US" b="1" dirty="0"/>
              <a:t>및 연구기관 운영 </a:t>
            </a:r>
            <a:r>
              <a:rPr lang="ko-KR" altLang="en-US" b="1" dirty="0" smtClean="0"/>
              <a:t>표준지침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9552" y="1700808"/>
            <a:ext cx="712879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2014</a:t>
            </a:r>
            <a:r>
              <a:rPr lang="ko-KR" altLang="en-US" dirty="0"/>
              <a:t>년 이후 </a:t>
            </a:r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현재</a:t>
            </a:r>
            <a:r>
              <a:rPr lang="en-US" altLang="ko-KR" dirty="0"/>
              <a:t>, </a:t>
            </a:r>
            <a:r>
              <a:rPr lang="ko-KR" altLang="en-US" dirty="0" smtClean="0"/>
              <a:t>연구회 및 소속기관의 외부활동이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 smtClean="0">
                <a:solidFill>
                  <a:srgbClr val="FF0000"/>
                </a:solidFill>
              </a:rPr>
              <a:t>7</a:t>
            </a:r>
            <a:r>
              <a:rPr lang="ko-KR" altLang="en-US" sz="2000" b="1" i="1" dirty="0" err="1" smtClean="0">
                <a:solidFill>
                  <a:srgbClr val="FF0000"/>
                </a:solidFill>
              </a:rPr>
              <a:t>만건</a:t>
            </a:r>
            <a:r>
              <a:rPr lang="ko-KR" alt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</a:rPr>
              <a:t>,</a:t>
            </a:r>
            <a:r>
              <a:rPr lang="ko-KR" altLang="en-US" b="1" dirty="0" smtClean="0"/>
              <a:t> </a:t>
            </a:r>
            <a:r>
              <a:rPr lang="en-US" altLang="ko-KR" sz="2000" b="1" i="1" dirty="0">
                <a:solidFill>
                  <a:srgbClr val="FF0000"/>
                </a:solidFill>
              </a:rPr>
              <a:t>198</a:t>
            </a:r>
            <a:r>
              <a:rPr lang="ko-KR" altLang="en-US" sz="2000" b="1" i="1" dirty="0" err="1" smtClean="0">
                <a:solidFill>
                  <a:srgbClr val="FF0000"/>
                </a:solidFill>
              </a:rPr>
              <a:t>억원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75376" y="3573016"/>
            <a:ext cx="8393248" cy="1979262"/>
            <a:chOff x="375376" y="3717032"/>
            <a:chExt cx="8393248" cy="1979262"/>
          </a:xfrm>
        </p:grpSpPr>
        <p:pic>
          <p:nvPicPr>
            <p:cNvPr id="1025" name="_x176587776" descr="EMB00001c402a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76" y="3717032"/>
              <a:ext cx="8393248" cy="197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직선 연결선 7"/>
            <p:cNvCxnSpPr/>
            <p:nvPr/>
          </p:nvCxnSpPr>
          <p:spPr>
            <a:xfrm>
              <a:off x="1043608" y="5301208"/>
              <a:ext cx="74168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683568" y="5696294"/>
              <a:ext cx="31683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77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7544" y="964759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 smtClean="0"/>
              <a:t>□ </a:t>
            </a:r>
            <a:r>
              <a:rPr lang="ko-KR" altLang="en-US" sz="2000" b="1" smtClean="0"/>
              <a:t>경제인문사회연구회와 소관기관의 남다른 대외 활동</a:t>
            </a:r>
            <a:endParaRPr lang="ko-KR" altLang="en-US" sz="2000" b="1" dirty="0"/>
          </a:p>
        </p:txBody>
      </p:sp>
      <p:sp>
        <p:nvSpPr>
          <p:cNvPr id="5" name="직사각형 4"/>
          <p:cNvSpPr/>
          <p:nvPr/>
        </p:nvSpPr>
        <p:spPr>
          <a:xfrm>
            <a:off x="2558065" y="3051014"/>
            <a:ext cx="40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b="1" dirty="0" smtClean="0"/>
              <a:t>&lt;</a:t>
            </a:r>
            <a:r>
              <a:rPr lang="ko-KR" altLang="en-US" b="1" dirty="0" smtClean="0"/>
              <a:t>연구회 </a:t>
            </a:r>
            <a:r>
              <a:rPr lang="ko-KR" altLang="en-US" b="1" dirty="0"/>
              <a:t>및 연구기관 운영 </a:t>
            </a:r>
            <a:r>
              <a:rPr lang="ko-KR" altLang="en-US" b="1" dirty="0" smtClean="0"/>
              <a:t>표준지침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39552" y="1700808"/>
            <a:ext cx="712879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2014</a:t>
            </a:r>
            <a:r>
              <a:rPr lang="ko-KR" altLang="en-US" dirty="0"/>
              <a:t>년 이후 </a:t>
            </a:r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현재</a:t>
            </a:r>
            <a:r>
              <a:rPr lang="en-US" altLang="ko-KR" dirty="0"/>
              <a:t>, </a:t>
            </a:r>
            <a:r>
              <a:rPr lang="ko-KR" altLang="en-US" dirty="0" smtClean="0"/>
              <a:t>연구회 및 소속기관의 외부활동이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 smtClean="0">
                <a:solidFill>
                  <a:srgbClr val="FF0000"/>
                </a:solidFill>
              </a:rPr>
              <a:t>7</a:t>
            </a:r>
            <a:r>
              <a:rPr lang="ko-KR" altLang="en-US" sz="2000" b="1" i="1" dirty="0" err="1" smtClean="0">
                <a:solidFill>
                  <a:srgbClr val="FF0000"/>
                </a:solidFill>
              </a:rPr>
              <a:t>만건</a:t>
            </a:r>
            <a:r>
              <a:rPr lang="ko-KR" alt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</a:rPr>
              <a:t>,</a:t>
            </a:r>
            <a:r>
              <a:rPr lang="ko-KR" altLang="en-US" b="1" dirty="0" smtClean="0"/>
              <a:t> </a:t>
            </a:r>
            <a:r>
              <a:rPr lang="en-US" altLang="ko-KR" sz="2000" b="1" i="1" dirty="0">
                <a:solidFill>
                  <a:srgbClr val="FF0000"/>
                </a:solidFill>
              </a:rPr>
              <a:t>198</a:t>
            </a:r>
            <a:r>
              <a:rPr lang="ko-KR" altLang="en-US" sz="2000" b="1" i="1" dirty="0" err="1" smtClean="0">
                <a:solidFill>
                  <a:srgbClr val="FF0000"/>
                </a:solidFill>
              </a:rPr>
              <a:t>억원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375376" y="3573016"/>
            <a:ext cx="8393248" cy="1979262"/>
            <a:chOff x="375376" y="3717032"/>
            <a:chExt cx="8393248" cy="1979262"/>
          </a:xfrm>
        </p:grpSpPr>
        <p:pic>
          <p:nvPicPr>
            <p:cNvPr id="9" name="_x176587776" descr="EMB00001c402a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76" y="3717032"/>
              <a:ext cx="8393248" cy="197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직선 연결선 9"/>
            <p:cNvCxnSpPr/>
            <p:nvPr/>
          </p:nvCxnSpPr>
          <p:spPr>
            <a:xfrm>
              <a:off x="1043608" y="5301208"/>
              <a:ext cx="74168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683568" y="5696294"/>
              <a:ext cx="31683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55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0492"/>
              </p:ext>
            </p:extLst>
          </p:nvPr>
        </p:nvGraphicFramePr>
        <p:xfrm>
          <a:off x="1115616" y="1105962"/>
          <a:ext cx="7200799" cy="2179020"/>
        </p:xfrm>
        <a:graphic>
          <a:graphicData uri="http://schemas.openxmlformats.org/drawingml/2006/table">
            <a:tbl>
              <a:tblPr/>
              <a:tblGrid>
                <a:gridCol w="1975156"/>
                <a:gridCol w="1520599"/>
                <a:gridCol w="209289"/>
                <a:gridCol w="1975156"/>
                <a:gridCol w="1520599"/>
              </a:tblGrid>
              <a:tr h="3631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 분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1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외부활동 건수</a:t>
                      </a:r>
                      <a:endParaRPr lang="ko-KR" altLang="en-US" sz="13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 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1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외부활동 수당</a:t>
                      </a:r>
                      <a:endParaRPr lang="ko-KR" altLang="en-US" sz="13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한국보건사회연구원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6,920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산업연구원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억원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산업연구원</a:t>
                      </a:r>
                      <a:endParaRPr lang="ko-KR" alt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5,392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한국직업능력개발원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억원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한국직업능력개발원</a:t>
                      </a:r>
                      <a:endParaRPr lang="ko-KR" alt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4,818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한국보건사회연구원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억원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국토연구원</a:t>
                      </a:r>
                      <a:endParaRPr lang="ko-KR" alt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4,615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국토연구원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</a:t>
                      </a: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억원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한국교통연구원</a:t>
                      </a:r>
                      <a:endParaRPr lang="ko-KR" alt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4,284</a:t>
                      </a: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한국농촌경제연구원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</a:t>
                      </a: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억원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620688"/>
            <a:ext cx="6264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dirty="0" smtClean="0">
                <a:latin typeface="+mj-lt"/>
                <a:ea typeface="굴림" pitchFamily="50" charset="-127"/>
                <a:cs typeface="굴림" pitchFamily="50" charset="-127"/>
              </a:rPr>
              <a:t>&lt;</a:t>
            </a:r>
            <a:r>
              <a:rPr kumimoji="1" lang="ko-KR" altLang="en-US" sz="2400" b="1" dirty="0" smtClean="0">
                <a:latin typeface="+mj-lt"/>
                <a:ea typeface="굴림" pitchFamily="50" charset="-127"/>
                <a:cs typeface="굴림" pitchFamily="50" charset="-127"/>
              </a:rPr>
              <a:t>연구회 및 소관기관의 대외활동 주요현황</a:t>
            </a:r>
            <a:r>
              <a:rPr kumimoji="1" lang="en-US" altLang="ko-KR" sz="2400" b="1" dirty="0" smtClean="0">
                <a:latin typeface="+mj-lt"/>
                <a:ea typeface="굴림" pitchFamily="50" charset="-127"/>
                <a:cs typeface="굴림" pitchFamily="50" charset="-127"/>
              </a:rPr>
              <a:t>&gt;</a:t>
            </a:r>
            <a:endParaRPr kumimoji="1" lang="en-US" altLang="ko-K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91680" y="3573016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2000" dirty="0" smtClean="0">
                <a:latin typeface="+mj-ea"/>
                <a:ea typeface="+mj-ea"/>
              </a:rPr>
              <a:t>&lt;</a:t>
            </a:r>
            <a:r>
              <a:rPr lang="ko-KR" altLang="en-US" sz="2000" dirty="0" smtClean="0">
                <a:latin typeface="+mj-ea"/>
                <a:ea typeface="+mj-ea"/>
              </a:rPr>
              <a:t>대외활동의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인당 건수 및 수당 상위 </a:t>
            </a:r>
            <a:r>
              <a:rPr lang="en-US" altLang="ko-KR" sz="2000" dirty="0" smtClean="0">
                <a:latin typeface="+mj-ea"/>
                <a:ea typeface="+mj-ea"/>
              </a:rPr>
              <a:t>5</a:t>
            </a:r>
            <a:r>
              <a:rPr lang="ko-KR" altLang="en-US" sz="2000" dirty="0" smtClean="0">
                <a:latin typeface="+mj-ea"/>
                <a:ea typeface="+mj-ea"/>
              </a:rPr>
              <a:t>개 기관</a:t>
            </a:r>
            <a:r>
              <a:rPr lang="en-US" altLang="ko-KR" sz="2000" dirty="0" smtClean="0">
                <a:latin typeface="+mj-ea"/>
                <a:ea typeface="+mj-ea"/>
              </a:rPr>
              <a:t>&gt;</a:t>
            </a:r>
            <a:endParaRPr lang="ko-KR" altLang="en-US" sz="2000" dirty="0">
              <a:latin typeface="+mj-ea"/>
              <a:ea typeface="+mj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51668"/>
              </p:ext>
            </p:extLst>
          </p:nvPr>
        </p:nvGraphicFramePr>
        <p:xfrm>
          <a:off x="971600" y="4097236"/>
          <a:ext cx="7200801" cy="2068068"/>
        </p:xfrm>
        <a:graphic>
          <a:graphicData uri="http://schemas.openxmlformats.org/drawingml/2006/table">
            <a:tbl>
              <a:tblPr/>
              <a:tblGrid>
                <a:gridCol w="1975157"/>
                <a:gridCol w="1520599"/>
                <a:gridCol w="209289"/>
                <a:gridCol w="1975157"/>
                <a:gridCol w="1520599"/>
              </a:tblGrid>
              <a:tr h="4650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 분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1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300" kern="0" spc="-1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인당 외부활동 건수</a:t>
                      </a:r>
                      <a:endParaRPr lang="ko-KR" altLang="en-US" sz="13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 분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1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300" kern="0" spc="-1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인당 외부활동 수당</a:t>
                      </a:r>
                      <a:endParaRPr lang="ko-KR" altLang="en-US" sz="13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한국청소년정책연구원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57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한국청소년정책연구원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백만원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육아정책연구소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한국직업능력개발원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백만원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한국형사정책연구원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49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통일연구원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백만원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한국보건사회연구원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산업연구원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백만원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통일연구원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한국농촌경제연구원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백만원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2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□ 대외활동 미신고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연구활동 소홀</a:t>
            </a:r>
            <a:endParaRPr lang="ko-KR" altLang="en-US" sz="2000" dirty="0"/>
          </a:p>
        </p:txBody>
      </p:sp>
      <p:sp>
        <p:nvSpPr>
          <p:cNvPr id="3" name="직사각형 2"/>
          <p:cNvSpPr/>
          <p:nvPr/>
        </p:nvSpPr>
        <p:spPr>
          <a:xfrm>
            <a:off x="1786161" y="400506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dirty="0"/>
              <a:t>&lt;</a:t>
            </a:r>
            <a:r>
              <a:rPr lang="ko-KR" altLang="en-US" dirty="0"/>
              <a:t>한국교육과정평가원 책임연구과제 수행현황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979712" y="993309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dirty="0" smtClean="0">
                <a:latin typeface="+mj-ea"/>
                <a:ea typeface="+mj-ea"/>
              </a:rPr>
              <a:t>&lt;</a:t>
            </a:r>
            <a:r>
              <a:rPr lang="ko-KR" altLang="en-US" dirty="0" smtClean="0">
                <a:latin typeface="+mj-ea"/>
                <a:ea typeface="+mj-ea"/>
              </a:rPr>
              <a:t>대외활동 미신고 현황</a:t>
            </a:r>
            <a:r>
              <a:rPr lang="en-US" altLang="ko-KR" dirty="0" smtClean="0">
                <a:latin typeface="+mj-ea"/>
                <a:ea typeface="+mj-ea"/>
              </a:rPr>
              <a:t>&gt;</a:t>
            </a:r>
            <a:endParaRPr lang="ko-KR" altLang="en-US" dirty="0">
              <a:latin typeface="+mj-ea"/>
              <a:ea typeface="+mj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12031"/>
              </p:ext>
            </p:extLst>
          </p:nvPr>
        </p:nvGraphicFramePr>
        <p:xfrm>
          <a:off x="1619672" y="1362641"/>
          <a:ext cx="6012668" cy="2469642"/>
        </p:xfrm>
        <a:graphic>
          <a:graphicData uri="http://schemas.openxmlformats.org/drawingml/2006/table">
            <a:tbl>
              <a:tblPr/>
              <a:tblGrid>
                <a:gridCol w="3006334"/>
                <a:gridCol w="3006334"/>
              </a:tblGrid>
              <a:tr h="2636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구 분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1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미신고 횟수</a:t>
                      </a:r>
                      <a:endParaRPr lang="ko-KR" altLang="en-US" sz="13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통일연구원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1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300" kern="0" spc="-1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산업연구원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1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</a:t>
                      </a:r>
                      <a:r>
                        <a:rPr lang="ko-KR" altLang="en-US" sz="1300" kern="0" spc="-1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한국청소년정책연구원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1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  <a:r>
                        <a:rPr lang="ko-KR" altLang="en-US" sz="1300" kern="0" spc="-1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한국형사정책연구원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1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  <a:r>
                        <a:rPr lang="ko-KR" altLang="en-US" sz="1300" kern="0" spc="-1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한국교통연구원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1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300" kern="0" spc="-1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한국법제연구원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1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300" kern="0" spc="-1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건</a:t>
                      </a:r>
                      <a:endParaRPr lang="ko-KR" altLang="en-US" sz="13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60250"/>
              </p:ext>
            </p:extLst>
          </p:nvPr>
        </p:nvGraphicFramePr>
        <p:xfrm>
          <a:off x="1231731" y="4437112"/>
          <a:ext cx="6364605" cy="2071624"/>
        </p:xfrm>
        <a:graphic>
          <a:graphicData uri="http://schemas.openxmlformats.org/drawingml/2006/table">
            <a:tbl>
              <a:tblPr/>
              <a:tblGrid>
                <a:gridCol w="1101725"/>
                <a:gridCol w="877189"/>
                <a:gridCol w="877189"/>
                <a:gridCol w="877189"/>
                <a:gridCol w="877189"/>
                <a:gridCol w="877062"/>
                <a:gridCol w="877062"/>
              </a:tblGrid>
              <a:tr h="3279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기관명</a:t>
                      </a:r>
                      <a:endParaRPr lang="ko-KR" altLang="en-US" sz="10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연도</a:t>
                      </a:r>
                      <a:endParaRPr lang="ko-KR" altLang="en-US" sz="10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총 연구인력</a:t>
                      </a:r>
                      <a:endParaRPr lang="ko-KR" altLang="en-US" sz="10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박사급 인력</a:t>
                      </a:r>
                      <a:endParaRPr lang="ko-KR" altLang="en-US" sz="10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총 연구과제</a:t>
                      </a:r>
                      <a:endParaRPr lang="ko-KR" altLang="en-US" sz="10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인당 평균 책임연구과제</a:t>
                      </a:r>
                      <a:endParaRPr lang="ko-KR" altLang="en-US" sz="10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대외활동</a:t>
                      </a:r>
                      <a:endParaRPr lang="ko-KR" altLang="en-US" sz="10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EEF"/>
                    </a:solidFill>
                  </a:tcPr>
                </a:tc>
              </a:tr>
              <a:tr h="327914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5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한국교육과정평가원</a:t>
                      </a:r>
                      <a:endParaRPr lang="ko-KR" alt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2014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176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169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135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0.79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288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2015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178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172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116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0.67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291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2016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177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171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135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0.78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409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2017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183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157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132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0.84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481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2018.6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186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160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98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0.61</a:t>
                      </a:r>
                      <a:endParaRPr lang="en-US" sz="13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-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234</a:t>
                      </a:r>
                      <a:endParaRPr lang="en-US" sz="13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1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265</Words>
  <Application>Microsoft Office PowerPoint</Application>
  <PresentationFormat>화면 슬라이드 쇼(4:3)</PresentationFormat>
  <Paragraphs>122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2018-10-18T08:17:44Z</dcterms:created>
  <dcterms:modified xsi:type="dcterms:W3CDTF">2018-10-18T08:21:01Z</dcterms:modified>
</cp:coreProperties>
</file>