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5DC0-8053-4A76-9439-4375D9BDB138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4E46-5D3A-4BD2-9C05-8F36E6481F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96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5DC0-8053-4A76-9439-4375D9BDB138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4E46-5D3A-4BD2-9C05-8F36E6481F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57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5DC0-8053-4A76-9439-4375D9BDB138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4E46-5D3A-4BD2-9C05-8F36E6481F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164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5DC0-8053-4A76-9439-4375D9BDB138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4E46-5D3A-4BD2-9C05-8F36E6481F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602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5DC0-8053-4A76-9439-4375D9BDB138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4E46-5D3A-4BD2-9C05-8F36E6481F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84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5DC0-8053-4A76-9439-4375D9BDB138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4E46-5D3A-4BD2-9C05-8F36E6481F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11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5DC0-8053-4A76-9439-4375D9BDB138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4E46-5D3A-4BD2-9C05-8F36E6481F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555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5DC0-8053-4A76-9439-4375D9BDB138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4E46-5D3A-4BD2-9C05-8F36E6481F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05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5DC0-8053-4A76-9439-4375D9BDB138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4E46-5D3A-4BD2-9C05-8F36E6481F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36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5DC0-8053-4A76-9439-4375D9BDB138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4E46-5D3A-4BD2-9C05-8F36E6481F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08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5DC0-8053-4A76-9439-4375D9BDB138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4E46-5D3A-4BD2-9C05-8F36E6481F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291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75DC0-8053-4A76-9439-4375D9BDB138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04E46-5D3A-4BD2-9C05-8F36E6481F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582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636912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1" y="1844824"/>
            <a:ext cx="64875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54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종합감</a:t>
            </a:r>
            <a:r>
              <a:rPr lang="ko-KR" altLang="en-US" sz="36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사</a:t>
            </a:r>
            <a:r>
              <a:rPr lang="en-US" altLang="ko-KR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398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764704"/>
            <a:ext cx="3256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수상한 인수인계 확인서</a:t>
            </a:r>
            <a:endParaRPr lang="ko-KR" altLang="en-US" sz="20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26876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더욱이 이 조사관이 당시 인사이동을 하면서 작성했던 인수인계 확인서가 </a:t>
            </a:r>
            <a:endParaRPr lang="en-US" altLang="ko-KR" dirty="0" smtClean="0"/>
          </a:p>
          <a:p>
            <a:r>
              <a:rPr lang="ko-KR" altLang="en-US" dirty="0" smtClean="0"/>
              <a:t>내용이 축소되어 재 작성됨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27687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- (</a:t>
            </a:r>
            <a:r>
              <a:rPr lang="ko-KR" altLang="en-US" dirty="0" smtClean="0"/>
              <a:t>당초</a:t>
            </a:r>
            <a:r>
              <a:rPr lang="en-US" altLang="ko-KR" dirty="0" smtClean="0"/>
              <a:t>) </a:t>
            </a:r>
            <a:r>
              <a:rPr lang="ko-KR" altLang="en-US" dirty="0" smtClean="0"/>
              <a:t>심사보고서를 작성해 안건상정 결재를 올렸다는 내용 포함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- (</a:t>
            </a:r>
            <a:r>
              <a:rPr lang="ko-KR" altLang="en-US" dirty="0" smtClean="0"/>
              <a:t>재작성</a:t>
            </a:r>
            <a:r>
              <a:rPr lang="en-US" altLang="ko-KR" dirty="0" smtClean="0"/>
              <a:t>) </a:t>
            </a:r>
            <a:r>
              <a:rPr lang="ko-KR" altLang="en-US" dirty="0" smtClean="0"/>
              <a:t>하도급불공정거래의 건이라는 제목만으로 축소</a:t>
            </a:r>
            <a:endParaRPr lang="ko-KR" altLang="en-US" dirty="0"/>
          </a:p>
        </p:txBody>
      </p:sp>
      <p:pic>
        <p:nvPicPr>
          <p:cNvPr id="10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0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7"/>
            <a:ext cx="9144001" cy="685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930007" y="176341"/>
            <a:ext cx="7242393" cy="373720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 fontAlgn="base"/>
            <a:r>
              <a:rPr lang="en-US" altLang="ko-KR" sz="2000" b="1" spc="-107" dirty="0"/>
              <a:t>&lt;</a:t>
            </a:r>
            <a:r>
              <a:rPr lang="ko-KR" altLang="en-US" sz="2000" b="1" spc="-107" dirty="0"/>
              <a:t>당초 서명한 인수인계확인서</a:t>
            </a:r>
            <a:r>
              <a:rPr lang="en-US" altLang="ko-KR" sz="2000" b="1" spc="-107" dirty="0"/>
              <a:t>&gt;</a:t>
            </a:r>
            <a:endParaRPr lang="ko-KR" altLang="en-US" sz="2000" dirty="0"/>
          </a:p>
        </p:txBody>
      </p:sp>
      <p:pic>
        <p:nvPicPr>
          <p:cNvPr id="7" name="_x214285328" descr="EMB0000311869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50" y="619129"/>
            <a:ext cx="6855081" cy="319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925334" y="3776181"/>
            <a:ext cx="6857905" cy="373720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en-US" altLang="ko-KR" sz="2000" b="1" spc="-107" dirty="0"/>
              <a:t>&lt;</a:t>
            </a:r>
            <a:r>
              <a:rPr lang="ko-KR" altLang="en-US" sz="2000" b="1" spc="-107" dirty="0"/>
              <a:t>재작성 된 인수인계확인서</a:t>
            </a:r>
            <a:r>
              <a:rPr lang="en-US" altLang="ko-KR" sz="2000" b="1" spc="-107" dirty="0"/>
              <a:t>&gt;</a:t>
            </a:r>
            <a:endParaRPr lang="ko-KR" altLang="en-US" sz="2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50" y="4221088"/>
            <a:ext cx="7210880" cy="252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641053" y="790421"/>
            <a:ext cx="667837" cy="154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675414" y="1910190"/>
            <a:ext cx="413174" cy="213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1690748" y="2300233"/>
            <a:ext cx="1081051" cy="154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6778835" y="2300233"/>
            <a:ext cx="1028686" cy="154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1638927" y="2513138"/>
            <a:ext cx="1188947" cy="154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1588812" y="2821743"/>
            <a:ext cx="1337291" cy="154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543315" y="2821744"/>
            <a:ext cx="1337291" cy="154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1638465" y="3776181"/>
            <a:ext cx="773295" cy="14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1688686" y="3140968"/>
            <a:ext cx="773295" cy="14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1708842" y="4354817"/>
            <a:ext cx="702918" cy="154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1626501" y="4592527"/>
            <a:ext cx="956707" cy="154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1622723" y="5008147"/>
            <a:ext cx="1303380" cy="154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3680433" y="5408111"/>
            <a:ext cx="1347705" cy="154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1567384" y="5349316"/>
            <a:ext cx="1483014" cy="11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1494005" y="5877272"/>
            <a:ext cx="814886" cy="154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925332" y="577187"/>
            <a:ext cx="6882189" cy="15994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925333" y="4214000"/>
            <a:ext cx="7322097" cy="704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pic>
        <p:nvPicPr>
          <p:cNvPr id="2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8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948790"/>
            <a:ext cx="1537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후속조치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251520" y="1468572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담당사건 재조사 검토 필요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* </a:t>
            </a:r>
            <a:r>
              <a:rPr lang="ko-KR" altLang="en-US" dirty="0"/>
              <a:t>참고인 출석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이상협 조사관</a:t>
            </a:r>
            <a:r>
              <a:rPr lang="en-US" altLang="ko-KR" dirty="0"/>
              <a:t>(</a:t>
            </a:r>
            <a:r>
              <a:rPr lang="ko-KR" altLang="en-US" dirty="0"/>
              <a:t>전 공정위 서기관</a:t>
            </a:r>
            <a:r>
              <a:rPr lang="en-US" altLang="ko-KR" dirty="0"/>
              <a:t>), </a:t>
            </a:r>
            <a:r>
              <a:rPr lang="ko-KR" altLang="en-US" dirty="0"/>
              <a:t>해당 사건 피해자 이재만씨 </a:t>
            </a:r>
          </a:p>
          <a:p>
            <a:pPr fontAlgn="base">
              <a:lnSpc>
                <a:spcPct val="150000"/>
              </a:lnSpc>
            </a:pP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사실관계확인 등 질의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피해자 이재만씨 현장에서 재조사 요구 서류 전달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9" y="4442018"/>
            <a:ext cx="3113162" cy="2239889"/>
          </a:xfrm>
          <a:prstGeom prst="rect">
            <a:avLst/>
          </a:prstGeom>
        </p:spPr>
      </p:pic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276872"/>
            <a:ext cx="712879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공정위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조사업무 투명성 제고 </a:t>
            </a:r>
            <a:endParaRPr lang="en-US" altLang="ko-KR" sz="36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위한 제도개선 마련 시급</a:t>
            </a:r>
            <a:endParaRPr lang="en-US" altLang="ko-KR" sz="36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공정거래위원회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15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20624" y="836712"/>
            <a:ext cx="8244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spc="-150" dirty="0"/>
              <a:t>□ </a:t>
            </a:r>
            <a:r>
              <a:rPr lang="ko-KR" altLang="en-US" sz="2000" b="1" dirty="0" smtClean="0"/>
              <a:t>김상조 </a:t>
            </a:r>
            <a:r>
              <a:rPr lang="ko-KR" altLang="en-US" sz="2000" b="1" dirty="0"/>
              <a:t>위원장 취임</a:t>
            </a:r>
            <a:r>
              <a:rPr lang="en-US" altLang="ko-KR" sz="2000" b="1" dirty="0"/>
              <a:t>(17.6.14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(</a:t>
            </a:r>
            <a:r>
              <a:rPr lang="ko-KR" altLang="en-US" sz="2000" b="1" dirty="0"/>
              <a:t>취임사</a:t>
            </a:r>
            <a:r>
              <a:rPr lang="en-US" altLang="ko-KR" sz="2000" b="1" dirty="0"/>
              <a:t>) </a:t>
            </a:r>
            <a:r>
              <a:rPr lang="en-US" altLang="ko-KR" sz="2000" b="1" dirty="0" smtClean="0"/>
              <a:t> </a:t>
            </a:r>
            <a:r>
              <a:rPr lang="en-US" altLang="ko-KR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을의 눈물 닦아주는 데 주력하겠다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갑을 관계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개선 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강조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sz="2000" b="1" dirty="0" smtClean="0"/>
              <a:t>(</a:t>
            </a:r>
            <a:r>
              <a:rPr lang="en-US" altLang="ko-KR" sz="2000" b="1" dirty="0"/>
              <a:t>1</a:t>
            </a:r>
            <a:r>
              <a:rPr lang="ko-KR" altLang="en-US" sz="2000" b="1" dirty="0"/>
              <a:t>주년 기념</a:t>
            </a:r>
            <a:r>
              <a:rPr lang="en-US" altLang="ko-KR" sz="2000" b="1" dirty="0"/>
              <a:t>)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을의 눈물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 닦아주고자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갑을 관계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개선에 힘을 쏟았다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ko-KR" alt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62773"/>
            <a:ext cx="4968552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67544" y="764704"/>
            <a:ext cx="3345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일명 김상조 효과의 실체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467544" y="1412776"/>
            <a:ext cx="77768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(</a:t>
            </a:r>
            <a:r>
              <a:rPr lang="ko-KR" altLang="en-US" sz="2000" b="1" dirty="0"/>
              <a:t>기 대</a:t>
            </a:r>
            <a:r>
              <a:rPr lang="en-US" altLang="ko-KR" sz="2000" b="1" dirty="0"/>
              <a:t>)</a:t>
            </a:r>
            <a:endParaRPr lang="ko-KR" altLang="en-US" sz="2000" b="1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취임 이후 </a:t>
            </a:r>
            <a:r>
              <a:rPr lang="en-US" altLang="ko-KR" dirty="0"/>
              <a:t>17</a:t>
            </a:r>
            <a:r>
              <a:rPr lang="ko-KR" altLang="en-US" dirty="0"/>
              <a:t>년 하반기에 민원</a:t>
            </a:r>
            <a:r>
              <a:rPr lang="en-US" altLang="ko-KR" dirty="0"/>
              <a:t>‧</a:t>
            </a:r>
            <a:r>
              <a:rPr lang="ko-KR" altLang="en-US" dirty="0"/>
              <a:t>신고 신청 </a:t>
            </a:r>
            <a:r>
              <a:rPr lang="ko-KR" altLang="en-US" dirty="0" smtClean="0"/>
              <a:t>집중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4,983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건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en-US" altLang="ko-KR" dirty="0" smtClean="0"/>
              <a:t> </a:t>
            </a:r>
            <a:r>
              <a:rPr lang="ko-KR" altLang="en-US" dirty="0" smtClean="0"/>
              <a:t>지난 </a:t>
            </a:r>
            <a:r>
              <a:rPr lang="ko-KR" altLang="en-US" dirty="0"/>
              <a:t>동기 대비 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50.2% 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급증</a:t>
            </a:r>
          </a:p>
          <a:p>
            <a:pPr fontAlgn="base">
              <a:lnSpc>
                <a:spcPct val="150000"/>
              </a:lnSpc>
            </a:pP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sz="2000" b="1" dirty="0" smtClean="0"/>
              <a:t>(</a:t>
            </a:r>
            <a:r>
              <a:rPr lang="ko-KR" altLang="en-US" sz="2000" b="1" dirty="0"/>
              <a:t>결 과</a:t>
            </a:r>
            <a:r>
              <a:rPr lang="en-US" altLang="ko-KR" sz="2000" b="1" dirty="0"/>
              <a:t>)</a:t>
            </a:r>
            <a:endParaRPr lang="ko-KR" altLang="en-US" sz="2000" b="1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경고 건수 및 자진시정 건수 각각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26%, 22%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감소</a:t>
            </a:r>
            <a:endParaRPr lang="ko-KR" alt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반면 </a:t>
            </a:r>
            <a:r>
              <a:rPr lang="ko-KR" altLang="en-US" dirty="0"/>
              <a:t>고발 건수</a:t>
            </a:r>
            <a:r>
              <a:rPr lang="en-US" altLang="ko-KR" dirty="0"/>
              <a:t>, </a:t>
            </a:r>
            <a:r>
              <a:rPr lang="ko-KR" altLang="en-US" dirty="0"/>
              <a:t>시정명령 건수 각각 </a:t>
            </a:r>
            <a:r>
              <a:rPr lang="en-US" altLang="ko-KR" dirty="0"/>
              <a:t>18%, 14% </a:t>
            </a:r>
            <a:r>
              <a:rPr lang="ko-KR" altLang="en-US" dirty="0" smtClean="0"/>
              <a:t>증가</a:t>
            </a:r>
            <a:endParaRPr lang="en-US" altLang="ko-KR" dirty="0" smtClean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4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34443" y="826287"/>
            <a:ext cx="4259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공정위 ‘익명제보센터’ 접수 내역</a:t>
            </a:r>
            <a:endParaRPr lang="ko-KR" altLang="en-US" sz="2000" dirty="0"/>
          </a:p>
        </p:txBody>
      </p:sp>
      <p:sp>
        <p:nvSpPr>
          <p:cNvPr id="5" name="직사각형 4"/>
          <p:cNvSpPr/>
          <p:nvPr/>
        </p:nvSpPr>
        <p:spPr>
          <a:xfrm>
            <a:off x="4573454" y="1700808"/>
            <a:ext cx="43042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 smtClean="0"/>
              <a:t>☞ 2015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월</a:t>
            </a:r>
            <a:r>
              <a:rPr lang="en-US" altLang="ko-KR" dirty="0" smtClean="0"/>
              <a:t>~ 2018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월까지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총 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2,112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건 신고 접수</a:t>
            </a:r>
            <a:endParaRPr lang="en-US" altLang="ko-KR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ko-KR" altLang="en-US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☞ </a:t>
            </a:r>
            <a:r>
              <a:rPr lang="ko-KR" altLang="en-US" dirty="0" smtClean="0"/>
              <a:t>하도급 관련 재보고 </a:t>
            </a:r>
            <a:r>
              <a:rPr lang="en-US" altLang="ko-KR" dirty="0" smtClean="0"/>
              <a:t>1,563</a:t>
            </a:r>
            <a:r>
              <a:rPr lang="ko-KR" altLang="en-US" dirty="0" smtClean="0"/>
              <a:t>건으로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ko-KR" altLang="en-US" dirty="0" smtClean="0"/>
              <a:t>  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74% 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차지</a:t>
            </a:r>
            <a:endParaRPr lang="ko-KR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3" y="1346442"/>
            <a:ext cx="4324026" cy="3162678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4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1035876"/>
            <a:ext cx="4628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김상조 위원장에게 날아간 내부메일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251520" y="1667708"/>
            <a:ext cx="82809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 smtClean="0"/>
              <a:t>○ 공정위 </a:t>
            </a:r>
            <a:r>
              <a:rPr lang="ko-KR" altLang="en-US" dirty="0"/>
              <a:t>불공정하도급 관련 이상협 조사관은 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‘</a:t>
            </a:r>
            <a:r>
              <a:rPr lang="en-US" altLang="ko-KR" dirty="0"/>
              <a:t>16</a:t>
            </a:r>
            <a:r>
              <a:rPr lang="ko-KR" altLang="en-US" dirty="0"/>
              <a:t>년도에 배정받은 사건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현대차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 협력사 불공정하도급행위</a:t>
            </a:r>
            <a:r>
              <a:rPr lang="en-US" altLang="ko-KR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 을 조사하면서 위법성을 </a:t>
            </a:r>
            <a:r>
              <a:rPr lang="ko-KR" altLang="en-US" dirty="0"/>
              <a:t>인정하고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 심사보고서까지 </a:t>
            </a:r>
            <a:r>
              <a:rPr lang="ko-KR" altLang="en-US" dirty="0"/>
              <a:t>작성했는데</a:t>
            </a:r>
            <a:r>
              <a:rPr lang="en-US" altLang="ko-KR" dirty="0"/>
              <a:t>,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 정기인사로 </a:t>
            </a:r>
            <a:r>
              <a:rPr lang="ko-KR" altLang="en-US" dirty="0"/>
              <a:t>인해 조사를 인수인계해야 </a:t>
            </a:r>
            <a:r>
              <a:rPr lang="ko-KR" altLang="en-US" dirty="0" smtClean="0"/>
              <a:t>했음</a:t>
            </a:r>
            <a:endParaRPr lang="en-US" altLang="ko-KR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75820"/>
            <a:ext cx="3024336" cy="2736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005064"/>
            <a:ext cx="55446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○ </a:t>
            </a:r>
            <a:r>
              <a:rPr lang="ko-KR" altLang="en-US" dirty="0" smtClean="0"/>
              <a:t>인수인계를 </a:t>
            </a:r>
            <a:r>
              <a:rPr lang="ko-KR" altLang="en-US" dirty="0"/>
              <a:t>세심하게 작성하고 조사를 넘겼지만</a:t>
            </a:r>
            <a:r>
              <a:rPr lang="en-US" altLang="ko-KR" dirty="0"/>
              <a:t>,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수개월 </a:t>
            </a:r>
            <a:r>
              <a:rPr lang="ko-KR" altLang="en-US" dirty="0"/>
              <a:t>처리가 지연되면서 재조사를 거쳐 </a:t>
            </a:r>
            <a:r>
              <a:rPr lang="ko-KR" altLang="en-US" dirty="0" smtClean="0"/>
              <a:t>결국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‘</a:t>
            </a:r>
            <a:r>
              <a:rPr lang="en-US" altLang="ko-KR" dirty="0"/>
              <a:t>16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사실상 무혐의인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심사절차종료‘ </a:t>
            </a:r>
            <a:r>
              <a:rPr lang="ko-KR" altLang="en-US" dirty="0" smtClean="0"/>
              <a:t>됨</a:t>
            </a:r>
          </a:p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6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7"/>
            <a:ext cx="9144001" cy="685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48060" y="1484784"/>
            <a:ext cx="8434739" cy="468105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/>
              <a:t>○ </a:t>
            </a:r>
            <a:r>
              <a:rPr lang="en-US" altLang="ko-KR" sz="2000" dirty="0"/>
              <a:t>`</a:t>
            </a:r>
            <a:r>
              <a:rPr lang="en-US" altLang="ko-KR" sz="2000" spc="-107" dirty="0"/>
              <a:t>17</a:t>
            </a:r>
            <a:r>
              <a:rPr lang="ko-KR" altLang="en-US" sz="2000" spc="-107" dirty="0"/>
              <a:t>년 </a:t>
            </a:r>
            <a:r>
              <a:rPr lang="en-US" altLang="ko-KR" sz="2000" spc="-107" dirty="0"/>
              <a:t>6</a:t>
            </a:r>
            <a:r>
              <a:rPr lang="ko-KR" altLang="en-US" sz="2000" spc="-107" dirty="0"/>
              <a:t>월</a:t>
            </a:r>
            <a:r>
              <a:rPr lang="en-US" altLang="ko-KR" sz="2000" spc="-107" dirty="0"/>
              <a:t>, </a:t>
            </a:r>
            <a:r>
              <a:rPr lang="ko-KR" altLang="en-US" sz="2000" spc="-107" dirty="0"/>
              <a:t>명예퇴직을 하루 앞두고 김상조 위원장에 메일을 보냄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47912"/>
            <a:ext cx="131951" cy="34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5306" tIns="32653" rIns="65306" bIns="3265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7" name="_x214284608" descr="EMB0000311869a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60" y="2276872"/>
            <a:ext cx="8160906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241143" y="3405188"/>
            <a:ext cx="2032000" cy="195603"/>
          </a:xfrm>
        </p:spPr>
        <p:txBody>
          <a:bodyPr/>
          <a:lstStyle/>
          <a:p>
            <a:fld id="{0BC4CDFF-4813-440B-A3D8-2C79B0D04FDB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10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3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72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1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35" y="1340768"/>
            <a:ext cx="5976664" cy="516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68580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/>
              <a:t>[</a:t>
            </a:r>
            <a:r>
              <a:rPr lang="ko-KR" altLang="en-US" sz="2800" b="1" dirty="0" smtClean="0"/>
              <a:t>첨부자료</a:t>
            </a:r>
            <a:r>
              <a:rPr lang="en-US" altLang="ko-KR" sz="2800" b="1" dirty="0" smtClean="0"/>
              <a:t>]</a:t>
            </a:r>
            <a:endParaRPr lang="ko-KR" altLang="en-US" b="1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1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ssembly\Desktop\KakaoTalk_20180131_103515951.pn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7"/>
            <a:ext cx="9144001" cy="685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545463"/>
            <a:ext cx="9086240" cy="1648803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1700" spc="-107" dirty="0"/>
          </a:p>
          <a:p>
            <a:pPr fontAlgn="base">
              <a:lnSpc>
                <a:spcPct val="150000"/>
              </a:lnSpc>
            </a:pPr>
            <a:r>
              <a:rPr lang="ko-KR" altLang="en-US" sz="1700" spc="-107" dirty="0"/>
              <a:t>“원사업자 수급사업자를 거의 거의 거덜을 낸 위법성이 큰 사안이라 생각합니다</a:t>
            </a:r>
            <a:r>
              <a:rPr lang="en-US" altLang="ko-KR" sz="1700" spc="-107" dirty="0"/>
              <a:t>. </a:t>
            </a:r>
            <a:r>
              <a:rPr lang="ko-KR" altLang="en-US" sz="1700" spc="-107" dirty="0"/>
              <a:t>그런데 그것을 물려받은 후임은 조사출장 등 바쁜 와중에서도 다 끝낸 사건을 다시 뒤집어서는 심의절차종료 등으로 끝내서 피심인에게 면죄부를 주었습니다</a:t>
            </a:r>
            <a:r>
              <a:rPr lang="en-US" altLang="ko-KR" sz="1700" spc="-107" dirty="0"/>
              <a:t>. </a:t>
            </a:r>
            <a:r>
              <a:rPr lang="ko-KR" altLang="en-US" sz="1700" spc="-107" dirty="0"/>
              <a:t>납득하기 어려운 처사라 하겠습니다</a:t>
            </a:r>
            <a:r>
              <a:rPr lang="en-US" altLang="ko-KR" sz="1700" spc="-107" dirty="0"/>
              <a:t>. </a:t>
            </a:r>
            <a:endParaRPr lang="ko-KR" altLang="en-US" sz="1700" spc="-107" dirty="0"/>
          </a:p>
        </p:txBody>
      </p:sp>
      <p:sp>
        <p:nvSpPr>
          <p:cNvPr id="5" name="직사각형 4"/>
          <p:cNvSpPr/>
          <p:nvPr/>
        </p:nvSpPr>
        <p:spPr>
          <a:xfrm>
            <a:off x="-1" y="2076671"/>
            <a:ext cx="9086241" cy="1253090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700" spc="-107" dirty="0"/>
              <a:t>그리고 그 심사보고서 증거자료</a:t>
            </a:r>
            <a:r>
              <a:rPr lang="en-US" altLang="ko-KR" sz="1700" spc="-107" dirty="0"/>
              <a:t>(TCI </a:t>
            </a:r>
            <a:r>
              <a:rPr lang="ko-KR" altLang="en-US" sz="1700" spc="-107" dirty="0"/>
              <a:t>관련 감액 등</a:t>
            </a:r>
            <a:r>
              <a:rPr lang="en-US" altLang="ko-KR" sz="1700" spc="-107" dirty="0"/>
              <a:t>)</a:t>
            </a:r>
            <a:r>
              <a:rPr lang="ko-KR" altLang="en-US" sz="1700" spc="-107" dirty="0"/>
              <a:t>은 </a:t>
            </a:r>
            <a:r>
              <a:rPr lang="en-US" altLang="ko-KR" sz="1700" spc="-107" dirty="0"/>
              <a:t>2015</a:t>
            </a:r>
            <a:r>
              <a:rPr lang="ko-KR" altLang="en-US" sz="1700" spc="-107" dirty="0"/>
              <a:t>년 말경 </a:t>
            </a:r>
            <a:r>
              <a:rPr lang="en-US" altLang="ko-KR" sz="1700" spc="-107" dirty="0"/>
              <a:t>***</a:t>
            </a:r>
            <a:r>
              <a:rPr lang="ko-KR" altLang="en-US" sz="1700" spc="-107" dirty="0"/>
              <a:t>에 대한 직권조사에서 확보한 하도급법상의 감액관련 자료입니다</a:t>
            </a:r>
            <a:r>
              <a:rPr lang="en-US" altLang="ko-KR" sz="1700" spc="-107" dirty="0"/>
              <a:t>.(</a:t>
            </a:r>
            <a:r>
              <a:rPr lang="ko-KR" altLang="en-US" sz="1700" spc="-107" dirty="0"/>
              <a:t>자기들 표현으로는 ‘매출차감’</a:t>
            </a:r>
            <a:r>
              <a:rPr lang="en-US" altLang="ko-KR" sz="1700" spc="-107" dirty="0"/>
              <a:t>) 500</a:t>
            </a:r>
            <a:r>
              <a:rPr lang="ko-KR" altLang="en-US" sz="1700" spc="-107" dirty="0"/>
              <a:t>억 규모이입니다</a:t>
            </a:r>
            <a:r>
              <a:rPr lang="en-US" altLang="ko-KR" sz="1700" spc="-107" dirty="0"/>
              <a:t>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700" spc="-107" dirty="0"/>
              <a:t>이와 관련한 구체적 공제</a:t>
            </a:r>
            <a:r>
              <a:rPr lang="en-US" altLang="ko-KR" sz="1700" spc="-107" dirty="0"/>
              <a:t>(</a:t>
            </a:r>
            <a:r>
              <a:rPr lang="ko-KR" altLang="en-US" sz="1700" spc="-107" dirty="0"/>
              <a:t>감액</a:t>
            </a:r>
            <a:r>
              <a:rPr lang="en-US" altLang="ko-KR" sz="1700" spc="-107" dirty="0"/>
              <a:t>) </a:t>
            </a:r>
            <a:r>
              <a:rPr lang="ko-KR" altLang="en-US" sz="1700" spc="-107" dirty="0"/>
              <a:t>합의서 등도 다수 확보하였습니다</a:t>
            </a:r>
            <a:r>
              <a:rPr lang="en-US" altLang="ko-KR" sz="1700" spc="-107" dirty="0"/>
              <a:t>. </a:t>
            </a:r>
            <a:endParaRPr lang="ko-KR" altLang="en-US" sz="1700" spc="-107" dirty="0"/>
          </a:p>
        </p:txBody>
      </p:sp>
      <p:sp>
        <p:nvSpPr>
          <p:cNvPr id="6" name="직사각형 5"/>
          <p:cNvSpPr/>
          <p:nvPr/>
        </p:nvSpPr>
        <p:spPr>
          <a:xfrm>
            <a:off x="11977" y="420095"/>
            <a:ext cx="4354286" cy="648529"/>
          </a:xfrm>
          <a:prstGeom prst="rect">
            <a:avLst/>
          </a:prstGeom>
        </p:spPr>
        <p:txBody>
          <a:bodyPr lIns="65306" tIns="32653" rIns="65306" bIns="32653">
            <a:spAutoFit/>
          </a:bodyPr>
          <a:lstStyle/>
          <a:p>
            <a:pPr fontAlgn="base"/>
            <a:endParaRPr lang="ko-KR" altLang="en-US" dirty="0"/>
          </a:p>
          <a:p>
            <a:pPr fontAlgn="base"/>
            <a:r>
              <a:rPr lang="ko-KR" altLang="en-US" sz="2000" b="1" spc="-107" dirty="0"/>
              <a:t>□</a:t>
            </a:r>
            <a:r>
              <a:rPr lang="ko-KR" altLang="en-US" sz="2000" b="1" dirty="0"/>
              <a:t> 내용을 보면</a:t>
            </a:r>
            <a:r>
              <a:rPr lang="en-US" altLang="ko-KR" sz="2000" b="1" dirty="0"/>
              <a:t>, </a:t>
            </a:r>
            <a:endParaRPr lang="ko-KR" altLang="en-US" sz="2000" dirty="0"/>
          </a:p>
        </p:txBody>
      </p:sp>
      <p:sp>
        <p:nvSpPr>
          <p:cNvPr id="7" name="직사각형 6"/>
          <p:cNvSpPr/>
          <p:nvPr/>
        </p:nvSpPr>
        <p:spPr>
          <a:xfrm>
            <a:off x="7246" y="3467576"/>
            <a:ext cx="9117931" cy="1648803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700" dirty="0"/>
              <a:t>고문로펌인 </a:t>
            </a:r>
            <a:r>
              <a:rPr lang="en-US" altLang="ko-KR" sz="1700" dirty="0"/>
              <a:t>**</a:t>
            </a:r>
            <a:r>
              <a:rPr lang="ko-KR" altLang="en-US" sz="1700" dirty="0"/>
              <a:t>이 여기에 대해 우려를 표시한 문건</a:t>
            </a:r>
            <a:r>
              <a:rPr lang="en-US" altLang="ko-KR" sz="1700" dirty="0"/>
              <a:t>, ***</a:t>
            </a:r>
            <a:r>
              <a:rPr lang="ko-KR" altLang="en-US" sz="1700" dirty="0"/>
              <a:t> 감사실이 이의 문제성과 관련해 회장에게 보고한 문건 등도 당시 확보를 하였습니다</a:t>
            </a:r>
            <a:r>
              <a:rPr lang="en-US" altLang="ko-KR" sz="1700" dirty="0"/>
              <a:t>. </a:t>
            </a:r>
            <a:r>
              <a:rPr lang="ko-KR" altLang="en-US" sz="1700" dirty="0"/>
              <a:t>그런데 올초에 이에 대한 심결이 났는데 법위반금액</a:t>
            </a:r>
            <a:r>
              <a:rPr lang="en-US" altLang="ko-KR" sz="1700" dirty="0"/>
              <a:t>(</a:t>
            </a:r>
            <a:r>
              <a:rPr lang="ko-KR" altLang="en-US" sz="1700" dirty="0"/>
              <a:t>감액금액</a:t>
            </a:r>
            <a:r>
              <a:rPr lang="en-US" altLang="ko-KR" sz="1700" dirty="0"/>
              <a:t>) 3</a:t>
            </a:r>
            <a:r>
              <a:rPr lang="ko-KR" altLang="en-US" sz="1700" dirty="0"/>
              <a:t>억원으로 해서 </a:t>
            </a:r>
            <a:r>
              <a:rPr lang="en-US" altLang="ko-KR" sz="1700" dirty="0"/>
              <a:t>***</a:t>
            </a:r>
            <a:r>
              <a:rPr lang="ko-KR" altLang="en-US" sz="1700" dirty="0"/>
              <a:t>가 </a:t>
            </a:r>
            <a:r>
              <a:rPr lang="en-US" altLang="ko-KR" sz="1700" dirty="0"/>
              <a:t>8</a:t>
            </a:r>
            <a:r>
              <a:rPr lang="ko-KR" altLang="en-US" sz="1700" dirty="0"/>
              <a:t>천만원 정도의 과징금만 받았습니다</a:t>
            </a:r>
            <a:r>
              <a:rPr lang="en-US" altLang="ko-KR" sz="1700" dirty="0"/>
              <a:t>. </a:t>
            </a:r>
            <a:r>
              <a:rPr lang="ko-KR" altLang="en-US" sz="1700" dirty="0"/>
              <a:t>역시 납득하기 어려운 일입니다</a:t>
            </a:r>
            <a:r>
              <a:rPr lang="en-US" altLang="ko-KR" sz="1700" dirty="0"/>
              <a:t>.”</a:t>
            </a:r>
            <a:endParaRPr lang="ko-KR" altLang="en-US" sz="1700" dirty="0"/>
          </a:p>
        </p:txBody>
      </p:sp>
      <p:sp>
        <p:nvSpPr>
          <p:cNvPr id="8" name="직사각형 7"/>
          <p:cNvSpPr/>
          <p:nvPr/>
        </p:nvSpPr>
        <p:spPr>
          <a:xfrm>
            <a:off x="11978" y="5058821"/>
            <a:ext cx="8949081" cy="1648803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700" dirty="0"/>
              <a:t>“그리고 부탁 드리고 싶은 것은</a:t>
            </a:r>
            <a:r>
              <a:rPr lang="en-US" altLang="ko-KR" sz="1700" dirty="0"/>
              <a:t>, </a:t>
            </a:r>
            <a:r>
              <a:rPr lang="ko-KR" altLang="en-US" sz="1700" dirty="0"/>
              <a:t>만일 이 두사안이 사건무마로 밝혀지더라도 적어도 담당자에게만은 책임을 묻지말아다라는 것입니다</a:t>
            </a:r>
            <a:r>
              <a:rPr lang="en-US" altLang="ko-KR" sz="1700" dirty="0"/>
              <a:t>. </a:t>
            </a:r>
            <a:r>
              <a:rPr lang="ko-KR" altLang="en-US" sz="1700" dirty="0"/>
              <a:t>조직의 틈바구니에 끼어서 그렇게 하지 않고서는 배겨나지 못했을 것이었기 때문입니다</a:t>
            </a:r>
            <a:r>
              <a:rPr lang="en-US" altLang="ko-KR" sz="1700" dirty="0"/>
              <a:t>. </a:t>
            </a:r>
            <a:r>
              <a:rPr lang="ko-KR" altLang="en-US" sz="1700" dirty="0"/>
              <a:t>위원장님의 리더쉽 아래 위원회가 국민들의 따뜻한 지지와 신뢰를 다시 회복하리라 생각합니다</a:t>
            </a:r>
            <a:r>
              <a:rPr lang="en-US" altLang="ko-KR" sz="1700" dirty="0"/>
              <a:t>.”</a:t>
            </a:r>
            <a:endParaRPr lang="ko-KR" altLang="en-US" sz="1700" dirty="0"/>
          </a:p>
        </p:txBody>
      </p:sp>
      <p:pic>
        <p:nvPicPr>
          <p:cNvPr id="11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502</Words>
  <Application>Microsoft Office PowerPoint</Application>
  <PresentationFormat>화면 슬라이드 쇼(4:3)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2018-10-25T11:15:28Z</dcterms:created>
  <dcterms:modified xsi:type="dcterms:W3CDTF">2018-10-25T11:24:13Z</dcterms:modified>
</cp:coreProperties>
</file>