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E4FD-0516-4B91-A64D-0E1C7A736F14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22E76-5D07-428B-B8CB-3EEEAEA476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9764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E4FD-0516-4B91-A64D-0E1C7A736F14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22E76-5D07-428B-B8CB-3EEEAEA476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09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E4FD-0516-4B91-A64D-0E1C7A736F14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22E76-5D07-428B-B8CB-3EEEAEA476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3251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E4FD-0516-4B91-A64D-0E1C7A736F14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22E76-5D07-428B-B8CB-3EEEAEA476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2103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E4FD-0516-4B91-A64D-0E1C7A736F14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22E76-5D07-428B-B8CB-3EEEAEA476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3974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E4FD-0516-4B91-A64D-0E1C7A736F14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22E76-5D07-428B-B8CB-3EEEAEA476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4392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E4FD-0516-4B91-A64D-0E1C7A736F14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22E76-5D07-428B-B8CB-3EEEAEA476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4139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E4FD-0516-4B91-A64D-0E1C7A736F14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22E76-5D07-428B-B8CB-3EEEAEA476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95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E4FD-0516-4B91-A64D-0E1C7A736F14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22E76-5D07-428B-B8CB-3EEEAEA476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5717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E4FD-0516-4B91-A64D-0E1C7A736F14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22E76-5D07-428B-B8CB-3EEEAEA476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9113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7E4FD-0516-4B91-A64D-0E1C7A736F14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22E76-5D07-428B-B8CB-3EEEAEA476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4887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7E4FD-0516-4B91-A64D-0E1C7A736F14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22E76-5D07-428B-B8CB-3EEEAEA476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6849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</a:t>
            </a:r>
            <a:r>
              <a:rPr lang="ko-KR" altLang="en-US" dirty="0" err="1"/>
              <a:t>스튜어드십코드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839" y="793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127" y="2324397"/>
            <a:ext cx="7206819" cy="432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ssembly\Desktop\161229_0252s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958" b="100000" l="4133" r="64600">
                        <a14:foregroundMark x1="42498" y1="46675" x2="52875" y2="73700"/>
                        <a14:foregroundMark x1="41779" y1="42080" x2="53908" y2="49879"/>
                        <a14:foregroundMark x1="55256" y1="51270" x2="57143" y2="56530"/>
                        <a14:foregroundMark x1="8895" y1="81741" x2="8895" y2="90206"/>
                        <a14:foregroundMark x1="9075" y1="78053" x2="8041" y2="81258"/>
                        <a14:foregroundMark x1="38589" y1="90750" x2="39578" y2="94619"/>
                        <a14:foregroundMark x1="58176" y1="63422" x2="52606" y2="81560"/>
                        <a14:foregroundMark x1="59030" y1="74909" x2="54897" y2="82950"/>
                        <a14:foregroundMark x1="57188" y1="81318" x2="57367" y2="82225"/>
                        <a14:foregroundMark x1="58760" y1="79141" x2="58086" y2="89903"/>
                        <a14:foregroundMark x1="57323" y1="84099" x2="59973" y2="81137"/>
                        <a14:backgroundMark x1="59164" y1="80411" x2="49146" y2="99879"/>
                        <a14:backgroundMark x1="47664" y1="91838" x2="40431" y2="99637"/>
                        <a14:backgroundMark x1="45867" y1="96070" x2="48158" y2="98609"/>
                        <a14:backgroundMark x1="58176" y1="86759" x2="60647" y2="84462"/>
                        <a14:backgroundMark x1="55391" y1="88573" x2="59344" y2="86276"/>
                        <a14:backgroundMark x1="58176" y1="88331" x2="59164" y2="90206"/>
                        <a14:backgroundMark x1="58041" y1="86397" x2="60872" y2="820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011"/>
          <a:stretch/>
        </p:blipFill>
        <p:spPr bwMode="auto">
          <a:xfrm>
            <a:off x="4932040" y="1796822"/>
            <a:ext cx="4573438" cy="497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8199" y="877034"/>
            <a:ext cx="648754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0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국 정 감 사</a:t>
            </a:r>
            <a:endParaRPr lang="en-US" altLang="ko-KR" sz="6000" b="1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pPr algn="ctr"/>
            <a:r>
              <a:rPr lang="en-US" altLang="ko-KR" sz="3200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나눔스퀘어 Bold" pitchFamily="50" charset="-127"/>
                <a:ea typeface="나눔스퀘어 Bold" pitchFamily="50" charset="-127"/>
              </a:rPr>
              <a:t>KDB</a:t>
            </a:r>
            <a:r>
              <a:rPr lang="ko-KR" altLang="en-US" sz="3200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나눔스퀘어 Bold" pitchFamily="50" charset="-127"/>
                <a:ea typeface="나눔스퀘어 Bold" pitchFamily="50" charset="-127"/>
              </a:rPr>
              <a:t>산업은행</a:t>
            </a:r>
            <a:endParaRPr lang="en-US" altLang="ko-KR" sz="3200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latin typeface="나눔스퀘어 Bold" pitchFamily="50" charset="-127"/>
              <a:ea typeface="나눔스퀘어 Bold" pitchFamily="50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나눔스퀘어 Bold" pitchFamily="50" charset="-127"/>
                <a:ea typeface="나눔스퀘어 Bold" pitchFamily="50" charset="-127"/>
              </a:rPr>
              <a:t>중소기업은행</a:t>
            </a:r>
            <a:endParaRPr lang="en-US" altLang="ko-KR" sz="3200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latin typeface="나눔스퀘어 Bold" pitchFamily="50" charset="-127"/>
              <a:ea typeface="나눔스퀘어 Bold" pitchFamily="50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나눔스퀘어 Bold" pitchFamily="50" charset="-127"/>
                <a:ea typeface="나눔스퀘어 Bold" pitchFamily="50" charset="-127"/>
              </a:rPr>
              <a:t>예금보험공사</a:t>
            </a:r>
            <a:endParaRPr lang="en-US" altLang="ko-KR" sz="3200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latin typeface="나눔스퀘어 Bold" pitchFamily="50" charset="-127"/>
              <a:ea typeface="나눔스퀘어 Bold" pitchFamily="50" charset="-127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CDFF-4813-440B-A3D8-2C79B0D04FDB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30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스튜어드십코드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949280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98029" y="2276872"/>
            <a:ext cx="7920880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 latinLnBrk="0"/>
            <a:r>
              <a:rPr lang="ko-KR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정보공유의 한계</a:t>
            </a:r>
          </a:p>
          <a:p>
            <a:pPr algn="ctr"/>
            <a:r>
              <a:rPr lang="en-US" altLang="ko-KR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ko-KR" altLang="en-US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예금보험공사</a:t>
            </a:r>
            <a:r>
              <a:rPr lang="en-US" altLang="ko-KR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</a:t>
            </a:r>
            <a:endParaRPr lang="ko-KR" altLang="en-US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CDFF-4813-440B-A3D8-2C79B0D04FDB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952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657218" y="692696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ko-KR" altLang="en-US" sz="2000" b="1" dirty="0"/>
              <a:t>□정보공유의 중요성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683568" y="1340768"/>
            <a:ext cx="7620145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dirty="0"/>
              <a:t>금융회사의 부실위험을 사전에 인지하기 위해서는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</a:t>
            </a:r>
            <a:r>
              <a:rPr lang="ko-KR" altLang="en-US" dirty="0"/>
              <a:t>금융회사의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정보를 파악</a:t>
            </a:r>
            <a:r>
              <a:rPr lang="ko-KR" altLang="en-US" dirty="0"/>
              <a:t>하는 것이 무엇보다 중요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683567" y="2756992"/>
            <a:ext cx="42114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ko-KR" altLang="en-US" sz="2000" b="1" dirty="0"/>
              <a:t>□우리나라 금융당국 정보공유체계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800073" y="3569113"/>
            <a:ext cx="7476129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b="1" dirty="0"/>
              <a:t>(</a:t>
            </a:r>
            <a:r>
              <a:rPr lang="ko-KR" altLang="en-US" b="1" dirty="0"/>
              <a:t>한국</a:t>
            </a:r>
            <a:r>
              <a:rPr lang="en-US" altLang="ko-KR" b="1" dirty="0"/>
              <a:t>)</a:t>
            </a:r>
            <a:r>
              <a:rPr lang="ko-KR" altLang="en-US" dirty="0"/>
              <a:t> </a:t>
            </a:r>
            <a:r>
              <a:rPr lang="ko-KR" altLang="en-US" b="1" dirty="0"/>
              <a:t>금융정보 수집 업무의 효율성</a:t>
            </a:r>
            <a:r>
              <a:rPr lang="ko-KR" altLang="en-US" dirty="0"/>
              <a:t>을 제고하고 </a:t>
            </a:r>
            <a:r>
              <a:rPr lang="ko-KR" altLang="en-US" b="1" dirty="0"/>
              <a:t>금융회사의 중복보고 부담을 완화</a:t>
            </a:r>
            <a:r>
              <a:rPr lang="ko-KR" altLang="en-US" dirty="0"/>
              <a:t>하기 위하여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 err="1"/>
              <a:t>ㅇ</a:t>
            </a:r>
            <a:r>
              <a:rPr lang="ko-KR" altLang="en-US" dirty="0"/>
              <a:t> </a:t>
            </a:r>
            <a:r>
              <a:rPr lang="ko-KR" altLang="en-US" dirty="0" err="1"/>
              <a:t>기재부</a:t>
            </a:r>
            <a:r>
              <a:rPr lang="en-US" altLang="ko-KR" dirty="0"/>
              <a:t>, </a:t>
            </a:r>
            <a:r>
              <a:rPr lang="ko-KR" altLang="en-US" dirty="0" err="1"/>
              <a:t>금융위</a:t>
            </a:r>
            <a:r>
              <a:rPr lang="en-US" altLang="ko-KR" dirty="0"/>
              <a:t>, </a:t>
            </a:r>
            <a:r>
              <a:rPr lang="ko-KR" altLang="en-US" dirty="0"/>
              <a:t>한은</a:t>
            </a:r>
            <a:r>
              <a:rPr lang="en-US" altLang="ko-KR" dirty="0"/>
              <a:t>, </a:t>
            </a:r>
            <a:r>
              <a:rPr lang="ko-KR" altLang="en-US" dirty="0" err="1"/>
              <a:t>금감원</a:t>
            </a:r>
            <a:r>
              <a:rPr lang="en-US" altLang="ko-KR" dirty="0"/>
              <a:t>, </a:t>
            </a:r>
            <a:r>
              <a:rPr lang="ko-KR" altLang="en-US" dirty="0"/>
              <a:t>예보는 </a:t>
            </a:r>
            <a:r>
              <a:rPr lang="en-US" altLang="ko-KR" b="1" dirty="0"/>
              <a:t>5</a:t>
            </a:r>
            <a:r>
              <a:rPr lang="ko-KR" altLang="en-US" b="1" dirty="0"/>
              <a:t>개 기관간 정보공유에 관한 양해각서</a:t>
            </a:r>
            <a:r>
              <a:rPr lang="en-US" altLang="ko-KR" b="1" dirty="0"/>
              <a:t>(MOU)</a:t>
            </a:r>
            <a:r>
              <a:rPr lang="ko-KR" altLang="en-US" b="1" dirty="0"/>
              <a:t>를 체결</a:t>
            </a:r>
            <a:r>
              <a:rPr lang="en-US" altLang="ko-KR" dirty="0"/>
              <a:t>(’12.9</a:t>
            </a:r>
            <a:r>
              <a:rPr lang="ko-KR" altLang="en-US" dirty="0"/>
              <a:t>월</a:t>
            </a:r>
            <a:r>
              <a:rPr lang="en-US" altLang="ko-KR" dirty="0"/>
              <a:t>)</a:t>
            </a:r>
            <a:r>
              <a:rPr lang="ko-KR" altLang="en-US" dirty="0"/>
              <a:t>하고 주요 </a:t>
            </a:r>
            <a:r>
              <a:rPr lang="ko-KR" altLang="en-US" b="1" dirty="0"/>
              <a:t>금융정보를 공유하는 정보공유체계</a:t>
            </a:r>
            <a:r>
              <a:rPr lang="ko-KR" altLang="en-US" dirty="0"/>
              <a:t>를 운영</a:t>
            </a:r>
          </a:p>
        </p:txBody>
      </p:sp>
      <p:pic>
        <p:nvPicPr>
          <p:cNvPr id="10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F1F9B00C-416C-4EC0-9428-DC3585F0B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959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251520" y="548680"/>
            <a:ext cx="7344816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Q1. 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본 의원실이 확인한 바에 따르면 우리나라의 경우 관련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 기관간 금융회사 업무보고서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(raw data) </a:t>
            </a:r>
            <a:r>
              <a:rPr lang="ko-KR" altLang="en-US" dirty="0"/>
              <a:t>를 중심으로 공유하고 있는데</a:t>
            </a:r>
            <a:r>
              <a:rPr lang="en-US" altLang="ko-KR" dirty="0"/>
              <a:t>, 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금융감독원으로부터 감독정보도 공유되고 있는가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87524" y="2835280"/>
            <a:ext cx="7884876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Q2. 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감독정보를 제공받지 못하면 관련 자료를 확보하기 위해 금융회사에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자료요구 및 조사를 나가야 하는데</a:t>
            </a:r>
            <a:r>
              <a:rPr lang="en-US" altLang="ko-KR" dirty="0"/>
              <a:t>, </a:t>
            </a:r>
            <a:r>
              <a:rPr lang="ko-KR" altLang="en-US" dirty="0"/>
              <a:t>금융회사 입장에서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중복보고</a:t>
            </a:r>
            <a:r>
              <a:rPr lang="ko-KR" altLang="en-US" dirty="0"/>
              <a:t> 아닌가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287524" y="4643426"/>
            <a:ext cx="74528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dirty="0"/>
              <a:t>관련 금융당국간 효율적인 업무를 위해 당연히 공유되어야 하는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</a:t>
            </a:r>
            <a:r>
              <a:rPr lang="ko-KR" altLang="en-US" dirty="0"/>
              <a:t>정보가 감독정보 아닌가</a:t>
            </a:r>
            <a:r>
              <a:rPr lang="en-US" altLang="ko-KR" dirty="0"/>
              <a:t>?</a:t>
            </a:r>
          </a:p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dirty="0"/>
              <a:t>금융감독원으로부터 감독정보도 제공받지 못하고</a:t>
            </a:r>
            <a:r>
              <a:rPr lang="en-US" altLang="ko-KR" dirty="0"/>
              <a:t>, </a:t>
            </a:r>
            <a:r>
              <a:rPr lang="ko-KR" altLang="en-US" dirty="0"/>
              <a:t>조사를 나가려고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</a:t>
            </a:r>
            <a:r>
              <a:rPr lang="ko-KR" altLang="en-US" dirty="0"/>
              <a:t>해도 허락을 받아야 하는 구조가</a:t>
            </a:r>
            <a:r>
              <a:rPr lang="en-US" altLang="ko-KR" dirty="0"/>
              <a:t>, </a:t>
            </a:r>
            <a:r>
              <a:rPr lang="ko-KR" altLang="en-US" dirty="0"/>
              <a:t>효율적인 구조인가</a:t>
            </a:r>
            <a:r>
              <a:rPr lang="en-US" altLang="ko-KR" dirty="0"/>
              <a:t>? </a:t>
            </a:r>
            <a:endParaRPr lang="ko-KR" altLang="en-US" dirty="0"/>
          </a:p>
        </p:txBody>
      </p:sp>
      <p:pic>
        <p:nvPicPr>
          <p:cNvPr id="7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2B7BDA7A-4A9A-4FE0-BA24-1BBC2A4835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49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240970" y="731957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ko-KR" altLang="en-US" sz="2000" b="1" dirty="0"/>
              <a:t>□해외사례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40970" y="1155770"/>
            <a:ext cx="79208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en-US" altLang="ko-KR" dirty="0" err="1"/>
              <a:t>감독기관은</a:t>
            </a:r>
            <a:r>
              <a:rPr lang="en-US" altLang="ko-KR" dirty="0"/>
              <a:t> </a:t>
            </a:r>
            <a:r>
              <a:rPr lang="en-US" altLang="ko-KR" sz="2000" b="1" dirty="0" err="1"/>
              <a:t>금융정보</a:t>
            </a:r>
            <a:r>
              <a:rPr lang="en-US" altLang="ko-KR" dirty="0" err="1"/>
              <a:t>뿐</a:t>
            </a:r>
            <a:r>
              <a:rPr lang="en-US" altLang="ko-KR" dirty="0"/>
              <a:t> </a:t>
            </a:r>
            <a:r>
              <a:rPr lang="en-US" altLang="ko-KR" dirty="0" err="1"/>
              <a:t>아니라</a:t>
            </a:r>
            <a:r>
              <a:rPr lang="en-US" altLang="ko-KR" dirty="0"/>
              <a:t> </a:t>
            </a:r>
            <a:r>
              <a:rPr lang="en-US" altLang="ko-KR" sz="2000" b="1" dirty="0" err="1"/>
              <a:t>감독정보</a:t>
            </a:r>
            <a:r>
              <a:rPr lang="en-US" altLang="ko-KR" dirty="0" err="1"/>
              <a:t>를</a:t>
            </a:r>
            <a:r>
              <a:rPr lang="en-US" altLang="ko-KR" dirty="0"/>
              <a:t> </a:t>
            </a:r>
            <a:r>
              <a:rPr lang="en-US" altLang="ko-KR" dirty="0" err="1"/>
              <a:t>포함한</a:t>
            </a:r>
            <a:r>
              <a:rPr lang="en-US" altLang="ko-KR" dirty="0"/>
              <a:t> </a:t>
            </a:r>
          </a:p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   </a:t>
            </a:r>
            <a:r>
              <a:rPr lang="en-US" altLang="ko-KR" sz="2000" b="1" dirty="0" err="1"/>
              <a:t>중요</a:t>
            </a:r>
            <a:r>
              <a:rPr lang="en-US" altLang="ko-KR" sz="2000" b="1" dirty="0"/>
              <a:t> </a:t>
            </a:r>
            <a:r>
              <a:rPr lang="en-US" altLang="ko-KR" sz="2000" b="1" dirty="0" err="1"/>
              <a:t>정보를</a:t>
            </a:r>
            <a:r>
              <a:rPr lang="en-US" altLang="ko-KR" sz="2000" b="1" dirty="0"/>
              <a:t> </a:t>
            </a:r>
            <a:r>
              <a:rPr lang="en-US" altLang="ko-KR" sz="2000" b="1" dirty="0" err="1"/>
              <a:t>기관간</a:t>
            </a:r>
            <a:r>
              <a:rPr lang="en-US" altLang="ko-KR" sz="2000" b="1" dirty="0"/>
              <a:t> </a:t>
            </a:r>
            <a:r>
              <a:rPr lang="en-US" altLang="ko-KR" sz="2000" b="1" dirty="0" err="1"/>
              <a:t>전면적으로</a:t>
            </a:r>
            <a:r>
              <a:rPr lang="en-US" altLang="ko-KR" sz="2000" b="1" dirty="0"/>
              <a:t> </a:t>
            </a:r>
            <a:r>
              <a:rPr lang="en-US" altLang="ko-KR" sz="2000" b="1" dirty="0" err="1"/>
              <a:t>공유</a:t>
            </a:r>
            <a:r>
              <a:rPr lang="en-US" altLang="ko-KR" sz="2000" b="1" dirty="0"/>
              <a:t> </a:t>
            </a:r>
            <a:endParaRPr lang="en-US" altLang="ko-KR" sz="2000" dirty="0"/>
          </a:p>
        </p:txBody>
      </p:sp>
      <p:grpSp>
        <p:nvGrpSpPr>
          <p:cNvPr id="8" name="그룹 7"/>
          <p:cNvGrpSpPr/>
          <p:nvPr/>
        </p:nvGrpSpPr>
        <p:grpSpPr>
          <a:xfrm>
            <a:off x="492998" y="2379906"/>
            <a:ext cx="7416824" cy="4020673"/>
            <a:chOff x="827584" y="2492896"/>
            <a:chExt cx="7416824" cy="4020673"/>
          </a:xfrm>
        </p:grpSpPr>
        <p:sp>
          <p:nvSpPr>
            <p:cNvPr id="5" name="직사각형 4"/>
            <p:cNvSpPr/>
            <p:nvPr/>
          </p:nvSpPr>
          <p:spPr>
            <a:xfrm>
              <a:off x="827584" y="2492896"/>
              <a:ext cx="7416824" cy="2354491"/>
            </a:xfrm>
            <a:prstGeom prst="rect">
              <a:avLst/>
            </a:prstGeom>
            <a:ln>
              <a:noFill/>
              <a:prstDash val="sysDash"/>
            </a:ln>
          </p:spPr>
          <p:txBody>
            <a:bodyPr wrap="square">
              <a:spAutoFit/>
            </a:bodyPr>
            <a:lstStyle/>
            <a:p>
              <a:pPr fontAlgn="base">
                <a:lnSpc>
                  <a:spcPct val="150000"/>
                </a:lnSpc>
              </a:pPr>
              <a:r>
                <a:rPr lang="en-US" altLang="ko-KR" b="1" dirty="0"/>
                <a:t>&lt;</a:t>
              </a:r>
              <a:r>
                <a:rPr lang="ko-KR" altLang="en-US" b="1" dirty="0"/>
                <a:t>참고</a:t>
              </a:r>
              <a:r>
                <a:rPr lang="en-US" altLang="ko-KR" b="1" dirty="0"/>
                <a:t>&gt; </a:t>
              </a:r>
              <a:r>
                <a:rPr lang="ko-KR" altLang="en-US" b="1" dirty="0"/>
                <a:t>미국의 </a:t>
              </a:r>
              <a:r>
                <a:rPr lang="ko-KR" altLang="en-US" b="1" dirty="0" err="1"/>
                <a:t>금융안전망기구간</a:t>
              </a:r>
              <a:r>
                <a:rPr lang="ko-KR" altLang="en-US" b="1" dirty="0"/>
                <a:t> 정보 공유 현황</a:t>
              </a:r>
            </a:p>
            <a:p>
              <a:pPr fontAlgn="base">
                <a:lnSpc>
                  <a:spcPct val="150000"/>
                </a:lnSpc>
              </a:pPr>
              <a:endParaRPr lang="en-US" altLang="ko-KR" sz="1600" dirty="0"/>
            </a:p>
            <a:p>
              <a:pPr fontAlgn="base">
                <a:lnSpc>
                  <a:spcPct val="150000"/>
                </a:lnSpc>
              </a:pPr>
              <a:r>
                <a:rPr lang="ko-KR" altLang="en-US" sz="1600" dirty="0"/>
                <a:t>□ 미국은 </a:t>
              </a:r>
              <a:r>
                <a:rPr lang="en-US" altLang="ko-KR" sz="1600" dirty="0"/>
                <a:t>FFIEC</a:t>
              </a:r>
              <a:r>
                <a:rPr lang="ko-KR" altLang="en-US" sz="1600" dirty="0"/>
                <a:t>를 통해 금융회사가 제출한 모든 금융정보를 감독기관간 </a:t>
              </a:r>
              <a:endParaRPr lang="en-US" altLang="ko-KR" sz="1600" dirty="0"/>
            </a:p>
            <a:p>
              <a:pPr fontAlgn="base">
                <a:lnSpc>
                  <a:spcPct val="150000"/>
                </a:lnSpc>
              </a:pPr>
              <a:r>
                <a:rPr lang="en-US" altLang="ko-KR" sz="1600" dirty="0"/>
                <a:t>   </a:t>
              </a:r>
              <a:r>
                <a:rPr lang="ko-KR" altLang="en-US" sz="1600" dirty="0"/>
                <a:t>공유하고 있으며</a:t>
              </a:r>
              <a:r>
                <a:rPr lang="en-US" altLang="ko-KR" sz="1600" dirty="0"/>
                <a:t>, </a:t>
              </a:r>
              <a:r>
                <a:rPr lang="ko-KR" altLang="en-US" sz="1600" dirty="0"/>
                <a:t>이 외에도 각 기관에서 생산한 검사</a:t>
              </a:r>
              <a:r>
                <a:rPr lang="en-US" altLang="ko-KR" sz="1600" dirty="0"/>
                <a:t>‧</a:t>
              </a:r>
              <a:r>
                <a:rPr lang="ko-KR" altLang="en-US" sz="1600" dirty="0"/>
                <a:t>조사보고서 등 </a:t>
              </a:r>
              <a:endParaRPr lang="en-US" altLang="ko-KR" sz="1600" dirty="0"/>
            </a:p>
            <a:p>
              <a:pPr fontAlgn="base">
                <a:lnSpc>
                  <a:spcPct val="150000"/>
                </a:lnSpc>
              </a:pPr>
              <a:r>
                <a:rPr lang="en-US" altLang="ko-KR" sz="1600" dirty="0"/>
                <a:t>   </a:t>
              </a:r>
              <a:r>
                <a:rPr lang="ko-KR" altLang="en-US" sz="1600" dirty="0"/>
                <a:t>감독정보 일체를 상호 공유</a:t>
              </a:r>
            </a:p>
            <a:p>
              <a:pPr fontAlgn="base">
                <a:lnSpc>
                  <a:spcPct val="150000"/>
                </a:lnSpc>
              </a:pPr>
              <a:r>
                <a:rPr lang="ko-KR" altLang="en-US" sz="1600" dirty="0"/>
                <a:t>   </a:t>
              </a:r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974504" y="4431888"/>
              <a:ext cx="6984776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>
                <a:lnSpc>
                  <a:spcPct val="150000"/>
                </a:lnSpc>
              </a:pPr>
              <a:r>
                <a:rPr lang="ko-KR" altLang="en-US" sz="1600" dirty="0" err="1"/>
                <a:t>ㅇ</a:t>
              </a:r>
              <a:r>
                <a:rPr lang="ko-KR" altLang="en-US" sz="1600" dirty="0"/>
                <a:t> 금융회사의 금융정보 이외 감독기관별 감독정보를 공유하는 전면 </a:t>
              </a:r>
              <a:endParaRPr lang="en-US" altLang="ko-KR" sz="1600" dirty="0"/>
            </a:p>
            <a:p>
              <a:pPr fontAlgn="base">
                <a:lnSpc>
                  <a:spcPct val="150000"/>
                </a:lnSpc>
              </a:pPr>
              <a:r>
                <a:rPr lang="en-US" altLang="ko-KR" sz="1600" dirty="0"/>
                <a:t>   </a:t>
              </a:r>
              <a:r>
                <a:rPr lang="ko-KR" altLang="en-US" sz="1600" dirty="0"/>
                <a:t>공유를 통해 금융시스템 안정 유지를 위한 협력체계를 강화</a:t>
              </a:r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974504" y="5313240"/>
              <a:ext cx="6987680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base">
                <a:lnSpc>
                  <a:spcPct val="150000"/>
                </a:lnSpc>
              </a:pPr>
              <a:r>
                <a:rPr lang="en-US" altLang="ko-KR" sz="1600" dirty="0"/>
                <a:t>※ </a:t>
              </a:r>
              <a:r>
                <a:rPr lang="ko-KR" altLang="en-US" sz="1600" dirty="0"/>
                <a:t>캐나다의 경우에도 예보</a:t>
              </a:r>
              <a:r>
                <a:rPr lang="en-US" altLang="ko-KR" sz="1600" dirty="0"/>
                <a:t>, </a:t>
              </a:r>
              <a:r>
                <a:rPr lang="ko-KR" altLang="en-US" sz="1600" dirty="0"/>
                <a:t>중앙은행</a:t>
              </a:r>
              <a:r>
                <a:rPr lang="en-US" altLang="ko-KR" sz="1600" dirty="0"/>
                <a:t>, </a:t>
              </a:r>
              <a:r>
                <a:rPr lang="ko-KR" altLang="en-US" sz="1600" dirty="0"/>
                <a:t>금융감독기구 등이 참여하는 법적</a:t>
              </a:r>
              <a:endParaRPr lang="en-US" altLang="ko-KR" sz="1600" dirty="0"/>
            </a:p>
            <a:p>
              <a:pPr fontAlgn="base">
                <a:lnSpc>
                  <a:spcPct val="150000"/>
                </a:lnSpc>
              </a:pPr>
              <a:r>
                <a:rPr lang="en-US" altLang="ko-KR" sz="1600" dirty="0"/>
                <a:t>   </a:t>
              </a:r>
              <a:r>
                <a:rPr lang="ko-KR" altLang="en-US" sz="1600" dirty="0"/>
                <a:t>협의체</a:t>
              </a:r>
              <a:r>
                <a:rPr lang="en-US" altLang="ko-KR" sz="1600" dirty="0"/>
                <a:t>(</a:t>
              </a:r>
              <a:r>
                <a:rPr lang="ko-KR" altLang="en-US" sz="1600" dirty="0"/>
                <a:t>금융회사감독협의회</a:t>
              </a:r>
              <a:r>
                <a:rPr lang="en-US" altLang="ko-KR" sz="1600" dirty="0"/>
                <a:t>, FISC)</a:t>
              </a:r>
              <a:r>
                <a:rPr lang="ko-KR" altLang="en-US" sz="1600" dirty="0"/>
                <a:t>를 설립하여 금융회사 감독과 관련된 </a:t>
              </a:r>
              <a:endParaRPr lang="en-US" altLang="ko-KR" sz="1600" dirty="0"/>
            </a:p>
            <a:p>
              <a:pPr fontAlgn="base">
                <a:lnSpc>
                  <a:spcPct val="150000"/>
                </a:lnSpc>
              </a:pPr>
              <a:r>
                <a:rPr lang="en-US" altLang="ko-KR" sz="1600" dirty="0"/>
                <a:t>   </a:t>
              </a:r>
              <a:r>
                <a:rPr lang="ko-KR" altLang="en-US" sz="1600" dirty="0"/>
                <a:t>모든 정보를 공유</a:t>
              </a:r>
            </a:p>
          </p:txBody>
        </p:sp>
      </p:grpSp>
      <p:pic>
        <p:nvPicPr>
          <p:cNvPr id="10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618AA3E9-FBA7-4AB6-ACE4-C3A348647F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045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611560" y="620688"/>
            <a:ext cx="8064896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Q3. 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우리나라의 경우 금융감독원 검사서･경영실태평가 등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감독정보</a:t>
            </a:r>
            <a:r>
              <a:rPr lang="en-US" altLang="ko-K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altLang="ko-KR" dirty="0"/>
              <a:t> </a:t>
            </a:r>
            <a:r>
              <a:rPr lang="ko-KR" altLang="en-US" dirty="0"/>
              <a:t>각 기관 생산한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분석보고서</a:t>
            </a:r>
            <a:r>
              <a:rPr lang="ko-KR" altLang="en-US" dirty="0"/>
              <a:t> 등은 </a:t>
            </a:r>
            <a:r>
              <a:rPr lang="en-US" altLang="ko-KR" dirty="0"/>
              <a:t>MOU</a:t>
            </a:r>
            <a:r>
              <a:rPr lang="ko-KR" altLang="en-US" dirty="0"/>
              <a:t>에 따른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공유대상에서 제외 </a:t>
            </a:r>
            <a:r>
              <a:rPr lang="ko-KR" altLang="en-US" dirty="0"/>
              <a:t>되어 실질적인 정보공유가 이루어지고 있지 못한 상황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647564" y="2564904"/>
            <a:ext cx="777686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2000" b="1" dirty="0"/>
              <a:t>Q4. </a:t>
            </a:r>
          </a:p>
          <a:p>
            <a:pPr fontAlgn="base">
              <a:lnSpc>
                <a:spcPct val="150000"/>
              </a:lnSpc>
            </a:pP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검사서</a:t>
            </a:r>
            <a:r>
              <a:rPr lang="ko-KR" altLang="en-US" dirty="0">
                <a:solidFill>
                  <a:srgbClr val="0070C0"/>
                </a:solidFill>
              </a:rPr>
              <a:t>･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경영실태평가 정보</a:t>
            </a:r>
            <a:r>
              <a:rPr lang="ko-KR" altLang="en-US" dirty="0">
                <a:solidFill>
                  <a:srgbClr val="0070C0"/>
                </a:solidFill>
              </a:rPr>
              <a:t>･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분석보고서</a:t>
            </a:r>
            <a:r>
              <a:rPr lang="ko-KR" altLang="en-US" dirty="0">
                <a:solidFill>
                  <a:srgbClr val="0070C0"/>
                </a:solidFill>
              </a:rPr>
              <a:t> </a:t>
            </a:r>
            <a:r>
              <a:rPr lang="ko-KR" altLang="en-US" dirty="0"/>
              <a:t>등은 재무구조의 취약성</a:t>
            </a:r>
            <a:r>
              <a:rPr lang="en-US" altLang="ko-KR" dirty="0"/>
              <a:t>, 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거액의 금융사고 또는 부실채권의 발생 등에 따라 예금보험기금 손실을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초래할 우려가 있는 금융회사를 파악하기 위한 핵심 </a:t>
            </a:r>
            <a:r>
              <a:rPr lang="ko-KR" altLang="en-US" dirty="0" err="1"/>
              <a:t>정보아닌가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709700" y="4581128"/>
            <a:ext cx="77048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dirty="0"/>
              <a:t>공유대상 기관인 </a:t>
            </a:r>
            <a:r>
              <a:rPr lang="ko-KR" altLang="en-US" sz="2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기재부</a:t>
            </a:r>
            <a:r>
              <a:rPr lang="en-US" altLang="ko-KR" dirty="0"/>
              <a:t>, </a:t>
            </a:r>
            <a:r>
              <a:rPr lang="ko-KR" altLang="en-US" sz="2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금융위</a:t>
            </a:r>
            <a:r>
              <a:rPr lang="en-US" altLang="ko-KR" dirty="0"/>
              <a:t>,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한은</a:t>
            </a:r>
            <a:r>
              <a:rPr lang="en-US" altLang="ko-KR" dirty="0"/>
              <a:t>, </a:t>
            </a:r>
            <a:r>
              <a:rPr lang="ko-KR" altLang="en-US" sz="2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금감원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dirty="0"/>
              <a:t>과 맺은 정보공유 </a:t>
            </a:r>
            <a:r>
              <a:rPr lang="en-US" altLang="ko-KR" dirty="0"/>
              <a:t>MOU </a:t>
            </a:r>
            <a:r>
              <a:rPr lang="ko-KR" altLang="en-US" dirty="0"/>
              <a:t>공유대상에 미국과 캐나다 등 다른 국가와 같이 핵심 정보들이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</a:t>
            </a:r>
            <a:r>
              <a:rPr lang="ko-KR" altLang="en-US" dirty="0"/>
              <a:t>공유될 수 있도록 적극 나서 주기 바람</a:t>
            </a:r>
            <a:r>
              <a:rPr lang="en-US" altLang="ko-KR" dirty="0"/>
              <a:t>. </a:t>
            </a:r>
            <a:endParaRPr lang="ko-KR" altLang="en-US" dirty="0"/>
          </a:p>
        </p:txBody>
      </p:sp>
      <p:pic>
        <p:nvPicPr>
          <p:cNvPr id="7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B149AEEB-5DA0-4281-9511-4A618489EA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965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345</Words>
  <Application>Microsoft Office PowerPoint</Application>
  <PresentationFormat>화면 슬라이드 쇼(4:3)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국민연금 스튜어드십코드</vt:lpstr>
      <vt:lpstr>국민연금 스튜어드십코드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국민연금 스튜어드십코드</dc:title>
  <dc:creator>assembly</dc:creator>
  <cp:lastModifiedBy>assembly</cp:lastModifiedBy>
  <cp:revision>1</cp:revision>
  <dcterms:created xsi:type="dcterms:W3CDTF">2018-10-23T09:28:41Z</dcterms:created>
  <dcterms:modified xsi:type="dcterms:W3CDTF">2018-10-23T09:33:46Z</dcterms:modified>
</cp:coreProperties>
</file>