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EA33-36FB-4A8D-B0D3-19FE8FB252A1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6957-AB22-4B53-96E5-1F658E0809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8037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EA33-36FB-4A8D-B0D3-19FE8FB252A1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6957-AB22-4B53-96E5-1F658E0809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3812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EA33-36FB-4A8D-B0D3-19FE8FB252A1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6957-AB22-4B53-96E5-1F658E0809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5238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EA33-36FB-4A8D-B0D3-19FE8FB252A1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6957-AB22-4B53-96E5-1F658E0809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773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EA33-36FB-4A8D-B0D3-19FE8FB252A1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6957-AB22-4B53-96E5-1F658E0809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6342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EA33-36FB-4A8D-B0D3-19FE8FB252A1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6957-AB22-4B53-96E5-1F658E0809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1247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EA33-36FB-4A8D-B0D3-19FE8FB252A1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6957-AB22-4B53-96E5-1F658E0809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7814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EA33-36FB-4A8D-B0D3-19FE8FB252A1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6957-AB22-4B53-96E5-1F658E0809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0383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EA33-36FB-4A8D-B0D3-19FE8FB252A1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6957-AB22-4B53-96E5-1F658E0809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2989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EA33-36FB-4A8D-B0D3-19FE8FB252A1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6957-AB22-4B53-96E5-1F658E0809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8509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EA33-36FB-4A8D-B0D3-19FE8FB252A1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6957-AB22-4B53-96E5-1F658E0809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648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3EA33-36FB-4A8D-B0D3-19FE8FB252A1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B6957-AB22-4B53-96E5-1F658E0809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8156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국민연금 </a:t>
            </a:r>
            <a:r>
              <a:rPr lang="ko-KR" altLang="en-US" dirty="0" err="1" smtClean="0"/>
              <a:t>스튜어드십코드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127" y="2324397"/>
            <a:ext cx="7206819" cy="432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ssembly\Desktop\161229_0252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58" b="100000" l="4133" r="64600">
                        <a14:foregroundMark x1="42498" y1="46675" x2="52875" y2="73700"/>
                        <a14:foregroundMark x1="41779" y1="42080" x2="53908" y2="49879"/>
                        <a14:foregroundMark x1="55256" y1="51270" x2="57143" y2="56530"/>
                        <a14:foregroundMark x1="8895" y1="81741" x2="8895" y2="90206"/>
                        <a14:foregroundMark x1="9075" y1="78053" x2="8041" y2="81258"/>
                        <a14:foregroundMark x1="38589" y1="90750" x2="39578" y2="94619"/>
                        <a14:foregroundMark x1="58176" y1="63422" x2="52606" y2="81560"/>
                        <a14:foregroundMark x1="59030" y1="74909" x2="54897" y2="82950"/>
                        <a14:foregroundMark x1="57188" y1="81318" x2="57367" y2="82225"/>
                        <a14:foregroundMark x1="58760" y1="79141" x2="58086" y2="89903"/>
                        <a14:foregroundMark x1="57323" y1="84099" x2="59973" y2="81137"/>
                        <a14:backgroundMark x1="59164" y1="80411" x2="49146" y2="99879"/>
                        <a14:backgroundMark x1="47664" y1="91838" x2="40431" y2="99637"/>
                        <a14:backgroundMark x1="45867" y1="96070" x2="48158" y2="98609"/>
                        <a14:backgroundMark x1="58176" y1="86759" x2="60647" y2="84462"/>
                        <a14:backgroundMark x1="55391" y1="88573" x2="59344" y2="86276"/>
                        <a14:backgroundMark x1="58176" y1="88331" x2="59164" y2="90206"/>
                        <a14:backgroundMark x1="58041" y1="86397" x2="60872" y2="82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11"/>
          <a:stretch/>
        </p:blipFill>
        <p:spPr bwMode="auto">
          <a:xfrm>
            <a:off x="4932040" y="1796822"/>
            <a:ext cx="4573438" cy="49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1508789"/>
            <a:ext cx="64875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국 정 감 사</a:t>
            </a:r>
            <a:endParaRPr lang="en-US" altLang="ko-KR" sz="6000" b="1" dirty="0" smtClean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40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(</a:t>
            </a:r>
            <a:r>
              <a:rPr lang="ko-KR" altLang="en-US" sz="40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공정거래위원회</a:t>
            </a:r>
            <a:r>
              <a:rPr lang="en-US" altLang="ko-KR" sz="40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)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670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7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78306" y="764704"/>
            <a:ext cx="33457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000" b="1" spc="-150" dirty="0"/>
              <a:t>□</a:t>
            </a:r>
            <a:r>
              <a:rPr lang="ko-KR" altLang="en-US" sz="2000" b="1" dirty="0" smtClean="0"/>
              <a:t> </a:t>
            </a:r>
            <a:r>
              <a:rPr lang="ko-KR" altLang="en-US" sz="2000" b="1" dirty="0" err="1"/>
              <a:t>완성차</a:t>
            </a:r>
            <a:r>
              <a:rPr lang="ko-KR" altLang="en-US" sz="2000" b="1" dirty="0"/>
              <a:t> 중심 독점적 구조</a:t>
            </a:r>
            <a:endParaRPr lang="ko-KR" altLang="en-US" sz="2000" dirty="0"/>
          </a:p>
        </p:txBody>
      </p:sp>
      <p:sp>
        <p:nvSpPr>
          <p:cNvPr id="4" name="직사각형 3"/>
          <p:cNvSpPr/>
          <p:nvPr/>
        </p:nvSpPr>
        <p:spPr>
          <a:xfrm>
            <a:off x="278306" y="1268760"/>
            <a:ext cx="84701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 smtClean="0"/>
              <a:t>(</a:t>
            </a:r>
            <a:r>
              <a:rPr lang="ko-KR" altLang="en-US" sz="2000" b="1" dirty="0"/>
              <a:t>국내</a:t>
            </a:r>
            <a:r>
              <a:rPr lang="en-US" altLang="ko-KR" sz="2000" b="1" dirty="0" smtClean="0"/>
              <a:t>) </a:t>
            </a:r>
            <a:r>
              <a:rPr lang="ko-KR" altLang="en-US" sz="2000" dirty="0" err="1" smtClean="0"/>
              <a:t>완성차업체가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지정 </a:t>
            </a:r>
            <a:r>
              <a:rPr lang="ko-KR" altLang="en-US" sz="2000" dirty="0" smtClean="0"/>
              <a:t>대리점 </a:t>
            </a:r>
            <a:r>
              <a:rPr lang="ko-KR" altLang="en-US" dirty="0" smtClean="0"/>
              <a:t>을 </a:t>
            </a:r>
            <a:r>
              <a:rPr lang="ko-KR" altLang="en-US" dirty="0"/>
              <a:t>통해 </a:t>
            </a:r>
            <a:r>
              <a:rPr lang="en-US" altLang="ko-KR" sz="2000" b="1" i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OEM</a:t>
            </a:r>
            <a:r>
              <a:rPr lang="ko-KR" altLang="en-US" sz="20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부품을 공급하는 독점적 </a:t>
            </a:r>
            <a:r>
              <a:rPr lang="ko-KR" altLang="en-US" sz="2000" b="1" i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구조</a:t>
            </a:r>
            <a:endParaRPr lang="en-US" altLang="ko-KR" sz="2000" b="1" i="1" spc="-15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0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000" b="1" i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ko-KR" altLang="en-US" sz="2000" b="1" i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ko-KR" altLang="en-US" spc="-150" dirty="0" smtClean="0"/>
              <a:t>로 </a:t>
            </a:r>
            <a:r>
              <a:rPr lang="ko-KR" altLang="en-US" b="1" i="1" spc="-15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▲ </a:t>
            </a:r>
            <a:r>
              <a:rPr lang="en-US" altLang="ko-KR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A/S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시장 규모 과소</a:t>
            </a:r>
            <a:r>
              <a:rPr lang="en-US" altLang="ko-KR" sz="2000" dirty="0"/>
              <a:t>, </a:t>
            </a:r>
            <a:r>
              <a:rPr lang="ko-KR" altLang="en-US" sz="2000" b="1" i="1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▲ </a:t>
            </a:r>
            <a:r>
              <a:rPr lang="en-US" altLang="ko-KR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A/S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부품</a:t>
            </a: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대체부품</a:t>
            </a: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시장 미발달</a:t>
            </a:r>
            <a:r>
              <a:rPr lang="en-US" altLang="ko-KR" sz="2000" dirty="0"/>
              <a:t>, </a:t>
            </a:r>
            <a:endParaRPr lang="en-US" altLang="ko-KR" sz="2000" dirty="0" smtClean="0"/>
          </a:p>
          <a:p>
            <a:pPr fontAlgn="base">
              <a:lnSpc>
                <a:spcPct val="150000"/>
              </a:lnSpc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     </a:t>
            </a:r>
            <a:r>
              <a:rPr lang="ko-KR" alt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약 </a:t>
            </a:r>
            <a:r>
              <a:rPr lang="en-US" altLang="ko-K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  <a:r>
              <a:rPr lang="en-US" altLang="ko-K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</a:t>
            </a:r>
            <a:r>
              <a:rPr lang="ko-KR" altLang="en-US" sz="2000" dirty="0" smtClean="0"/>
              <a:t>가 </a:t>
            </a:r>
            <a:r>
              <a:rPr lang="ko-KR" altLang="en-US" sz="2000" dirty="0"/>
              <a:t>중소 </a:t>
            </a:r>
            <a:r>
              <a:rPr lang="ko-KR" altLang="en-US" sz="2000" dirty="0" smtClean="0"/>
              <a:t>부품업체</a:t>
            </a:r>
            <a:endParaRPr lang="en-US" altLang="ko-KR" sz="2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78306" y="3028890"/>
            <a:ext cx="782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(</a:t>
            </a:r>
            <a:r>
              <a:rPr lang="ko-KR" altLang="en-US" sz="2000" b="1" dirty="0"/>
              <a:t>규모</a:t>
            </a:r>
            <a:r>
              <a:rPr lang="en-US" altLang="ko-KR" sz="2000" b="1" dirty="0"/>
              <a:t>) </a:t>
            </a:r>
            <a:r>
              <a:rPr lang="ko-KR" altLang="en-US" dirty="0"/>
              <a:t>국내 제조업에서 자동차부품제조업이 차지 </a:t>
            </a:r>
            <a:r>
              <a:rPr lang="ko-KR" altLang="en-US" dirty="0" smtClean="0"/>
              <a:t>비중</a:t>
            </a:r>
            <a:endParaRPr lang="en-US" altLang="ko-KR" dirty="0"/>
          </a:p>
        </p:txBody>
      </p:sp>
      <p:sp>
        <p:nvSpPr>
          <p:cNvPr id="6" name="TextBox 5"/>
          <p:cNvSpPr txBox="1"/>
          <p:nvPr/>
        </p:nvSpPr>
        <p:spPr>
          <a:xfrm>
            <a:off x="278306" y="3645024"/>
            <a:ext cx="782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▲생산액 </a:t>
            </a:r>
            <a:r>
              <a:rPr lang="en-US" altLang="ko-KR" sz="2000" dirty="0"/>
              <a:t>6.5% </a:t>
            </a:r>
            <a:r>
              <a:rPr lang="ko-KR" altLang="en-US" sz="2000" dirty="0"/>
              <a:t>▲부가가치 </a:t>
            </a:r>
            <a:r>
              <a:rPr lang="en-US" altLang="ko-KR" sz="2000" dirty="0"/>
              <a:t>5.9% </a:t>
            </a:r>
            <a:r>
              <a:rPr lang="ko-KR" altLang="en-US" sz="2000" dirty="0"/>
              <a:t>▲수출액 </a:t>
            </a:r>
            <a:r>
              <a:rPr lang="en-US" altLang="ko-KR" sz="2000" dirty="0"/>
              <a:t>4.7% </a:t>
            </a:r>
            <a:r>
              <a:rPr lang="ko-KR" altLang="en-US" sz="2000" dirty="0"/>
              <a:t>▲사업체수 </a:t>
            </a:r>
            <a:r>
              <a:rPr lang="en-US" altLang="ko-KR" sz="2000" dirty="0"/>
              <a:t>13.8</a:t>
            </a:r>
            <a:r>
              <a:rPr lang="en-US" altLang="ko-KR" sz="2000" dirty="0" smtClean="0"/>
              <a:t>%</a:t>
            </a:r>
            <a:endParaRPr lang="ko-KR" altLang="en-US" sz="20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365104"/>
            <a:ext cx="5400600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7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51520" y="692696"/>
            <a:ext cx="44807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000" b="1" spc="-150" dirty="0"/>
              <a:t>□</a:t>
            </a:r>
            <a:r>
              <a:rPr lang="ko-KR" altLang="en-US" sz="2000" b="1" dirty="0" smtClean="0"/>
              <a:t> </a:t>
            </a:r>
            <a:r>
              <a:rPr lang="ko-KR" altLang="en-US" sz="2000" b="1" dirty="0"/>
              <a:t>자동차 부품시장</a:t>
            </a:r>
            <a:r>
              <a:rPr lang="en-US" altLang="ko-KR" sz="2000" b="1" dirty="0"/>
              <a:t>(A/S) </a:t>
            </a:r>
            <a:r>
              <a:rPr lang="ko-KR" altLang="en-US" sz="2000" b="1" dirty="0"/>
              <a:t>국내외 비교</a:t>
            </a:r>
            <a:endParaRPr lang="ko-KR" altLang="en-US" sz="2000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947488"/>
              </p:ext>
            </p:extLst>
          </p:nvPr>
        </p:nvGraphicFramePr>
        <p:xfrm>
          <a:off x="246624" y="1268760"/>
          <a:ext cx="8573850" cy="2371382"/>
        </p:xfrm>
        <a:graphic>
          <a:graphicData uri="http://schemas.openxmlformats.org/drawingml/2006/table">
            <a:tbl>
              <a:tblPr/>
              <a:tblGrid>
                <a:gridCol w="1428975"/>
                <a:gridCol w="1428975"/>
                <a:gridCol w="1428975"/>
                <a:gridCol w="1428975"/>
                <a:gridCol w="1428975"/>
                <a:gridCol w="1428975"/>
              </a:tblGrid>
              <a:tr h="47711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구분</a:t>
                      </a: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미국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독일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일본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프랑스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한국</a:t>
                      </a: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0090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 err="1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완성차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 시장</a:t>
                      </a: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206.6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조원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116.4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조원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191.9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조원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41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조원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i="1" kern="0" spc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중고딕" pitchFamily="18" charset="-127"/>
                          <a:ea typeface="HY중고딕" pitchFamily="18" charset="-127"/>
                        </a:rPr>
                        <a:t>93.5</a:t>
                      </a:r>
                      <a:r>
                        <a:rPr lang="ko-KR" altLang="en-US" sz="2000" b="1" i="1" kern="0" spc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중고딕" pitchFamily="18" charset="-127"/>
                          <a:ea typeface="HY중고딕" pitchFamily="18" charset="-127"/>
                        </a:rPr>
                        <a:t>조원</a:t>
                      </a: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11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A/S 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시장</a:t>
                      </a: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70.2</a:t>
                      </a: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조원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23.0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조원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26.0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조원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17.7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조원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i="1" kern="0" spc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중고딕" pitchFamily="18" charset="-127"/>
                          <a:ea typeface="HY중고딕" pitchFamily="18" charset="-127"/>
                        </a:rPr>
                        <a:t>5.2</a:t>
                      </a:r>
                      <a:r>
                        <a:rPr lang="ko-KR" altLang="en-US" sz="2000" b="1" i="1" kern="0" spc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중고딕" pitchFamily="18" charset="-127"/>
                          <a:ea typeface="HY중고딕" pitchFamily="18" charset="-127"/>
                        </a:rPr>
                        <a:t>조원</a:t>
                      </a: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11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비중</a:t>
                      </a: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34%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19.8%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13.5%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43.2%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kern="0" spc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중고딕" pitchFamily="18" charset="-127"/>
                          <a:ea typeface="HY중고딕" pitchFamily="18" charset="-127"/>
                        </a:rPr>
                        <a:t>5.6%</a:t>
                      </a: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251520" y="4221088"/>
            <a:ext cx="81981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400" b="1" dirty="0"/>
              <a:t>Q2. </a:t>
            </a:r>
            <a:endParaRPr lang="en-US" altLang="ko-KR" sz="2400" b="1" dirty="0" smtClean="0"/>
          </a:p>
          <a:p>
            <a:pPr fontAlgn="base">
              <a:lnSpc>
                <a:spcPct val="150000"/>
              </a:lnSpc>
            </a:pP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자동차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부품산업의 핵심은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A/S </a:t>
            </a:r>
            <a:r>
              <a:rPr lang="ko-KR" altLang="en-US" sz="2000" b="1" dirty="0"/>
              <a:t>인데</a:t>
            </a:r>
            <a:r>
              <a:rPr lang="en-US" altLang="ko-KR" sz="2000" b="1" dirty="0"/>
              <a:t>, </a:t>
            </a:r>
            <a:endParaRPr lang="en-US" altLang="ko-KR" sz="2000" b="1" dirty="0" smtClean="0"/>
          </a:p>
          <a:p>
            <a:pPr fontAlgn="base">
              <a:lnSpc>
                <a:spcPct val="150000"/>
              </a:lnSpc>
            </a:pPr>
            <a:r>
              <a:rPr lang="ko-KR" altLang="en-US" sz="2000" b="1" dirty="0" smtClean="0"/>
              <a:t>해외 </a:t>
            </a:r>
            <a:r>
              <a:rPr lang="ko-KR" altLang="en-US" sz="2000" b="1" dirty="0"/>
              <a:t>다른 국가 보다 </a:t>
            </a:r>
            <a:r>
              <a:rPr lang="en-US" altLang="ko-KR" sz="2000" b="1" dirty="0"/>
              <a:t>A/S </a:t>
            </a:r>
            <a:r>
              <a:rPr lang="ko-KR" altLang="en-US" sz="2000" b="1" dirty="0"/>
              <a:t>시장이 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턱없이 </a:t>
            </a:r>
            <a:r>
              <a:rPr lang="ko-KR" alt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부족 </a:t>
            </a:r>
            <a:r>
              <a:rPr lang="ko-KR" altLang="en-US" sz="2000" b="1" dirty="0" smtClean="0"/>
              <a:t>한 </a:t>
            </a:r>
            <a:r>
              <a:rPr lang="ko-KR" altLang="en-US" sz="2000" b="1" dirty="0"/>
              <a:t>것으로 나타나는데</a:t>
            </a:r>
            <a:r>
              <a:rPr lang="en-US" altLang="ko-KR" sz="2000" b="1" dirty="0"/>
              <a:t>, </a:t>
            </a:r>
            <a:endParaRPr lang="en-US" altLang="ko-KR" sz="2000" b="1" dirty="0" smtClean="0"/>
          </a:p>
          <a:p>
            <a:pPr fontAlgn="base">
              <a:lnSpc>
                <a:spcPct val="150000"/>
              </a:lnSpc>
            </a:pPr>
            <a:r>
              <a:rPr lang="ko-KR" altLang="en-US" sz="2000" b="1" dirty="0" smtClean="0"/>
              <a:t>이유가 </a:t>
            </a:r>
            <a:r>
              <a:rPr lang="ko-KR" altLang="en-US" sz="2000" b="1" dirty="0"/>
              <a:t>무엇인가</a:t>
            </a:r>
            <a:r>
              <a:rPr lang="en-US" altLang="ko-KR" sz="2000" b="1" dirty="0"/>
              <a:t>?</a:t>
            </a:r>
            <a:endParaRPr lang="ko-KR" altLang="en-US" sz="2000" dirty="0"/>
          </a:p>
        </p:txBody>
      </p:sp>
      <p:pic>
        <p:nvPicPr>
          <p:cNvPr id="7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077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1" y="0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51520" y="848906"/>
            <a:ext cx="78488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b="1" spc="-150" dirty="0" smtClean="0"/>
              <a:t>□ </a:t>
            </a:r>
            <a:r>
              <a:rPr lang="ko-KR" altLang="en-US" b="1" dirty="0" err="1" smtClean="0"/>
              <a:t>현대차에</a:t>
            </a:r>
            <a:r>
              <a:rPr lang="ko-KR" altLang="en-US" b="1" dirty="0" smtClean="0"/>
              <a:t> </a:t>
            </a:r>
            <a:r>
              <a:rPr lang="ko-KR" altLang="en-US" b="1" dirty="0"/>
              <a:t>종속되어 있는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우리나라의 독특한 생태계 </a:t>
            </a:r>
            <a:r>
              <a:rPr lang="ko-KR" altLang="en-US" b="1" dirty="0"/>
              <a:t>때문임</a:t>
            </a:r>
          </a:p>
          <a:p>
            <a:pPr fontAlgn="base"/>
            <a:r>
              <a:rPr lang="ko-KR" altLang="en-US" b="1" dirty="0" smtClean="0"/>
              <a:t>   다른 </a:t>
            </a:r>
            <a:r>
              <a:rPr lang="ko-KR" altLang="en-US" b="1" dirty="0"/>
              <a:t>국가들과 같이 </a:t>
            </a: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A/S 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시장이 활성화 </a:t>
            </a:r>
            <a:r>
              <a:rPr lang="ko-KR" altLang="en-US" b="1" dirty="0" smtClean="0"/>
              <a:t>된다면</a:t>
            </a:r>
            <a:r>
              <a:rPr lang="en-US" altLang="ko-KR" b="1" dirty="0" smtClean="0"/>
              <a:t>,</a:t>
            </a:r>
          </a:p>
        </p:txBody>
      </p:sp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12</a:t>
            </a:fld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874828"/>
              </p:ext>
            </p:extLst>
          </p:nvPr>
        </p:nvGraphicFramePr>
        <p:xfrm>
          <a:off x="178916" y="4509120"/>
          <a:ext cx="8762504" cy="1690918"/>
        </p:xfrm>
        <a:graphic>
          <a:graphicData uri="http://schemas.openxmlformats.org/drawingml/2006/table">
            <a:tbl>
              <a:tblPr firstRow="1" firstCol="1" bandRow="1"/>
              <a:tblGrid>
                <a:gridCol w="4381252"/>
                <a:gridCol w="4381252"/>
              </a:tblGrid>
              <a:tr h="45126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800" b="1" kern="10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미국</a:t>
                      </a:r>
                      <a:r>
                        <a:rPr lang="en-US" sz="1800" b="1" kern="10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 </a:t>
                      </a:r>
                      <a:r>
                        <a:rPr lang="en-US" sz="1800" b="1" kern="100" dirty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A/S</a:t>
                      </a:r>
                      <a:r>
                        <a:rPr lang="ko-KR" sz="1800" b="1" kern="100" dirty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시장만큼 성장 시 취업 증가 수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800" b="1" kern="100" dirty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독일</a:t>
                      </a:r>
                      <a:r>
                        <a:rPr lang="en-US" sz="1800" b="1" kern="100" dirty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 A/S</a:t>
                      </a:r>
                      <a:r>
                        <a:rPr lang="ko-KR" sz="1800" b="1" kern="100" dirty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시장만큼 </a:t>
                      </a:r>
                      <a:r>
                        <a:rPr lang="ko-KR" sz="1800" b="1" kern="100" spc="-150" dirty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성장 시 취업자 증가 수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3965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5.6</a:t>
                      </a:r>
                      <a:r>
                        <a:rPr lang="en-US" sz="1800" kern="100" dirty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%-&gt;34%, 5.2</a:t>
                      </a:r>
                      <a:r>
                        <a:rPr lang="ko-KR" sz="1800" kern="100" dirty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조원</a:t>
                      </a:r>
                      <a:r>
                        <a:rPr lang="en-US" sz="1800" kern="100" dirty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 -&gt; 31.57</a:t>
                      </a:r>
                      <a:r>
                        <a:rPr lang="ko-KR" sz="1800" kern="100" dirty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조원</a:t>
                      </a: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kern="10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/>
                          <a:ea typeface="맑은 고딕"/>
                          <a:cs typeface="Times New Roman"/>
                        </a:rPr>
                        <a:t>26.59</a:t>
                      </a:r>
                      <a:r>
                        <a:rPr lang="ko-KR" sz="2000" b="1" i="1" kern="10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/>
                          <a:ea typeface="맑은 고딕"/>
                          <a:cs typeface="Times New Roman"/>
                        </a:rPr>
                        <a:t>조원만큼 증가</a:t>
                      </a: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265,900</a:t>
                      </a:r>
                      <a:r>
                        <a:rPr lang="ko-KR" sz="1800" kern="100" dirty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억</a:t>
                      </a:r>
                      <a:r>
                        <a:rPr lang="en-US" sz="1800" kern="100" dirty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 *8.6 / 10 = </a:t>
                      </a:r>
                      <a:r>
                        <a:rPr lang="en-US" sz="2000" b="1" i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/>
                          <a:ea typeface="맑은 고딕"/>
                          <a:cs typeface="Times New Roman"/>
                        </a:rPr>
                        <a:t>228,674</a:t>
                      </a:r>
                      <a:r>
                        <a:rPr lang="ko-KR" sz="2000" b="1" i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/>
                          <a:ea typeface="맑은 고딕"/>
                          <a:cs typeface="Times New Roman"/>
                        </a:rPr>
                        <a:t>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5.6% -&gt; 19.8%, 5.2</a:t>
                      </a:r>
                      <a:r>
                        <a:rPr lang="ko-KR" sz="1800" kern="100" dirty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조원</a:t>
                      </a:r>
                      <a:r>
                        <a:rPr lang="en-US" sz="1800" kern="100" dirty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 -&gt; 18.5 </a:t>
                      </a:r>
                      <a:r>
                        <a:rPr lang="ko-KR" sz="1800" kern="100" dirty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조원</a:t>
                      </a:r>
                      <a:r>
                        <a:rPr lang="en-US" sz="1800" kern="100" dirty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,</a:t>
                      </a:r>
                      <a:endParaRPr lang="ko-KR" sz="18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kern="10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/>
                          <a:ea typeface="맑은 고딕"/>
                          <a:cs typeface="Times New Roman"/>
                        </a:rPr>
                        <a:t>13.3</a:t>
                      </a:r>
                      <a:r>
                        <a:rPr lang="ko-KR" sz="2000" b="1" i="1" kern="10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/>
                          <a:ea typeface="맑은 고딕"/>
                          <a:cs typeface="Times New Roman"/>
                        </a:rPr>
                        <a:t>조원만큼 증가</a:t>
                      </a: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132,000</a:t>
                      </a:r>
                      <a:r>
                        <a:rPr lang="ko-KR" sz="1800" kern="100" dirty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억</a:t>
                      </a:r>
                      <a:r>
                        <a:rPr lang="en-US" sz="1800" kern="100" dirty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 * 8.6 / 10 = </a:t>
                      </a:r>
                      <a:r>
                        <a:rPr lang="en-US" sz="2000" b="1" i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/>
                          <a:ea typeface="맑은 고딕"/>
                          <a:cs typeface="Times New Roman"/>
                        </a:rPr>
                        <a:t>114,500</a:t>
                      </a:r>
                      <a:r>
                        <a:rPr lang="ko-KR" sz="2000" b="1" i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/>
                          <a:ea typeface="맑은 고딕"/>
                          <a:cs typeface="Times New Roman"/>
                        </a:rPr>
                        <a:t>명</a:t>
                      </a:r>
                      <a:endParaRPr lang="ko-KR" sz="2000" b="1" i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251521" y="2564904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b="1" spc="-150" dirty="0" smtClean="0"/>
              <a:t>□</a:t>
            </a:r>
            <a:r>
              <a:rPr lang="en-US" altLang="ko-KR" b="1" dirty="0" smtClean="0"/>
              <a:t> </a:t>
            </a:r>
            <a:r>
              <a:rPr lang="ko-KR" altLang="en-US" b="1" dirty="0"/>
              <a:t>때문에 지금 보다 건강한 생태계를 유지하기 위해서는</a:t>
            </a:r>
          </a:p>
          <a:p>
            <a:pPr fontAlgn="base"/>
            <a:r>
              <a:rPr lang="ko-KR" altLang="en-US" b="1" dirty="0"/>
              <a:t>   국내 자동차 산업 구조를 바꾸어야 </a:t>
            </a:r>
            <a:r>
              <a:rPr lang="ko-KR" altLang="en-US" b="1" dirty="0" smtClean="0"/>
              <a:t>함</a:t>
            </a:r>
            <a:endParaRPr lang="en-US" altLang="ko-KR" b="1" dirty="0"/>
          </a:p>
        </p:txBody>
      </p:sp>
      <p:sp>
        <p:nvSpPr>
          <p:cNvPr id="8" name="직사각형 7"/>
          <p:cNvSpPr/>
          <p:nvPr/>
        </p:nvSpPr>
        <p:spPr>
          <a:xfrm>
            <a:off x="228049" y="3174687"/>
            <a:ext cx="77567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☞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 핵심이 바로 현대차이며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현대모비스임</a:t>
            </a:r>
            <a:r>
              <a:rPr lang="en-US" altLang="ko-K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51520" y="1556792"/>
            <a:ext cx="73808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b="1" dirty="0"/>
              <a:t>☞ </a:t>
            </a:r>
            <a:r>
              <a:rPr lang="ko-KR" altLang="en-US" b="1" dirty="0"/>
              <a:t>미국 정도의 시장으로 성장하면</a:t>
            </a:r>
            <a:r>
              <a:rPr lang="en-US" altLang="ko-KR" b="1" dirty="0"/>
              <a:t>,</a:t>
            </a:r>
            <a:r>
              <a:rPr lang="ko-KR" altLang="en-US" b="1" dirty="0"/>
              <a:t>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22.8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 명 </a:t>
            </a:r>
            <a:r>
              <a:rPr lang="ko-KR" altLang="en-US" b="1" dirty="0"/>
              <a:t>의 고용유발효과</a:t>
            </a:r>
            <a:endParaRPr lang="en-US" altLang="ko-KR" b="1" dirty="0"/>
          </a:p>
          <a:p>
            <a:pPr fontAlgn="base"/>
            <a:r>
              <a:rPr lang="en-US" altLang="ko-KR" b="1" dirty="0"/>
              <a:t>☞ </a:t>
            </a:r>
            <a:r>
              <a:rPr lang="ko-KR" altLang="en-US" b="1" dirty="0"/>
              <a:t>독일 만큼 성장한다면 </a:t>
            </a: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11.4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 명 </a:t>
            </a:r>
            <a:r>
              <a:rPr lang="ko-KR" altLang="en-US" b="1" dirty="0"/>
              <a:t>의 고용유발효과 발생</a:t>
            </a:r>
            <a:endParaRPr lang="en-US" altLang="ko-KR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95671" y="6184031"/>
            <a:ext cx="4824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/>
              <a:t>주</a:t>
            </a:r>
            <a:r>
              <a:rPr lang="en-US" altLang="ko-KR" sz="1100" dirty="0" smtClean="0"/>
              <a:t>: </a:t>
            </a:r>
            <a:r>
              <a:rPr lang="ko-KR" altLang="en-US" sz="1100" dirty="0" smtClean="0"/>
              <a:t>자동차 취업∙고용유발계수 </a:t>
            </a:r>
            <a:r>
              <a:rPr lang="en-US" altLang="ko-KR" sz="1100" dirty="0" smtClean="0"/>
              <a:t>8.6</a:t>
            </a:r>
            <a:r>
              <a:rPr lang="ko-KR" altLang="en-US" sz="1100" dirty="0" smtClean="0"/>
              <a:t>명</a:t>
            </a:r>
            <a:r>
              <a:rPr lang="en-US" altLang="ko-KR" sz="1100" dirty="0" smtClean="0"/>
              <a:t>/10</a:t>
            </a:r>
            <a:r>
              <a:rPr lang="ko-KR" altLang="en-US" sz="1100" dirty="0" smtClean="0"/>
              <a:t>억당 적용</a:t>
            </a:r>
            <a:r>
              <a:rPr lang="en-US" altLang="ko-KR" sz="1100" dirty="0" smtClean="0"/>
              <a:t>(</a:t>
            </a:r>
            <a:r>
              <a:rPr lang="ko-KR" altLang="en-US" sz="1100" dirty="0" smtClean="0"/>
              <a:t>한국은행</a:t>
            </a:r>
            <a:r>
              <a:rPr lang="en-US" altLang="ko-KR" sz="1100" dirty="0" smtClean="0"/>
              <a:t>)</a:t>
            </a:r>
            <a:endParaRPr lang="ko-KR" alt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3933056"/>
            <a:ext cx="8640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dirty="0" smtClean="0"/>
              <a:t>&lt;A/S(</a:t>
            </a:r>
            <a:r>
              <a:rPr lang="ko-KR" altLang="en-US" sz="2200" b="1" dirty="0" smtClean="0"/>
              <a:t>대체부품</a:t>
            </a:r>
            <a:r>
              <a:rPr lang="en-US" altLang="ko-KR" sz="2200" b="1" dirty="0" smtClean="0"/>
              <a:t>)</a:t>
            </a:r>
            <a:r>
              <a:rPr lang="ko-KR" altLang="en-US" sz="2200" b="1" dirty="0" smtClean="0"/>
              <a:t> </a:t>
            </a:r>
            <a:r>
              <a:rPr lang="ko-KR" altLang="en-US" sz="2200" b="1" dirty="0" err="1" smtClean="0"/>
              <a:t>활성화시</a:t>
            </a:r>
            <a:r>
              <a:rPr lang="ko-KR" altLang="en-US" sz="2200" b="1" dirty="0" smtClean="0"/>
              <a:t> 고용효과</a:t>
            </a:r>
            <a:r>
              <a:rPr lang="en-US" altLang="ko-KR" sz="2200" b="1" dirty="0" smtClean="0"/>
              <a:t>&gt;</a:t>
            </a:r>
            <a:endParaRPr lang="ko-KR" alt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58163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27"/>
            <a:ext cx="9144001" cy="685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335361" y="569862"/>
            <a:ext cx="10465163" cy="685902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600" b="1" spc="-150" dirty="0"/>
              <a:t>□ 정책제안</a:t>
            </a:r>
            <a:endParaRPr lang="ko-KR" altLang="en-US" sz="2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35360" y="1311385"/>
            <a:ext cx="8282804" cy="444078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altLang="ko-KR" sz="2300" b="1" dirty="0"/>
              <a:t> </a:t>
            </a:r>
            <a:r>
              <a:rPr lang="ko-KR" altLang="en-US" sz="2300" b="1" dirty="0"/>
              <a:t>▶ 통행세 받는 회사 과감한 </a:t>
            </a:r>
            <a:r>
              <a:rPr lang="ko-KR" altLang="en-US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지배구조 개선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0123" y="2430080"/>
            <a:ext cx="6911223" cy="444078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altLang="ko-KR" sz="2300" b="1" dirty="0"/>
              <a:t> </a:t>
            </a:r>
            <a:r>
              <a:rPr lang="ko-KR" altLang="en-US" sz="2300" b="1" dirty="0"/>
              <a:t>▶</a:t>
            </a:r>
            <a:r>
              <a:rPr lang="en-US" altLang="ko-KR" sz="2300" b="1" dirty="0"/>
              <a:t> </a:t>
            </a:r>
            <a:r>
              <a:rPr lang="ko-KR" altLang="en-US" sz="2300" b="1" dirty="0"/>
              <a:t>하도급 관련 </a:t>
            </a:r>
            <a:r>
              <a:rPr lang="ko-KR" altLang="en-US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공정 경쟁</a:t>
            </a:r>
            <a:r>
              <a:rPr lang="ko-KR" altLang="en-US" sz="2300" b="1" dirty="0"/>
              <a:t> 확보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0122" y="3591828"/>
            <a:ext cx="8813878" cy="795822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altLang="ko-KR" sz="2300" b="1" dirty="0"/>
              <a:t> </a:t>
            </a:r>
            <a:r>
              <a:rPr lang="ko-KR" altLang="en-US" sz="2300" b="1" dirty="0"/>
              <a:t>▶ 디자인 보호법 등 관련 규제 개선 →</a:t>
            </a:r>
            <a:endParaRPr lang="en-US" altLang="ko-KR" sz="2300" b="1" dirty="0"/>
          </a:p>
          <a:p>
            <a:r>
              <a:rPr lang="en-US" altLang="ko-KR" sz="2300" b="1" dirty="0"/>
              <a:t>    </a:t>
            </a:r>
            <a:r>
              <a:rPr lang="ko-KR" altLang="en-US" sz="2300" b="1" dirty="0"/>
              <a:t> </a:t>
            </a:r>
            <a:r>
              <a:rPr lang="ko-KR" altLang="en-US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건강한 생태계 조성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739504"/>
            <a:ext cx="9144000" cy="48804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ko-KR" altLang="en-US" sz="2600" b="1" spc="-107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⇒ 자동차 뿐만 아니라 모든 산업에 확산 유도</a:t>
            </a:r>
          </a:p>
        </p:txBody>
      </p:sp>
      <p:pic>
        <p:nvPicPr>
          <p:cNvPr id="9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93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국민연금 스튜어드십코드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949280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1600" y="2276872"/>
            <a:ext cx="7128791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자동차 부품시장</a:t>
            </a:r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,</a:t>
            </a:r>
          </a:p>
          <a:p>
            <a:pPr algn="ctr"/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건강한 생태계로 다시 태어나야</a:t>
            </a:r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[</a:t>
            </a:r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공정거래위원회</a:t>
            </a:r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]</a:t>
            </a:r>
            <a:endParaRPr lang="ko-KR" altLang="en-US" sz="3600" dirty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716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51520" y="548680"/>
            <a:ext cx="80288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b="1" spc="-150" dirty="0"/>
              <a:t>□</a:t>
            </a:r>
            <a:r>
              <a:rPr lang="ko-KR" altLang="en-US" sz="2000" b="1" dirty="0" smtClean="0"/>
              <a:t> </a:t>
            </a:r>
            <a:r>
              <a:rPr lang="ko-KR" altLang="en-US" sz="2000" b="1" dirty="0" err="1"/>
              <a:t>현대모비스</a:t>
            </a:r>
            <a:r>
              <a:rPr lang="en-US" altLang="ko-KR" sz="2000" b="1" dirty="0"/>
              <a:t>, </a:t>
            </a:r>
            <a:r>
              <a:rPr lang="ko-KR" altLang="en-US" sz="2000" b="1" dirty="0" err="1"/>
              <a:t>현대차</a:t>
            </a:r>
            <a:r>
              <a:rPr lang="ko-KR" altLang="en-US" sz="2000" b="1" dirty="0"/>
              <a:t> 영업이익률 비교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최근 자동차 시장 위축으로 </a:t>
            </a:r>
            <a:r>
              <a:rPr lang="ko-KR" altLang="en-US" dirty="0" err="1" smtClean="0"/>
              <a:t>현대모비스와</a:t>
            </a:r>
            <a:r>
              <a:rPr lang="ko-KR" altLang="en-US" dirty="0" smtClean="0"/>
              <a:t> </a:t>
            </a:r>
            <a:r>
              <a:rPr lang="ko-KR" altLang="en-US" dirty="0" err="1"/>
              <a:t>현대차의</a:t>
            </a:r>
            <a:r>
              <a:rPr lang="ko-KR" altLang="en-US" dirty="0"/>
              <a:t> 경우 매년 감소하고 있는 가운데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en-US" altLang="ko-KR" dirty="0" smtClean="0"/>
              <a:t>5</a:t>
            </a:r>
            <a:r>
              <a:rPr lang="en-US" altLang="ko-KR" dirty="0"/>
              <a:t>% </a:t>
            </a:r>
            <a:r>
              <a:rPr lang="ko-KR" altLang="en-US" dirty="0"/>
              <a:t>전후를 기록하고 있음</a:t>
            </a:r>
          </a:p>
        </p:txBody>
      </p:sp>
      <p:pic>
        <p:nvPicPr>
          <p:cNvPr id="7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3</a:t>
            </a:fld>
            <a:endParaRPr lang="ko-KR" altLang="en-US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132791"/>
              </p:ext>
            </p:extLst>
          </p:nvPr>
        </p:nvGraphicFramePr>
        <p:xfrm>
          <a:off x="251520" y="1961539"/>
          <a:ext cx="7200800" cy="2273427"/>
        </p:xfrm>
        <a:graphic>
          <a:graphicData uri="http://schemas.openxmlformats.org/drawingml/2006/table">
            <a:tbl>
              <a:tblPr/>
              <a:tblGrid>
                <a:gridCol w="1800200"/>
                <a:gridCol w="1800200"/>
                <a:gridCol w="1800200"/>
                <a:gridCol w="1800200"/>
              </a:tblGrid>
              <a:tr h="56832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 err="1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현대차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2015</a:t>
                      </a:r>
                      <a:r>
                        <a:rPr lang="ko-KR" altLang="en-US" sz="20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년</a:t>
                      </a:r>
                      <a:endParaRPr lang="ko-KR" altLang="en-US" sz="20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F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2016</a:t>
                      </a:r>
                      <a:r>
                        <a:rPr lang="ko-KR" altLang="en-US" sz="20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년</a:t>
                      </a:r>
                      <a:endParaRPr lang="ko-KR" altLang="en-US" sz="20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F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2017</a:t>
                      </a:r>
                      <a:r>
                        <a:rPr lang="ko-KR" altLang="en-US" sz="20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년</a:t>
                      </a:r>
                      <a:endParaRPr lang="ko-KR" altLang="en-US" sz="20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FDC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매출액</a:t>
                      </a:r>
                      <a:endParaRPr lang="ko-KR" altLang="en-US" sz="20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0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91</a:t>
                      </a:r>
                      <a:r>
                        <a:rPr lang="ko-KR" altLang="en-US" sz="15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조 </a:t>
                      </a:r>
                      <a:r>
                        <a:rPr lang="en-US" altLang="ko-KR" sz="15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9,587</a:t>
                      </a:r>
                      <a:r>
                        <a:rPr lang="ko-KR" altLang="en-US" sz="15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억 원</a:t>
                      </a:r>
                      <a:endParaRPr lang="ko-KR" altLang="en-US" sz="1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0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93</a:t>
                      </a:r>
                      <a:r>
                        <a:rPr lang="ko-KR" altLang="en-US" sz="15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조 </a:t>
                      </a:r>
                      <a:r>
                        <a:rPr lang="en-US" altLang="ko-KR" sz="15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6,490</a:t>
                      </a:r>
                      <a:r>
                        <a:rPr lang="ko-KR" altLang="en-US" sz="15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억 원</a:t>
                      </a:r>
                      <a:endParaRPr lang="ko-KR" altLang="en-US" sz="1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0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96</a:t>
                      </a:r>
                      <a:r>
                        <a:rPr lang="ko-KR" altLang="en-US" sz="15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조 </a:t>
                      </a:r>
                      <a:r>
                        <a:rPr lang="en-US" altLang="ko-KR" sz="15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3,761</a:t>
                      </a:r>
                      <a:r>
                        <a:rPr lang="ko-KR" altLang="en-US" sz="15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억 원</a:t>
                      </a:r>
                      <a:endParaRPr lang="ko-KR" altLang="en-US" sz="1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0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영업이익</a:t>
                      </a:r>
                      <a:endParaRPr lang="ko-KR" altLang="en-US" sz="20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6</a:t>
                      </a:r>
                      <a:r>
                        <a:rPr lang="ko-KR" altLang="en-US" sz="15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조 </a:t>
                      </a:r>
                      <a:r>
                        <a:rPr lang="en-US" altLang="ko-KR" sz="15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3,579</a:t>
                      </a:r>
                      <a:r>
                        <a:rPr lang="ko-KR" altLang="en-US" sz="15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억 원</a:t>
                      </a:r>
                      <a:endParaRPr lang="ko-KR" altLang="en-US" sz="1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5</a:t>
                      </a:r>
                      <a:r>
                        <a:rPr lang="ko-KR" altLang="en-US" sz="15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조 </a:t>
                      </a:r>
                      <a:r>
                        <a:rPr lang="en-US" altLang="ko-KR" sz="15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1,195</a:t>
                      </a:r>
                      <a:r>
                        <a:rPr lang="ko-KR" altLang="en-US" sz="15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억 원</a:t>
                      </a:r>
                      <a:endParaRPr lang="ko-KR" altLang="en-US" sz="1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4</a:t>
                      </a:r>
                      <a:r>
                        <a:rPr lang="ko-KR" altLang="en-US" sz="15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조 </a:t>
                      </a:r>
                      <a:r>
                        <a:rPr lang="en-US" altLang="ko-KR" sz="15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5,747</a:t>
                      </a:r>
                      <a:r>
                        <a:rPr lang="ko-KR" altLang="en-US" sz="15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억 원</a:t>
                      </a:r>
                      <a:endParaRPr lang="ko-KR" altLang="en-US" sz="1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45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영업이익률</a:t>
                      </a:r>
                      <a:endParaRPr lang="ko-KR" altLang="en-US" sz="20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1" kern="0" spc="0">
                          <a:solidFill>
                            <a:srgbClr val="0059FF"/>
                          </a:solidFill>
                          <a:effectLst/>
                          <a:latin typeface="함초롬바탕"/>
                        </a:rPr>
                        <a:t>6.91%</a:t>
                      </a:r>
                      <a:endParaRPr lang="en-US" sz="1700" b="1" i="1" kern="0" spc="0">
                        <a:solidFill>
                          <a:srgbClr val="0059FF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1" kern="0" spc="0">
                          <a:solidFill>
                            <a:srgbClr val="0059FF"/>
                          </a:solidFill>
                          <a:effectLst/>
                          <a:latin typeface="함초롬바탕"/>
                        </a:rPr>
                        <a:t>5.55%</a:t>
                      </a:r>
                      <a:endParaRPr lang="en-US" sz="1700" b="1" i="1" kern="0" spc="0">
                        <a:solidFill>
                          <a:srgbClr val="0059FF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1" kern="0" spc="0" dirty="0">
                          <a:solidFill>
                            <a:srgbClr val="0059FF"/>
                          </a:solidFill>
                          <a:effectLst/>
                          <a:latin typeface="함초롬바탕"/>
                        </a:rPr>
                        <a:t>4.75%</a:t>
                      </a:r>
                      <a:endParaRPr lang="en-US" sz="1700" b="1" i="1" kern="0" spc="0" dirty="0">
                        <a:solidFill>
                          <a:srgbClr val="0059FF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149693"/>
              </p:ext>
            </p:extLst>
          </p:nvPr>
        </p:nvGraphicFramePr>
        <p:xfrm>
          <a:off x="251520" y="4437112"/>
          <a:ext cx="7200800" cy="2273427"/>
        </p:xfrm>
        <a:graphic>
          <a:graphicData uri="http://schemas.openxmlformats.org/drawingml/2006/table">
            <a:tbl>
              <a:tblPr/>
              <a:tblGrid>
                <a:gridCol w="1800200"/>
                <a:gridCol w="1800200"/>
                <a:gridCol w="1800200"/>
                <a:gridCol w="1800200"/>
              </a:tblGrid>
              <a:tr h="56845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현대모비스</a:t>
                      </a:r>
                      <a:endParaRPr lang="ko-KR" altLang="en-US" sz="20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2015</a:t>
                      </a:r>
                      <a:r>
                        <a:rPr lang="ko-KR" altLang="en-US" sz="20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년</a:t>
                      </a:r>
                      <a:endParaRPr lang="ko-KR" altLang="en-US" sz="20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F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2016</a:t>
                      </a:r>
                      <a:r>
                        <a:rPr lang="ko-KR" altLang="en-US" sz="20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년</a:t>
                      </a:r>
                      <a:endParaRPr lang="ko-KR" altLang="en-US" sz="20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F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2017</a:t>
                      </a:r>
                      <a:r>
                        <a:rPr lang="ko-KR" altLang="en-US" sz="20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년</a:t>
                      </a:r>
                      <a:endParaRPr lang="ko-KR" altLang="en-US" sz="20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FDC"/>
                    </a:solidFill>
                  </a:tcPr>
                </a:tc>
              </a:tr>
              <a:tr h="56845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매출액</a:t>
                      </a:r>
                      <a:endParaRPr lang="ko-KR" altLang="en-US" sz="20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0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36</a:t>
                      </a:r>
                      <a:r>
                        <a:rPr lang="ko-KR" altLang="en-US" sz="15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조 </a:t>
                      </a:r>
                      <a:r>
                        <a:rPr lang="en-US" altLang="ko-KR" sz="15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198</a:t>
                      </a:r>
                      <a:r>
                        <a:rPr lang="ko-KR" altLang="en-US" sz="15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억 원</a:t>
                      </a:r>
                      <a:endParaRPr lang="ko-KR" altLang="en-US" sz="1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0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38</a:t>
                      </a:r>
                      <a:r>
                        <a:rPr lang="ko-KR" altLang="en-US" sz="15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조 </a:t>
                      </a:r>
                      <a:r>
                        <a:rPr lang="en-US" altLang="ko-KR" sz="15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2,618</a:t>
                      </a:r>
                      <a:r>
                        <a:rPr lang="ko-KR" altLang="en-US" sz="15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억 원</a:t>
                      </a:r>
                      <a:endParaRPr lang="ko-KR" altLang="en-US" sz="1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0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35</a:t>
                      </a:r>
                      <a:r>
                        <a:rPr lang="ko-KR" altLang="en-US" sz="15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조 </a:t>
                      </a:r>
                      <a:r>
                        <a:rPr lang="en-US" altLang="ko-KR" sz="15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1,446</a:t>
                      </a:r>
                      <a:r>
                        <a:rPr lang="ko-KR" altLang="en-US" sz="15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억 원</a:t>
                      </a:r>
                      <a:endParaRPr lang="ko-KR" altLang="en-US" sz="1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0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45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영업이익</a:t>
                      </a:r>
                      <a:endParaRPr lang="ko-KR" altLang="en-US" sz="20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</a:t>
                      </a:r>
                      <a:r>
                        <a:rPr lang="ko-KR" altLang="en-US" sz="15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조 </a:t>
                      </a:r>
                      <a:r>
                        <a:rPr lang="en-US" altLang="ko-KR" sz="15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9,346</a:t>
                      </a:r>
                      <a:r>
                        <a:rPr lang="ko-KR" altLang="en-US" sz="15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억 원</a:t>
                      </a:r>
                      <a:endParaRPr lang="ko-KR" altLang="en-US" sz="1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</a:t>
                      </a:r>
                      <a:r>
                        <a:rPr lang="ko-KR" altLang="en-US" sz="15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조 </a:t>
                      </a:r>
                      <a:r>
                        <a:rPr lang="en-US" altLang="ko-KR" sz="15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9,047</a:t>
                      </a:r>
                      <a:r>
                        <a:rPr lang="ko-KR" altLang="en-US" sz="15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억 원</a:t>
                      </a:r>
                      <a:endParaRPr lang="ko-KR" altLang="en-US" sz="1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</a:t>
                      </a:r>
                      <a:r>
                        <a:rPr lang="ko-KR" altLang="en-US" sz="15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조 </a:t>
                      </a:r>
                      <a:r>
                        <a:rPr lang="en-US" altLang="ko-KR" sz="15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249</a:t>
                      </a:r>
                      <a:r>
                        <a:rPr lang="ko-KR" altLang="en-US" sz="15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억 원</a:t>
                      </a:r>
                      <a:endParaRPr lang="ko-KR" altLang="en-US" sz="1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07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영업이익률</a:t>
                      </a:r>
                      <a:endParaRPr lang="ko-KR" altLang="en-US" sz="20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1" kern="0" spc="0">
                          <a:solidFill>
                            <a:srgbClr val="008000"/>
                          </a:solidFill>
                          <a:effectLst/>
                          <a:latin typeface="함초롬바탕"/>
                        </a:rPr>
                        <a:t>8.15%</a:t>
                      </a:r>
                      <a:endParaRPr lang="en-US" sz="1700" b="1" i="1" kern="0" spc="0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1" kern="0" spc="0">
                          <a:solidFill>
                            <a:srgbClr val="008000"/>
                          </a:solidFill>
                          <a:effectLst/>
                          <a:latin typeface="함초롬바탕"/>
                        </a:rPr>
                        <a:t>7.59%</a:t>
                      </a:r>
                      <a:endParaRPr lang="en-US" sz="1700" b="1" i="1" kern="0" spc="0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1" kern="0" spc="0" dirty="0">
                          <a:solidFill>
                            <a:srgbClr val="008000"/>
                          </a:solidFill>
                          <a:effectLst/>
                          <a:latin typeface="함초롬바탕"/>
                        </a:rPr>
                        <a:t>5.76%</a:t>
                      </a:r>
                      <a:endParaRPr lang="en-US" sz="1700" b="1" i="1" kern="0" spc="0" dirty="0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132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69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51520" y="951868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400" b="1" spc="-150" dirty="0"/>
              <a:t>□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 smtClean="0"/>
              <a:t>현대차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+ </a:t>
            </a:r>
            <a:r>
              <a:rPr lang="ko-KR" altLang="en-US" sz="2400" b="1" dirty="0" err="1" smtClean="0"/>
              <a:t>현대모비스</a:t>
            </a:r>
            <a:r>
              <a:rPr lang="ko-KR" altLang="en-US" sz="2400" b="1" dirty="0" smtClean="0"/>
              <a:t> 영업이익률</a:t>
            </a:r>
            <a:endParaRPr lang="ko-KR" altLang="en-US" sz="2400" dirty="0"/>
          </a:p>
        </p:txBody>
      </p:sp>
      <p:pic>
        <p:nvPicPr>
          <p:cNvPr id="8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4</a:t>
            </a:fld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427206"/>
              </p:ext>
            </p:extLst>
          </p:nvPr>
        </p:nvGraphicFramePr>
        <p:xfrm>
          <a:off x="216628" y="1988840"/>
          <a:ext cx="7883764" cy="1728192"/>
        </p:xfrm>
        <a:graphic>
          <a:graphicData uri="http://schemas.openxmlformats.org/drawingml/2006/table">
            <a:tbl>
              <a:tblPr/>
              <a:tblGrid>
                <a:gridCol w="1970941"/>
                <a:gridCol w="1970941"/>
                <a:gridCol w="1970941"/>
                <a:gridCol w="1970941"/>
              </a:tblGrid>
              <a:tr h="88868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4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현대차</a:t>
                      </a:r>
                      <a:r>
                        <a:rPr lang="en-US" altLang="ko-KR" sz="2000" b="1" kern="0" spc="-4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+</a:t>
                      </a:r>
                      <a:r>
                        <a:rPr lang="ko-KR" altLang="en-US" sz="2000" b="1" kern="0" spc="-4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모비스</a:t>
                      </a:r>
                      <a:endParaRPr lang="ko-KR" altLang="en-US" sz="2000" b="1" kern="0" spc="-4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800" b="1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2015</a:t>
                      </a:r>
                      <a:r>
                        <a:rPr lang="ko-KR" altLang="en-US" sz="28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년</a:t>
                      </a:r>
                      <a:endParaRPr lang="ko-KR" altLang="en-US" sz="28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F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800" b="1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2016</a:t>
                      </a:r>
                      <a:r>
                        <a:rPr lang="ko-KR" altLang="en-US" sz="28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년</a:t>
                      </a:r>
                      <a:endParaRPr lang="ko-KR" altLang="en-US" sz="28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F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800" b="1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2017</a:t>
                      </a:r>
                      <a:r>
                        <a:rPr lang="ko-KR" altLang="en-US" sz="28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년</a:t>
                      </a:r>
                      <a:endParaRPr lang="ko-KR" altLang="en-US" sz="28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FDC"/>
                    </a:solidFill>
                  </a:tcPr>
                </a:tc>
              </a:tr>
              <a:tr h="83951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영업이익률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0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kern="0" spc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함초롬바탕"/>
                        </a:rPr>
                        <a:t>15.06%</a:t>
                      </a:r>
                      <a:endParaRPr lang="en-US" sz="2800" b="1" i="1" kern="0" spc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0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kern="0" spc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함초롬바탕"/>
                        </a:rPr>
                        <a:t>13.14%</a:t>
                      </a:r>
                      <a:endParaRPr lang="en-US" sz="2800" b="1" i="1" kern="0" spc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0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kern="0" spc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함초롬바탕"/>
                        </a:rPr>
                        <a:t>10.51%</a:t>
                      </a:r>
                      <a:endParaRPr lang="en-US" sz="2800" b="1" i="1" kern="0" spc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0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38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69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51520" y="803786"/>
            <a:ext cx="6408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000" b="1" spc="-150" dirty="0"/>
              <a:t>□</a:t>
            </a:r>
            <a:r>
              <a:rPr lang="ko-KR" altLang="en-US" sz="2000" b="1" dirty="0" smtClean="0"/>
              <a:t> </a:t>
            </a:r>
            <a:r>
              <a:rPr lang="ko-KR" altLang="en-US" sz="2000" b="1" dirty="0" err="1"/>
              <a:t>현대차</a:t>
            </a:r>
            <a:r>
              <a:rPr lang="ko-KR" altLang="en-US" sz="2000" b="1" dirty="0"/>
              <a:t> </a:t>
            </a:r>
            <a:r>
              <a:rPr lang="ko-KR" altLang="en-US" sz="2000" b="1" dirty="0" smtClean="0"/>
              <a:t>부품업체</a:t>
            </a:r>
            <a:r>
              <a:rPr lang="en-US" altLang="ko-KR" sz="2000" b="1" dirty="0" smtClean="0"/>
              <a:t> </a:t>
            </a:r>
            <a:r>
              <a:rPr lang="ko-KR" altLang="en-US" sz="2000" b="1" dirty="0" err="1" smtClean="0"/>
              <a:t>협력사</a:t>
            </a:r>
            <a:r>
              <a:rPr lang="en-US" altLang="ko-KR" sz="2000" b="1" dirty="0" smtClean="0"/>
              <a:t> </a:t>
            </a:r>
            <a:r>
              <a:rPr lang="ko-KR" altLang="en-US" sz="2000" b="1" dirty="0" err="1" smtClean="0"/>
              <a:t>영업이익율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(’17</a:t>
            </a:r>
            <a:r>
              <a:rPr lang="ko-KR" altLang="en-US" sz="2000" b="1" dirty="0" smtClean="0"/>
              <a:t>년</a:t>
            </a:r>
            <a:r>
              <a:rPr lang="en-US" altLang="ko-KR" sz="2000" b="1" dirty="0" smtClean="0"/>
              <a:t>)</a:t>
            </a:r>
            <a:endParaRPr lang="ko-KR" altLang="en-US" sz="2000" dirty="0"/>
          </a:p>
        </p:txBody>
      </p:sp>
      <p:pic>
        <p:nvPicPr>
          <p:cNvPr id="8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5</a:t>
            </a:fld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710323"/>
              </p:ext>
            </p:extLst>
          </p:nvPr>
        </p:nvGraphicFramePr>
        <p:xfrm>
          <a:off x="221301" y="1484784"/>
          <a:ext cx="7951098" cy="4104457"/>
        </p:xfrm>
        <a:graphic>
          <a:graphicData uri="http://schemas.openxmlformats.org/drawingml/2006/table">
            <a:tbl>
              <a:tblPr/>
              <a:tblGrid>
                <a:gridCol w="2650366"/>
                <a:gridCol w="2650366"/>
                <a:gridCol w="2650366"/>
              </a:tblGrid>
              <a:tr h="58635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 err="1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업체명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>
                    <a:lnL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매출액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F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영업이익 </a:t>
                      </a: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(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이익률</a:t>
                      </a: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)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FDC"/>
                    </a:solidFill>
                  </a:tcPr>
                </a:tc>
              </a:tr>
              <a:tr h="58635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 dirty="0" smtClean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A</a:t>
                      </a: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사</a:t>
                      </a:r>
                      <a:r>
                        <a:rPr lang="en-US" altLang="ko-KR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(</a:t>
                      </a:r>
                      <a:r>
                        <a:rPr lang="ko-KR" altLang="en-US" sz="2000" b="1" kern="0" spc="0" dirty="0" err="1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상장사</a:t>
                      </a: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)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>
                    <a:lnL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10,538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억 원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252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억 원 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(</a:t>
                      </a:r>
                      <a:r>
                        <a:rPr lang="en-US" altLang="ko-KR" sz="2000" b="1" i="1" kern="0" spc="0" dirty="0">
                          <a:solidFill>
                            <a:srgbClr val="0000FF"/>
                          </a:solidFill>
                          <a:effectLst/>
                          <a:latin typeface="함초롬바탕"/>
                        </a:rPr>
                        <a:t>2.39%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)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35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B</a:t>
                      </a: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사</a:t>
                      </a:r>
                      <a:r>
                        <a:rPr lang="en-US" altLang="ko-KR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(</a:t>
                      </a:r>
                      <a:r>
                        <a:rPr lang="ko-KR" altLang="en-US" sz="2000" b="1" kern="0" spc="0" dirty="0" err="1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상장사</a:t>
                      </a: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)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>
                    <a:lnL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10,669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억 원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228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억 원 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(</a:t>
                      </a:r>
                      <a:r>
                        <a:rPr lang="en-US" altLang="ko-KR" sz="2000" b="1" i="1" kern="0" spc="0" dirty="0">
                          <a:solidFill>
                            <a:srgbClr val="0000FF"/>
                          </a:solidFill>
                          <a:effectLst/>
                          <a:latin typeface="함초롬바탕"/>
                        </a:rPr>
                        <a:t>2.14%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)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35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 dirty="0" smtClean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C</a:t>
                      </a: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사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>
                    <a:lnL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6,194</a:t>
                      </a: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억 원</a:t>
                      </a: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338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억 원 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(</a:t>
                      </a:r>
                      <a:r>
                        <a:rPr lang="en-US" altLang="ko-KR" sz="2000" b="1" i="1" kern="0" spc="0" dirty="0">
                          <a:solidFill>
                            <a:srgbClr val="0000FF"/>
                          </a:solidFill>
                          <a:effectLst/>
                          <a:latin typeface="함초롬바탕"/>
                        </a:rPr>
                        <a:t>5.47%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)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35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 dirty="0" smtClean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D</a:t>
                      </a: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사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>
                    <a:lnL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3,605</a:t>
                      </a: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억 원</a:t>
                      </a: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132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억 원 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(</a:t>
                      </a:r>
                      <a:r>
                        <a:rPr lang="en-US" altLang="ko-KR" sz="2000" b="1" i="1" kern="0" spc="0" dirty="0">
                          <a:solidFill>
                            <a:srgbClr val="0000FF"/>
                          </a:solidFill>
                          <a:effectLst/>
                          <a:latin typeface="함초롬바탕"/>
                        </a:rPr>
                        <a:t>3.68%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)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35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 dirty="0" smtClean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E</a:t>
                      </a: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사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>
                    <a:lnL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6,747</a:t>
                      </a: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억 원</a:t>
                      </a: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162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억 원 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(</a:t>
                      </a:r>
                      <a:r>
                        <a:rPr lang="en-US" altLang="ko-KR" sz="2000" b="1" i="1" kern="0" spc="0" dirty="0">
                          <a:solidFill>
                            <a:srgbClr val="0000FF"/>
                          </a:solidFill>
                          <a:effectLst/>
                          <a:latin typeface="함초롬바탕"/>
                        </a:rPr>
                        <a:t>2.47%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)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35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 dirty="0" smtClean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F</a:t>
                      </a: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사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>
                    <a:lnL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3</a:t>
                      </a: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조 </a:t>
                      </a:r>
                      <a:r>
                        <a:rPr lang="en-US" altLang="ko-KR" sz="20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3,663</a:t>
                      </a: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억 원</a:t>
                      </a: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608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억 원 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(</a:t>
                      </a:r>
                      <a:r>
                        <a:rPr lang="en-US" altLang="ko-KR" sz="2000" b="1" i="1" kern="0" spc="0" dirty="0">
                          <a:solidFill>
                            <a:srgbClr val="0000FF"/>
                          </a:solidFill>
                          <a:effectLst/>
                          <a:latin typeface="함초롬바탕"/>
                        </a:rPr>
                        <a:t>1.81%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)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1520" y="5701737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자료</a:t>
            </a:r>
            <a:r>
              <a:rPr lang="en-US" altLang="ko-KR" sz="1200" dirty="0" smtClean="0"/>
              <a:t>: </a:t>
            </a:r>
            <a:r>
              <a:rPr lang="ko-KR" altLang="en-US" sz="1200" dirty="0" err="1" smtClean="0"/>
              <a:t>하이투자증권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/ </a:t>
            </a:r>
            <a:r>
              <a:rPr lang="ko-KR" altLang="en-US" sz="1200" dirty="0" smtClean="0"/>
              <a:t>조선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1603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960358" y="501756"/>
            <a:ext cx="72120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altLang="ko-KR" sz="2000" b="1" spc="-150" dirty="0" smtClean="0"/>
              <a:t>&lt; </a:t>
            </a:r>
            <a:r>
              <a:rPr lang="ko-KR" altLang="en-US" sz="2000" b="1" spc="-150" dirty="0" smtClean="0"/>
              <a:t>자사브랜드 부품업체 영업이익률</a:t>
            </a:r>
            <a:r>
              <a:rPr lang="en-US" altLang="ko-KR" sz="2000" b="1" spc="-150" dirty="0" smtClean="0"/>
              <a:t>(’17</a:t>
            </a:r>
            <a:r>
              <a:rPr lang="ko-KR" altLang="en-US" sz="2000" b="1" spc="-150" dirty="0" smtClean="0"/>
              <a:t>년</a:t>
            </a:r>
            <a:r>
              <a:rPr lang="en-US" altLang="ko-KR" sz="2000" b="1" spc="-150" dirty="0" smtClean="0"/>
              <a:t>) </a:t>
            </a:r>
            <a:r>
              <a:rPr lang="en-US" altLang="ko-KR" sz="2000" b="1" dirty="0" smtClean="0"/>
              <a:t>&gt;</a:t>
            </a:r>
            <a:endParaRPr lang="ko-KR" altLang="en-US" sz="2000" b="1" dirty="0"/>
          </a:p>
        </p:txBody>
      </p:sp>
      <p:sp>
        <p:nvSpPr>
          <p:cNvPr id="6" name="직사각형 5"/>
          <p:cNvSpPr/>
          <p:nvPr/>
        </p:nvSpPr>
        <p:spPr>
          <a:xfrm>
            <a:off x="236718" y="4077072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altLang="ko-KR" sz="2000" b="1" dirty="0" smtClean="0"/>
              <a:t>&lt; </a:t>
            </a:r>
            <a:r>
              <a:rPr lang="ko-KR" altLang="en-US" sz="2000" b="1" dirty="0"/>
              <a:t>한 회사가 생산한 동일부품 현대 협력에 따른 이익률 비교 </a:t>
            </a:r>
            <a:r>
              <a:rPr lang="en-US" altLang="ko-KR" sz="2000" b="1" dirty="0" smtClean="0"/>
              <a:t>(‘17</a:t>
            </a:r>
            <a:r>
              <a:rPr lang="ko-KR" altLang="en-US" sz="2000" b="1" dirty="0" smtClean="0"/>
              <a:t>년</a:t>
            </a:r>
            <a:r>
              <a:rPr lang="en-US" altLang="ko-KR" sz="2000" b="1" dirty="0" smtClean="0"/>
              <a:t>) &gt;</a:t>
            </a:r>
            <a:endParaRPr lang="ko-KR" altLang="en-US" sz="2000" dirty="0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853000"/>
              </p:ext>
            </p:extLst>
          </p:nvPr>
        </p:nvGraphicFramePr>
        <p:xfrm>
          <a:off x="960358" y="947761"/>
          <a:ext cx="7212042" cy="2557272"/>
        </p:xfrm>
        <a:graphic>
          <a:graphicData uri="http://schemas.openxmlformats.org/drawingml/2006/table">
            <a:tbl>
              <a:tblPr/>
              <a:tblGrid>
                <a:gridCol w="2392798"/>
                <a:gridCol w="2444554"/>
                <a:gridCol w="2374690"/>
              </a:tblGrid>
              <a:tr h="82505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 err="1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업체명</a:t>
                      </a:r>
                      <a:endParaRPr lang="ko-KR" altLang="en-US" sz="2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F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매출액</a:t>
                      </a:r>
                      <a:endParaRPr lang="ko-KR" altLang="en-US" sz="2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F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영업이익</a:t>
                      </a:r>
                      <a:endParaRPr lang="ko-KR" altLang="en-US" sz="2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(</a:t>
                      </a: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이익률</a:t>
                      </a:r>
                      <a:r>
                        <a:rPr lang="en-US" altLang="ko-KR" sz="2400" b="1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)</a:t>
                      </a:r>
                      <a:endParaRPr lang="ko-KR" altLang="en-US" sz="2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FDC"/>
                    </a:solidFill>
                  </a:tcPr>
                </a:tc>
              </a:tr>
              <a:tr h="50356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-30" dirty="0" smtClean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G</a:t>
                      </a:r>
                      <a:r>
                        <a:rPr lang="ko-KR" altLang="en-US" sz="2000" b="1" kern="0" spc="-30" dirty="0" smtClean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사</a:t>
                      </a:r>
                      <a:endParaRPr lang="ko-KR" altLang="en-US" sz="2000" b="1" kern="0" spc="-3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0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1,278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억 원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0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179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억 원 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(</a:t>
                      </a:r>
                      <a:r>
                        <a:rPr lang="en-US" altLang="ko-KR" sz="2000" b="1" i="1" kern="0" spc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함초롬바탕"/>
                        </a:rPr>
                        <a:t>14.07%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)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0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56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-30" dirty="0" smtClean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H</a:t>
                      </a:r>
                      <a:r>
                        <a:rPr lang="ko-KR" altLang="en-US" sz="2000" b="1" kern="0" spc="-30" dirty="0" smtClean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사</a:t>
                      </a:r>
                      <a:endParaRPr lang="ko-KR" altLang="en-US" sz="2000" b="1" kern="0" spc="-3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15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</a:t>
                      </a:r>
                      <a:r>
                        <a:rPr lang="ko-KR" altLang="en-US" sz="2000" kern="0" spc="-15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조 </a:t>
                      </a:r>
                      <a:r>
                        <a:rPr lang="en-US" altLang="ko-KR" sz="2000" kern="0" spc="-15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2,292</a:t>
                      </a:r>
                      <a:r>
                        <a:rPr lang="ko-KR" altLang="en-US" sz="2000" kern="0" spc="-15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억 원</a:t>
                      </a:r>
                      <a:endParaRPr lang="ko-KR" altLang="en-US" sz="2000" kern="0" spc="-15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2,417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억 원 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(</a:t>
                      </a:r>
                      <a:r>
                        <a:rPr lang="en-US" altLang="ko-KR" sz="2000" b="1" i="1" kern="0" spc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함초롬바탕"/>
                        </a:rPr>
                        <a:t>19.66%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)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56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-30" dirty="0" smtClean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I</a:t>
                      </a:r>
                      <a:r>
                        <a:rPr lang="ko-KR" altLang="en-US" sz="2000" b="1" kern="0" spc="-30" dirty="0" smtClean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사</a:t>
                      </a:r>
                      <a:endParaRPr lang="ko-KR" altLang="en-US" sz="2000" b="1" kern="0" spc="-3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15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6</a:t>
                      </a:r>
                      <a:r>
                        <a:rPr lang="ko-KR" altLang="en-US" sz="2000" kern="0" spc="-15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조 </a:t>
                      </a:r>
                      <a:r>
                        <a:rPr lang="en-US" altLang="ko-KR" sz="2000" kern="0" spc="-15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8,128</a:t>
                      </a:r>
                      <a:r>
                        <a:rPr lang="ko-KR" altLang="en-US" sz="2000" kern="0" spc="-15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억 원</a:t>
                      </a:r>
                      <a:endParaRPr lang="ko-KR" altLang="en-US" sz="2000" kern="0" spc="-15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7,934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억 원 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(</a:t>
                      </a:r>
                      <a:r>
                        <a:rPr lang="en-US" altLang="ko-KR" sz="2000" b="1" i="1" kern="0" spc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함초롬바탕"/>
                        </a:rPr>
                        <a:t>11.65%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)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60358" y="3519086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*OEM</a:t>
            </a:r>
            <a:r>
              <a:rPr lang="ko-KR" altLang="en-US" sz="1200" dirty="0" smtClean="0"/>
              <a:t>은 </a:t>
            </a:r>
            <a:r>
              <a:rPr lang="ko-KR" altLang="en-US" sz="1200" dirty="0" err="1" smtClean="0"/>
              <a:t>현대차</a:t>
            </a:r>
            <a:r>
              <a:rPr lang="ko-KR" altLang="en-US" sz="1200" dirty="0" smtClean="0"/>
              <a:t> 및 </a:t>
            </a:r>
            <a:r>
              <a:rPr lang="ko-KR" altLang="en-US" sz="1200" dirty="0" err="1" smtClean="0"/>
              <a:t>모비스</a:t>
            </a:r>
            <a:r>
              <a:rPr lang="ko-KR" altLang="en-US" sz="1200" dirty="0" smtClean="0"/>
              <a:t> 납품</a:t>
            </a:r>
            <a:endParaRPr lang="ko-KR" altLang="en-US" sz="1200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340821"/>
              </p:ext>
            </p:extLst>
          </p:nvPr>
        </p:nvGraphicFramePr>
        <p:xfrm>
          <a:off x="978111" y="4581128"/>
          <a:ext cx="7194288" cy="1875282"/>
        </p:xfrm>
        <a:graphic>
          <a:graphicData uri="http://schemas.openxmlformats.org/drawingml/2006/table">
            <a:tbl>
              <a:tblPr/>
              <a:tblGrid>
                <a:gridCol w="1522907"/>
                <a:gridCol w="1255477"/>
                <a:gridCol w="1675724"/>
                <a:gridCol w="1331886"/>
                <a:gridCol w="1408294"/>
              </a:tblGrid>
              <a:tr h="6200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 err="1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업체명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F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매출액</a:t>
                      </a:r>
                      <a:endParaRPr lang="ko-KR" altLang="en-US" sz="20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F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영업이익</a:t>
                      </a:r>
                      <a:endParaRPr lang="ko-KR" altLang="en-US" sz="2000" b="1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(</a:t>
                      </a:r>
                      <a:r>
                        <a:rPr lang="ko-KR" altLang="en-US" sz="20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이익률</a:t>
                      </a:r>
                      <a:r>
                        <a:rPr lang="en-US" altLang="ko-KR" sz="20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)</a:t>
                      </a:r>
                      <a:endParaRPr lang="ko-KR" altLang="en-US" sz="20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F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13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주요생산품</a:t>
                      </a:r>
                      <a:endParaRPr lang="ko-KR" altLang="en-US" sz="2000" b="1" kern="0" spc="-13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F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비고</a:t>
                      </a:r>
                      <a:endParaRPr lang="ko-KR" altLang="en-US" sz="20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FDC"/>
                    </a:solidFill>
                  </a:tcPr>
                </a:tc>
              </a:tr>
              <a:tr h="50038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-20" dirty="0" smtClean="0">
                          <a:solidFill>
                            <a:srgbClr val="000000"/>
                          </a:solidFill>
                          <a:effectLst/>
                        </a:rPr>
                        <a:t>C</a:t>
                      </a:r>
                      <a:r>
                        <a:rPr lang="ko-KR" altLang="en-US" sz="2000" b="1" kern="0" spc="-20" dirty="0" smtClean="0">
                          <a:solidFill>
                            <a:srgbClr val="000000"/>
                          </a:solidFill>
                          <a:effectLst/>
                        </a:rPr>
                        <a:t>사</a:t>
                      </a:r>
                      <a:endParaRPr lang="ko-KR" altLang="en-US" sz="2000" b="1" kern="0" spc="-2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0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6,194</a:t>
                      </a:r>
                      <a:r>
                        <a:rPr lang="ko-KR" altLang="en-US" sz="15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억 원</a:t>
                      </a:r>
                      <a:endParaRPr lang="ko-KR" altLang="en-US" sz="1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0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338</a:t>
                      </a:r>
                      <a:r>
                        <a:rPr lang="ko-KR" altLang="en-US" sz="15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억 원</a:t>
                      </a:r>
                      <a:r>
                        <a:rPr lang="en-US" altLang="ko-KR" sz="15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(</a:t>
                      </a:r>
                      <a:r>
                        <a:rPr lang="en-US" altLang="ko-KR" sz="1500" b="1" i="1" kern="0" spc="0">
                          <a:solidFill>
                            <a:srgbClr val="0000FF"/>
                          </a:solidFill>
                          <a:effectLst/>
                          <a:latin typeface="함초롬바탕"/>
                        </a:rPr>
                        <a:t>5.47%</a:t>
                      </a:r>
                      <a:r>
                        <a:rPr lang="en-US" altLang="ko-KR" sz="15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)</a:t>
                      </a:r>
                      <a:endParaRPr lang="ko-KR" altLang="en-US" sz="1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0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컨트롤암 등</a:t>
                      </a:r>
                      <a:endParaRPr lang="ko-KR" altLang="en-US" sz="1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0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OEM</a:t>
                      </a:r>
                      <a:endParaRPr lang="en-US" sz="1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0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87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-20" dirty="0" smtClean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G</a:t>
                      </a:r>
                      <a:r>
                        <a:rPr lang="ko-KR" altLang="en-US" sz="2000" b="1" kern="0" spc="-20" smtClean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사</a:t>
                      </a:r>
                      <a:endParaRPr lang="ko-KR" altLang="en-US" sz="2000" b="1" kern="0" spc="-2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1,278</a:t>
                      </a:r>
                      <a:r>
                        <a:rPr lang="ko-KR" altLang="en-US" sz="15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억 원</a:t>
                      </a:r>
                      <a:endParaRPr lang="ko-KR" altLang="en-US" sz="1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-8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179</a:t>
                      </a:r>
                      <a:r>
                        <a:rPr lang="ko-KR" altLang="en-US" sz="1500" kern="0" spc="-8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억 원</a:t>
                      </a:r>
                      <a:r>
                        <a:rPr lang="en-US" altLang="ko-KR" sz="1500" kern="0" spc="-8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(</a:t>
                      </a:r>
                      <a:r>
                        <a:rPr lang="en-US" altLang="ko-KR" sz="1500" b="1" i="1" kern="0" spc="-80">
                          <a:solidFill>
                            <a:srgbClr val="FF0000"/>
                          </a:solidFill>
                          <a:effectLst/>
                          <a:latin typeface="함초롬바탕"/>
                        </a:rPr>
                        <a:t>14.07%</a:t>
                      </a:r>
                      <a:r>
                        <a:rPr lang="en-US" altLang="ko-KR" sz="1500" kern="0" spc="-8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)</a:t>
                      </a:r>
                      <a:endParaRPr lang="ko-KR" altLang="en-US" sz="1500" kern="0" spc="-8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컨트롤암 등</a:t>
                      </a:r>
                      <a:endParaRPr lang="ko-KR" altLang="en-US" sz="1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자사브랜드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94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55416" y="6453336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*OEM</a:t>
            </a:r>
            <a:r>
              <a:rPr lang="ko-KR" altLang="en-US" sz="1200" dirty="0" smtClean="0"/>
              <a:t>은 </a:t>
            </a:r>
            <a:r>
              <a:rPr lang="ko-KR" altLang="en-US" sz="1200" dirty="0" err="1" smtClean="0"/>
              <a:t>현대차</a:t>
            </a:r>
            <a:r>
              <a:rPr lang="ko-KR" altLang="en-US" sz="1200" dirty="0" smtClean="0"/>
              <a:t> 및 </a:t>
            </a:r>
            <a:r>
              <a:rPr lang="ko-KR" altLang="en-US" sz="1200" dirty="0" err="1" smtClean="0"/>
              <a:t>모비스</a:t>
            </a:r>
            <a:r>
              <a:rPr lang="ko-KR" altLang="en-US" sz="1200" dirty="0" smtClean="0"/>
              <a:t> 납품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3717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9" y="-29005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34620" y="764704"/>
            <a:ext cx="8676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ko-KR" altLang="en-US" b="1" dirty="0"/>
          </a:p>
          <a:p>
            <a:pPr fontAlgn="base">
              <a:lnSpc>
                <a:spcPct val="150000"/>
              </a:lnSpc>
            </a:pPr>
            <a:r>
              <a:rPr lang="en-US" altLang="ko-KR" dirty="0" smtClean="0"/>
              <a:t>‘</a:t>
            </a:r>
            <a:r>
              <a:rPr lang="ko-KR" altLang="en-US" dirty="0" err="1" smtClean="0"/>
              <a:t>현대차</a:t>
            </a:r>
            <a:r>
              <a:rPr lang="en-US" altLang="ko-KR" dirty="0" smtClean="0"/>
              <a:t>’</a:t>
            </a:r>
            <a:r>
              <a:rPr lang="ko-KR" altLang="en-US" dirty="0" smtClean="0"/>
              <a:t> </a:t>
            </a:r>
            <a:r>
              <a:rPr lang="ko-KR" altLang="en-US" dirty="0"/>
              <a:t>협력업체가 아닌 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단독</a:t>
            </a: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자기브랜드</a:t>
            </a: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업체 </a:t>
            </a:r>
            <a:r>
              <a:rPr lang="ko-KR" altLang="en-US" dirty="0" smtClean="0"/>
              <a:t>는 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ko-KR" altLang="en-US" dirty="0" smtClean="0"/>
              <a:t>영업이익률이 </a:t>
            </a: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14.07%</a:t>
            </a:r>
            <a:r>
              <a:rPr lang="en-US" altLang="ko-KR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19.66</a:t>
            </a:r>
            <a:r>
              <a:rPr lang="en-US" altLang="ko-KR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</a:t>
            </a:r>
            <a:r>
              <a:rPr lang="ko-KR" altLang="en-US" dirty="0" smtClean="0"/>
              <a:t>인 </a:t>
            </a:r>
            <a:r>
              <a:rPr lang="ko-KR" altLang="en-US" dirty="0"/>
              <a:t>반면</a:t>
            </a:r>
          </a:p>
          <a:p>
            <a:pPr fontAlgn="base">
              <a:lnSpc>
                <a:spcPct val="150000"/>
              </a:lnSpc>
            </a:pPr>
            <a:r>
              <a:rPr lang="en-US" altLang="ko-KR" b="1" i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ko-KR" altLang="en-US" sz="2000" b="1" i="1" spc="-15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현대차</a:t>
            </a:r>
            <a:r>
              <a:rPr lang="ko-KR" altLang="en-US" sz="2000" b="1" i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000" b="1" i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ko-KR" altLang="en-US" sz="2000" b="1" i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협력업체 </a:t>
            </a:r>
            <a:r>
              <a:rPr lang="ko-KR" altLang="en-US" spc="-150" dirty="0" smtClean="0"/>
              <a:t>의 </a:t>
            </a:r>
            <a:r>
              <a:rPr lang="ko-KR" altLang="en-US" spc="-150" dirty="0"/>
              <a:t>경우 </a:t>
            </a:r>
            <a:r>
              <a:rPr lang="en-US" altLang="ko-KR" sz="24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1.81% ~ 5.47</a:t>
            </a:r>
            <a:r>
              <a:rPr lang="en-US" altLang="ko-KR" sz="2400" b="1" i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r>
              <a:rPr lang="en-US" altLang="ko-KR" sz="2000" b="1" i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pc="-150" dirty="0" smtClean="0"/>
              <a:t>로 </a:t>
            </a:r>
            <a:r>
              <a:rPr lang="ko-KR" altLang="en-US" spc="-150" dirty="0"/>
              <a:t>절반에도 미치지 못하고 있는 </a:t>
            </a:r>
            <a:r>
              <a:rPr lang="ko-KR" altLang="en-US" spc="-150" dirty="0" smtClean="0"/>
              <a:t>실정</a:t>
            </a:r>
            <a:endParaRPr lang="en-US" altLang="ko-KR" sz="2000" b="1" dirty="0" smtClean="0"/>
          </a:p>
          <a:p>
            <a:pPr fontAlgn="base">
              <a:lnSpc>
                <a:spcPct val="150000"/>
              </a:lnSpc>
            </a:pPr>
            <a:r>
              <a:rPr lang="en-US" altLang="ko-KR" sz="2000" b="1" dirty="0" smtClean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7263" y="4581128"/>
            <a:ext cx="8073169" cy="1596591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75590" indent="-275590" algn="just" fontAlgn="base">
              <a:lnSpc>
                <a:spcPct val="155000"/>
              </a:lnSpc>
            </a:pPr>
            <a:r>
              <a:rPr lang="ko-KR" altLang="en-US" sz="2200" b="1" kern="0" dirty="0">
                <a:solidFill>
                  <a:srgbClr val="000000"/>
                </a:solidFill>
                <a:latin typeface="함초롬바탕"/>
              </a:rPr>
              <a:t>* </a:t>
            </a:r>
            <a:r>
              <a:rPr lang="ko-KR" altLang="en-US" sz="2200" b="1" kern="0" dirty="0">
                <a:solidFill>
                  <a:srgbClr val="000000"/>
                </a:solidFill>
                <a:ea typeface="함초롬바탕"/>
              </a:rPr>
              <a:t>미국</a:t>
            </a:r>
            <a:r>
              <a:rPr lang="en-US" altLang="ko-KR" sz="2200" b="1" kern="0" dirty="0">
                <a:solidFill>
                  <a:srgbClr val="000000"/>
                </a:solidFill>
                <a:latin typeface="함초롬바탕"/>
              </a:rPr>
              <a:t>: </a:t>
            </a:r>
            <a:r>
              <a:rPr lang="ko-KR" altLang="en-US" sz="2200" b="1" kern="0" dirty="0" err="1">
                <a:solidFill>
                  <a:srgbClr val="000000"/>
                </a:solidFill>
                <a:ea typeface="함초롬바탕"/>
              </a:rPr>
              <a:t>완성차</a:t>
            </a:r>
            <a:r>
              <a:rPr lang="ko-KR" altLang="en-US" sz="2200" b="1" kern="0" dirty="0">
                <a:solidFill>
                  <a:srgbClr val="000000"/>
                </a:solidFill>
                <a:ea typeface="함초롬바탕"/>
              </a:rPr>
              <a:t> </a:t>
            </a:r>
            <a:r>
              <a:rPr lang="en-US" altLang="ko-KR" sz="2200" b="1" kern="0" dirty="0">
                <a:solidFill>
                  <a:srgbClr val="000000"/>
                </a:solidFill>
                <a:latin typeface="함초롬바탕"/>
              </a:rPr>
              <a:t>8.2% / </a:t>
            </a:r>
            <a:r>
              <a:rPr lang="ko-KR" altLang="en-US" sz="2200" b="1" kern="0" dirty="0">
                <a:solidFill>
                  <a:srgbClr val="000000"/>
                </a:solidFill>
                <a:ea typeface="함초롬바탕"/>
              </a:rPr>
              <a:t>부품업체 </a:t>
            </a:r>
            <a:r>
              <a:rPr lang="en-US" altLang="ko-KR" sz="2200" b="1" kern="0" dirty="0">
                <a:solidFill>
                  <a:srgbClr val="000000"/>
                </a:solidFill>
                <a:latin typeface="함초롬바탕"/>
              </a:rPr>
              <a:t>8.2%</a:t>
            </a:r>
            <a:endParaRPr lang="ko-KR" altLang="en-US" sz="2200" b="1" kern="0" dirty="0">
              <a:solidFill>
                <a:srgbClr val="000000"/>
              </a:solidFill>
            </a:endParaRPr>
          </a:p>
          <a:p>
            <a:pPr marL="275590" indent="-275590" algn="just" fontAlgn="base">
              <a:lnSpc>
                <a:spcPct val="155000"/>
              </a:lnSpc>
            </a:pPr>
            <a:r>
              <a:rPr lang="ko-KR" altLang="en-US" sz="2200" b="1" kern="0" dirty="0">
                <a:solidFill>
                  <a:srgbClr val="000000"/>
                </a:solidFill>
                <a:latin typeface="함초롬바탕"/>
              </a:rPr>
              <a:t>* </a:t>
            </a:r>
            <a:r>
              <a:rPr lang="ko-KR" altLang="en-US" sz="2200" b="1" kern="0" dirty="0">
                <a:solidFill>
                  <a:srgbClr val="000000"/>
                </a:solidFill>
                <a:ea typeface="함초롬바탕"/>
              </a:rPr>
              <a:t>유럽</a:t>
            </a:r>
            <a:r>
              <a:rPr lang="en-US" altLang="ko-KR" sz="2200" b="1" kern="0" dirty="0">
                <a:solidFill>
                  <a:srgbClr val="000000"/>
                </a:solidFill>
                <a:latin typeface="함초롬바탕"/>
              </a:rPr>
              <a:t>: </a:t>
            </a:r>
            <a:r>
              <a:rPr lang="ko-KR" altLang="en-US" sz="2200" b="1" kern="0" dirty="0" err="1">
                <a:solidFill>
                  <a:srgbClr val="000000"/>
                </a:solidFill>
                <a:ea typeface="함초롬바탕"/>
              </a:rPr>
              <a:t>완성차</a:t>
            </a:r>
            <a:r>
              <a:rPr lang="ko-KR" altLang="en-US" sz="2200" b="1" kern="0" dirty="0">
                <a:solidFill>
                  <a:srgbClr val="000000"/>
                </a:solidFill>
                <a:ea typeface="함초롬바탕"/>
              </a:rPr>
              <a:t> </a:t>
            </a:r>
            <a:r>
              <a:rPr lang="en-US" altLang="ko-KR" sz="2200" b="1" kern="0" dirty="0">
                <a:solidFill>
                  <a:srgbClr val="000000"/>
                </a:solidFill>
                <a:latin typeface="함초롬바탕"/>
              </a:rPr>
              <a:t>7.1% / </a:t>
            </a:r>
            <a:r>
              <a:rPr lang="ko-KR" altLang="en-US" sz="2200" b="1" kern="0" dirty="0">
                <a:solidFill>
                  <a:srgbClr val="000000"/>
                </a:solidFill>
                <a:ea typeface="함초롬바탕"/>
              </a:rPr>
              <a:t>부품업체 </a:t>
            </a:r>
            <a:r>
              <a:rPr lang="en-US" altLang="ko-KR" sz="2200" b="1" kern="0" dirty="0">
                <a:solidFill>
                  <a:srgbClr val="000000"/>
                </a:solidFill>
                <a:latin typeface="함초롬바탕"/>
              </a:rPr>
              <a:t>8.0%</a:t>
            </a:r>
            <a:endParaRPr lang="ko-KR" altLang="en-US" sz="2200" b="1" kern="0" dirty="0">
              <a:solidFill>
                <a:srgbClr val="000000"/>
              </a:solidFill>
            </a:endParaRPr>
          </a:p>
          <a:p>
            <a:pPr marL="275590" indent="-275590" algn="just" fontAlgn="base">
              <a:lnSpc>
                <a:spcPct val="155000"/>
              </a:lnSpc>
            </a:pPr>
            <a:r>
              <a:rPr lang="ko-KR" altLang="en-US" sz="2200" b="1" kern="0" dirty="0">
                <a:solidFill>
                  <a:srgbClr val="000000"/>
                </a:solidFill>
                <a:latin typeface="함초롬바탕"/>
              </a:rPr>
              <a:t>* </a:t>
            </a:r>
            <a:r>
              <a:rPr lang="ko-KR" altLang="en-US" sz="2200" b="1" kern="0" dirty="0">
                <a:solidFill>
                  <a:srgbClr val="000000"/>
                </a:solidFill>
                <a:ea typeface="함초롬바탕"/>
              </a:rPr>
              <a:t>일본</a:t>
            </a:r>
            <a:r>
              <a:rPr lang="en-US" altLang="ko-KR" sz="2200" b="1" kern="0" dirty="0">
                <a:solidFill>
                  <a:srgbClr val="000000"/>
                </a:solidFill>
                <a:latin typeface="함초롬바탕"/>
              </a:rPr>
              <a:t>: </a:t>
            </a:r>
            <a:r>
              <a:rPr lang="ko-KR" altLang="en-US" sz="2200" b="1" kern="0" dirty="0" err="1">
                <a:solidFill>
                  <a:srgbClr val="000000"/>
                </a:solidFill>
                <a:ea typeface="함초롬바탕"/>
              </a:rPr>
              <a:t>완성차</a:t>
            </a:r>
            <a:r>
              <a:rPr lang="ko-KR" altLang="en-US" sz="2200" b="1" kern="0" dirty="0">
                <a:solidFill>
                  <a:srgbClr val="000000"/>
                </a:solidFill>
                <a:ea typeface="함초롬바탕"/>
              </a:rPr>
              <a:t> </a:t>
            </a:r>
            <a:r>
              <a:rPr lang="en-US" altLang="ko-KR" sz="2200" b="1" kern="0" dirty="0">
                <a:solidFill>
                  <a:srgbClr val="000000"/>
                </a:solidFill>
                <a:latin typeface="함초롬바탕"/>
              </a:rPr>
              <a:t>6.2% / </a:t>
            </a:r>
            <a:r>
              <a:rPr lang="ko-KR" altLang="en-US" sz="2200" b="1" kern="0" dirty="0">
                <a:solidFill>
                  <a:srgbClr val="000000"/>
                </a:solidFill>
                <a:ea typeface="함초롬바탕"/>
              </a:rPr>
              <a:t>부품업체 </a:t>
            </a:r>
            <a:r>
              <a:rPr lang="en-US" altLang="ko-KR" sz="2200" b="1" kern="0" dirty="0">
                <a:solidFill>
                  <a:srgbClr val="000000"/>
                </a:solidFill>
                <a:latin typeface="함초롬바탕"/>
              </a:rPr>
              <a:t>6.3%</a:t>
            </a:r>
            <a:endParaRPr lang="ko-KR" altLang="en-US" sz="2200" kern="0" dirty="0">
              <a:solidFill>
                <a:srgbClr val="000000"/>
              </a:solidFill>
            </a:endParaRPr>
          </a:p>
        </p:txBody>
      </p:sp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234620" y="2682245"/>
            <a:ext cx="7488832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b="1" dirty="0"/>
              <a:t>- </a:t>
            </a:r>
            <a:r>
              <a:rPr lang="ko-KR" altLang="en-US" dirty="0"/>
              <a:t>상장사의 경우에도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2%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초반 수준 </a:t>
            </a:r>
            <a:r>
              <a:rPr lang="ko-KR" altLang="en-US" dirty="0"/>
              <a:t>으로 </a:t>
            </a:r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 </a:t>
            </a:r>
            <a:r>
              <a:rPr lang="ko-KR" altLang="en-US" dirty="0" err="1" smtClean="0"/>
              <a:t>현대차와</a:t>
            </a:r>
            <a:r>
              <a:rPr lang="ko-KR" altLang="en-US" dirty="0" smtClean="0"/>
              <a:t> </a:t>
            </a:r>
            <a:r>
              <a:rPr lang="ko-KR" altLang="en-US" dirty="0" err="1"/>
              <a:t>현대모비스의</a:t>
            </a:r>
            <a:r>
              <a:rPr lang="ko-KR" altLang="en-US" dirty="0"/>
              <a:t> 절반에 미치지 못함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35081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958069" y="548680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altLang="ko-KR" sz="2400" b="1" dirty="0" smtClean="0"/>
              <a:t>&lt; </a:t>
            </a:r>
            <a:r>
              <a:rPr lang="ko-KR" altLang="en-US" sz="2400" b="1" dirty="0" smtClean="0"/>
              <a:t>국내 </a:t>
            </a:r>
            <a:r>
              <a:rPr lang="ko-KR" altLang="en-US" sz="2400" b="1" dirty="0"/>
              <a:t>부품업체 </a:t>
            </a:r>
            <a:r>
              <a:rPr lang="ko-KR" altLang="en-US" sz="2400" b="1" dirty="0" smtClean="0"/>
              <a:t>현황 </a:t>
            </a:r>
            <a:r>
              <a:rPr lang="en-US" altLang="ko-KR" sz="2400" b="1" dirty="0" smtClean="0"/>
              <a:t>&gt;</a:t>
            </a:r>
            <a:endParaRPr lang="ko-KR" altLang="en-US" sz="2400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553787"/>
              </p:ext>
            </p:extLst>
          </p:nvPr>
        </p:nvGraphicFramePr>
        <p:xfrm>
          <a:off x="791580" y="1124744"/>
          <a:ext cx="7560840" cy="2888614"/>
        </p:xfrm>
        <a:graphic>
          <a:graphicData uri="http://schemas.openxmlformats.org/drawingml/2006/table">
            <a:tbl>
              <a:tblPr/>
              <a:tblGrid>
                <a:gridCol w="1890210"/>
                <a:gridCol w="1890210"/>
                <a:gridCol w="1890210"/>
                <a:gridCol w="1890210"/>
              </a:tblGrid>
              <a:tr h="79463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구분</a:t>
                      </a: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사업체수</a:t>
                      </a: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(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개</a:t>
                      </a: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)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종사자수</a:t>
                      </a: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(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명</a:t>
                      </a: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)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매출액</a:t>
                      </a: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(</a:t>
                      </a: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백 만원</a:t>
                      </a: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)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2450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제조업</a:t>
                      </a: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9,519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261,000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97,000,000</a:t>
                      </a:r>
                      <a:endParaRPr lang="en-US" sz="2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50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유통업</a:t>
                      </a: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18,680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52,760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20,111,711</a:t>
                      </a:r>
                      <a:endParaRPr lang="en-US" sz="2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50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 err="1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수리업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37,125</a:t>
                      </a:r>
                      <a:endParaRPr lang="en-US" sz="2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126,733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12,886,452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50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합 계</a:t>
                      </a: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65,324</a:t>
                      </a:r>
                      <a:endParaRPr lang="en-US" sz="2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440,493</a:t>
                      </a:r>
                      <a:endParaRPr lang="en-US" sz="2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129,998,163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773399" y="4091473"/>
            <a:ext cx="13933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1100" dirty="0"/>
              <a:t>*자료</a:t>
            </a:r>
            <a:r>
              <a:rPr lang="en-US" altLang="ko-KR" sz="1100" dirty="0"/>
              <a:t>:</a:t>
            </a:r>
            <a:r>
              <a:rPr lang="ko-KR" altLang="en-US" sz="1100" dirty="0"/>
              <a:t>통계청</a:t>
            </a:r>
            <a:r>
              <a:rPr lang="en-US" altLang="ko-KR" sz="1100" dirty="0"/>
              <a:t>(‘17</a:t>
            </a:r>
            <a:r>
              <a:rPr lang="ko-KR" altLang="en-US" sz="1100" dirty="0"/>
              <a:t>년</a:t>
            </a:r>
            <a:r>
              <a:rPr lang="en-US" altLang="ko-KR" sz="1100" dirty="0"/>
              <a:t>)</a:t>
            </a:r>
            <a:endParaRPr lang="ko-KR" altLang="en-US" sz="11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133042"/>
            <a:ext cx="4032448" cy="2604467"/>
          </a:xfrm>
          <a:prstGeom prst="rect">
            <a:avLst/>
          </a:prstGeom>
        </p:spPr>
      </p:pic>
      <p:pic>
        <p:nvPicPr>
          <p:cNvPr id="7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845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971600" y="482204"/>
            <a:ext cx="34612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400" b="1" spc="-150" dirty="0"/>
              <a:t>□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자동차부품산업 구조</a:t>
            </a:r>
            <a:endParaRPr lang="ko-KR" altLang="en-US" sz="2400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218853"/>
              </p:ext>
            </p:extLst>
          </p:nvPr>
        </p:nvGraphicFramePr>
        <p:xfrm>
          <a:off x="1053117" y="1196752"/>
          <a:ext cx="7200800" cy="5258562"/>
        </p:xfrm>
        <a:graphic>
          <a:graphicData uri="http://schemas.openxmlformats.org/drawingml/2006/table">
            <a:tbl>
              <a:tblPr/>
              <a:tblGrid>
                <a:gridCol w="7200800"/>
              </a:tblGrid>
              <a:tr h="831397">
                <a:tc>
                  <a:txBody>
                    <a:bodyPr/>
                    <a:lstStyle/>
                    <a:p>
                      <a:pPr marL="275590" marR="0" indent="-275590" algn="ctr" fontAlgn="base" latinLnBrk="0">
                        <a:lnSpc>
                          <a:spcPct val="15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i="1" kern="0" spc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함초롬바탕"/>
                        </a:rPr>
                        <a:t>자동차업체</a:t>
                      </a:r>
                      <a:endParaRPr lang="ko-KR" altLang="en-US" sz="2400" b="1" i="1" kern="0" spc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75590" marR="0" indent="-275590" algn="ctr" fontAlgn="base" latinLnBrk="0">
                        <a:lnSpc>
                          <a:spcPct val="15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(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차제 조립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,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엔진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,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트랜스미션 등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)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211">
                <a:tc>
                  <a:txBody>
                    <a:bodyPr/>
                    <a:lstStyle/>
                    <a:p>
                      <a:pPr marL="275590" marR="0" indent="-275590" algn="ctr" fontAlgn="base" latinLnBrk="0">
                        <a:lnSpc>
                          <a:spcPct val="15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i="1" kern="0" spc="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함초롬바탕"/>
                          <a:ea typeface="함초롬바탕"/>
                        </a:rPr>
                        <a:t>⇧ </a:t>
                      </a:r>
                      <a:r>
                        <a:rPr lang="en-US" altLang="ko-KR" sz="1800" b="1" i="1" kern="0" spc="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함초롬바탕"/>
                        </a:rPr>
                        <a:t>(</a:t>
                      </a:r>
                      <a:r>
                        <a:rPr lang="ko-KR" altLang="en-US" sz="1800" b="1" i="1" kern="0" spc="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함초롬바탕"/>
                          <a:ea typeface="함초롬바탕"/>
                        </a:rPr>
                        <a:t>완성부품</a:t>
                      </a:r>
                      <a:r>
                        <a:rPr lang="en-US" altLang="ko-KR" sz="1800" b="1" i="1" kern="0" spc="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함초롬바탕"/>
                        </a:rPr>
                        <a:t>)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397">
                <a:tc>
                  <a:txBody>
                    <a:bodyPr/>
                    <a:lstStyle/>
                    <a:p>
                      <a:pPr marL="275590" marR="0" indent="-275590" algn="ctr" fontAlgn="base" latinLnBrk="0">
                        <a:lnSpc>
                          <a:spcPct val="15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차 부품업체 </a:t>
                      </a:r>
                      <a:r>
                        <a:rPr lang="en-US" altLang="ko-KR" sz="2000" b="1" i="1" kern="0" spc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함초롬바탕"/>
                        </a:rPr>
                        <a:t>(851</a:t>
                      </a:r>
                      <a:r>
                        <a:rPr lang="ko-KR" altLang="en-US" sz="2000" b="1" i="1" kern="0" spc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함초롬바탕"/>
                        </a:rPr>
                        <a:t>개</a:t>
                      </a:r>
                      <a:r>
                        <a:rPr lang="en-US" altLang="ko-KR" sz="2000" b="1" i="1" kern="0" spc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함초롬바탕"/>
                        </a:rPr>
                        <a:t>)</a:t>
                      </a:r>
                      <a:endParaRPr lang="ko-KR" altLang="en-US" sz="2000" b="1" i="1" kern="0" spc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75590" marR="0" indent="-275590" algn="ctr" fontAlgn="base" latinLnBrk="0">
                        <a:lnSpc>
                          <a:spcPct val="15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(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모듈부품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,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시스템 등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) 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211">
                <a:tc>
                  <a:txBody>
                    <a:bodyPr/>
                    <a:lstStyle/>
                    <a:p>
                      <a:pPr marL="275590" marR="0" indent="-275590" algn="ctr" fontAlgn="base" latinLnBrk="0">
                        <a:lnSpc>
                          <a:spcPct val="15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i="1" kern="0" spc="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함초롬바탕"/>
                          <a:ea typeface="함초롬바탕"/>
                        </a:rPr>
                        <a:t>⇧ </a:t>
                      </a:r>
                      <a:r>
                        <a:rPr lang="en-US" altLang="ko-KR" sz="1800" b="1" i="1" kern="0" spc="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함초롬바탕"/>
                        </a:rPr>
                        <a:t>(</a:t>
                      </a:r>
                      <a:r>
                        <a:rPr lang="ko-KR" altLang="en-US" sz="1800" b="1" i="1" kern="0" spc="0" dirty="0" err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함초롬바탕"/>
                          <a:ea typeface="함초롬바탕"/>
                        </a:rPr>
                        <a:t>단품</a:t>
                      </a:r>
                      <a:r>
                        <a:rPr lang="en-US" altLang="ko-KR" sz="1800" b="1" i="1" kern="0" spc="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함초롬바탕"/>
                        </a:rPr>
                        <a:t>)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397">
                <a:tc>
                  <a:txBody>
                    <a:bodyPr/>
                    <a:lstStyle/>
                    <a:p>
                      <a:pPr marL="275590" marR="0" indent="-275590" algn="ctr" fontAlgn="base" latinLnBrk="0">
                        <a:lnSpc>
                          <a:spcPct val="15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차 부품업체 </a:t>
                      </a:r>
                      <a:r>
                        <a:rPr lang="en-US" altLang="ko-KR" sz="2000" b="1" i="1" kern="0" spc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함초롬바탕"/>
                        </a:rPr>
                        <a:t>(5,000</a:t>
                      </a:r>
                      <a:r>
                        <a:rPr lang="ko-KR" altLang="en-US" sz="2000" b="1" i="1" kern="0" spc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함초롬바탕"/>
                        </a:rPr>
                        <a:t>여 개</a:t>
                      </a:r>
                      <a:r>
                        <a:rPr lang="en-US" altLang="ko-KR" sz="2000" b="1" i="1" kern="0" spc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함초롬바탕"/>
                        </a:rPr>
                        <a:t>)</a:t>
                      </a:r>
                      <a:endParaRPr lang="ko-KR" altLang="en-US" sz="2000" b="1" i="1" kern="0" spc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75590" marR="0" indent="-275590" algn="ctr" fontAlgn="base" latinLnBrk="0">
                        <a:lnSpc>
                          <a:spcPct val="15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(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차체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,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새시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,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전장 등 단위부품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)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211">
                <a:tc>
                  <a:txBody>
                    <a:bodyPr/>
                    <a:lstStyle/>
                    <a:p>
                      <a:pPr marL="275590" marR="0" indent="-275590" algn="ctr" fontAlgn="base" latinLnBrk="0">
                        <a:lnSpc>
                          <a:spcPct val="15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i="1" kern="0" spc="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함초롬바탕"/>
                          <a:ea typeface="함초롬바탕"/>
                        </a:rPr>
                        <a:t>⇧ </a:t>
                      </a:r>
                      <a:r>
                        <a:rPr lang="en-US" altLang="ko-KR" sz="1800" b="1" i="1" kern="0" spc="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함초롬바탕"/>
                        </a:rPr>
                        <a:t>(</a:t>
                      </a:r>
                      <a:r>
                        <a:rPr lang="ko-KR" altLang="en-US" sz="1800" b="1" i="1" kern="0" spc="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함초롬바탕"/>
                          <a:ea typeface="함초롬바탕"/>
                        </a:rPr>
                        <a:t>외주가공품</a:t>
                      </a:r>
                      <a:r>
                        <a:rPr lang="en-US" altLang="ko-KR" sz="1800" b="1" i="1" kern="0" spc="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함초롬바탕"/>
                        </a:rPr>
                        <a:t>)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679">
                <a:tc>
                  <a:txBody>
                    <a:bodyPr/>
                    <a:lstStyle/>
                    <a:p>
                      <a:pPr marL="275590" marR="0" indent="-275590" algn="ctr" fontAlgn="base" latinLnBrk="0">
                        <a:lnSpc>
                          <a:spcPct val="15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3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차 부품업체 </a:t>
                      </a:r>
                      <a:r>
                        <a:rPr lang="en-US" altLang="ko-KR" sz="2000" b="1" i="1" kern="0" spc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함초롬바탕"/>
                        </a:rPr>
                        <a:t>(3,000</a:t>
                      </a:r>
                      <a:r>
                        <a:rPr lang="ko-KR" altLang="en-US" sz="2000" b="1" i="1" kern="0" spc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함초롬바탕"/>
                        </a:rPr>
                        <a:t>여 개</a:t>
                      </a:r>
                      <a:r>
                        <a:rPr lang="en-US" altLang="ko-KR" sz="2000" b="1" i="1" kern="0" spc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함초롬바탕"/>
                        </a:rPr>
                        <a:t>)</a:t>
                      </a:r>
                      <a:endParaRPr lang="ko-KR" altLang="en-US" sz="2000" b="1" i="1" kern="0" spc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75590" marR="0" indent="-275590" algn="ctr" fontAlgn="base" latinLnBrk="0">
                        <a:lnSpc>
                          <a:spcPct val="15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(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기계가공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,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주조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‧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단조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,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프레스가공 등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)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960516" y="6489318"/>
            <a:ext cx="78488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1200" dirty="0"/>
              <a:t>*</a:t>
            </a:r>
            <a:r>
              <a:rPr lang="en-US" altLang="ko-KR" sz="1200" dirty="0"/>
              <a:t>1</a:t>
            </a:r>
            <a:r>
              <a:rPr lang="ko-KR" altLang="en-US" sz="1200" dirty="0"/>
              <a:t>차 </a:t>
            </a:r>
            <a:r>
              <a:rPr lang="ko-KR" altLang="en-US" sz="1200" dirty="0" err="1"/>
              <a:t>협력사</a:t>
            </a:r>
            <a:r>
              <a:rPr lang="ko-KR" altLang="en-US" sz="1200" dirty="0"/>
              <a:t> </a:t>
            </a:r>
            <a:r>
              <a:rPr lang="en-US" altLang="ko-KR" sz="1200" dirty="0"/>
              <a:t>851</a:t>
            </a:r>
            <a:r>
              <a:rPr lang="ko-KR" altLang="en-US" sz="1200" dirty="0"/>
              <a:t>개사 중 </a:t>
            </a:r>
            <a:r>
              <a:rPr lang="en-US" altLang="ko-KR" sz="1200" dirty="0"/>
              <a:t>220</a:t>
            </a:r>
            <a:r>
              <a:rPr lang="ko-KR" altLang="en-US" sz="1200" dirty="0"/>
              <a:t>여 개사 대</a:t>
            </a:r>
            <a:r>
              <a:rPr lang="en-US" altLang="ko-KR" sz="1200" dirty="0"/>
              <a:t>‧</a:t>
            </a:r>
            <a:r>
              <a:rPr lang="ko-KR" altLang="en-US" sz="1200" dirty="0"/>
              <a:t>중소기업 이외 기업은 중소기</a:t>
            </a:r>
          </a:p>
        </p:txBody>
      </p:sp>
      <p:pic>
        <p:nvPicPr>
          <p:cNvPr id="7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18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914</Words>
  <Application>Microsoft Office PowerPoint</Application>
  <PresentationFormat>화면 슬라이드 쇼(4:3)</PresentationFormat>
  <Paragraphs>220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Office 테마</vt:lpstr>
      <vt:lpstr>국민연금 스튜어드십코드</vt:lpstr>
      <vt:lpstr>국민연금 스튜어드십코드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국민연금 스튜어드십코드</dc:title>
  <dc:creator>assembly</dc:creator>
  <cp:lastModifiedBy>assembly</cp:lastModifiedBy>
  <cp:revision>1</cp:revision>
  <dcterms:created xsi:type="dcterms:W3CDTF">2018-10-15T11:25:02Z</dcterms:created>
  <dcterms:modified xsi:type="dcterms:W3CDTF">2018-10-15T11:28:35Z</dcterms:modified>
</cp:coreProperties>
</file>