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37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50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8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99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17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63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09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7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8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55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2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54F8-E365-4695-BFC1-0C2DF30C4E2F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F208-01C4-4934-A978-845E91172D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46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94894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금융위원회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9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695" y="908720"/>
            <a:ext cx="8712968" cy="132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/>
              <a:t>Q6.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미투운동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주 </a:t>
            </a:r>
            <a:r>
              <a:rPr lang="en-US" altLang="ko-KR" sz="2000" b="1" spc="-150" dirty="0"/>
              <a:t>52</a:t>
            </a:r>
            <a:r>
              <a:rPr lang="ko-KR" altLang="en-US" sz="2000" b="1" spc="-150" dirty="0"/>
              <a:t>시간제 도입 등 회식문화 위축으로 자영업자 부담이 가중되는데</a:t>
            </a:r>
            <a:r>
              <a:rPr lang="en-US" altLang="ko-KR" sz="2000" b="1" spc="-150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대책은커녕 금리인상으로 인한 추가 부담의 걱정만 주고 있는 실정임</a:t>
            </a:r>
            <a:r>
              <a:rPr lang="en-US" altLang="ko-KR" sz="2000" b="1" dirty="0"/>
              <a:t>.</a:t>
            </a:r>
            <a:endParaRPr lang="en-US" altLang="ko-K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2636912"/>
            <a:ext cx="8712968" cy="311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- </a:t>
            </a:r>
            <a:r>
              <a:rPr lang="ko-KR" altLang="en-US" b="1" dirty="0"/>
              <a:t>내용 없고 생색만 내는 고용안정자금</a:t>
            </a:r>
            <a:r>
              <a:rPr lang="en-US" altLang="ko-KR" b="1" dirty="0"/>
              <a:t>, </a:t>
            </a:r>
            <a:r>
              <a:rPr lang="ko-KR" altLang="en-US" b="1" dirty="0"/>
              <a:t>카드사 팔 비틀어 </a:t>
            </a:r>
            <a:r>
              <a:rPr lang="en-US" altLang="ko-KR" b="1" dirty="0"/>
              <a:t>10</a:t>
            </a:r>
            <a:r>
              <a:rPr lang="ko-KR" altLang="en-US" b="1" dirty="0"/>
              <a:t>년 동안 </a:t>
            </a:r>
            <a:r>
              <a:rPr lang="en-US" altLang="ko-KR" b="1" dirty="0"/>
              <a:t>11</a:t>
            </a:r>
            <a:r>
              <a:rPr lang="ko-KR" altLang="en-US" b="1" dirty="0"/>
              <a:t>번에 거친 수수료 인하</a:t>
            </a:r>
            <a:r>
              <a:rPr lang="en-US" altLang="ko-KR" b="1" dirty="0"/>
              <a:t>, </a:t>
            </a:r>
            <a:r>
              <a:rPr lang="ko-KR" altLang="en-US" b="1" dirty="0"/>
              <a:t>정착 장담하지 못하는 소상공인 페이 등</a:t>
            </a:r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b="1" dirty="0"/>
              <a:t>- </a:t>
            </a:r>
            <a:r>
              <a:rPr lang="ko-KR" altLang="en-US" b="1" dirty="0"/>
              <a:t>유명무실한 대책들만 쏟아내고 있음</a:t>
            </a:r>
            <a:r>
              <a:rPr lang="en-US" altLang="ko-KR" b="1" dirty="0"/>
              <a:t>.</a:t>
            </a:r>
          </a:p>
          <a:p>
            <a:pPr marL="285750" indent="-285750" fontAlgn="base">
              <a:buFontTx/>
              <a:buChar char="-"/>
            </a:pPr>
            <a:endParaRPr lang="ko-KR" altLang="en-US" b="1" dirty="0"/>
          </a:p>
          <a:p>
            <a:pPr fontAlgn="base"/>
            <a:r>
              <a:rPr lang="en-US" altLang="ko-KR" b="1" dirty="0"/>
              <a:t>-</a:t>
            </a:r>
            <a:r>
              <a:rPr lang="ko-KR" altLang="en-US" b="1" dirty="0"/>
              <a:t>카드 활성화로 </a:t>
            </a:r>
            <a:r>
              <a:rPr lang="en-US" altLang="ko-KR" b="1" dirty="0"/>
              <a:t>1999</a:t>
            </a:r>
            <a:r>
              <a:rPr lang="ko-KR" altLang="en-US" b="1" dirty="0"/>
              <a:t>년 부가가치세 수입이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 </a:t>
            </a:r>
            <a:r>
              <a:rPr lang="ko-KR" altLang="en-US" b="1" dirty="0"/>
              <a:t>에서 </a:t>
            </a:r>
            <a:r>
              <a:rPr lang="en-US" altLang="ko-KR" b="1" dirty="0"/>
              <a:t>2016</a:t>
            </a:r>
            <a:r>
              <a:rPr lang="ko-KR" altLang="en-US" b="1" dirty="0"/>
              <a:t>년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 </a:t>
            </a:r>
            <a:r>
              <a:rPr lang="ko-KR" altLang="en-US" b="1" dirty="0"/>
              <a:t>으로 </a:t>
            </a:r>
            <a:endParaRPr lang="en-US" altLang="ko-KR" b="1" dirty="0"/>
          </a:p>
          <a:p>
            <a:pPr fontAlgn="base"/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(245%)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증가 </a:t>
            </a:r>
            <a:r>
              <a:rPr lang="ko-KR" altLang="en-US" b="1" dirty="0"/>
              <a:t>된 세수 활용해야 함</a:t>
            </a:r>
            <a:r>
              <a:rPr lang="en-US" altLang="ko-KR" b="1" dirty="0"/>
              <a:t>.</a:t>
            </a:r>
          </a:p>
          <a:p>
            <a:pPr marL="285750" indent="-285750" fontAlgn="base">
              <a:buFontTx/>
              <a:buChar char="-"/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- </a:t>
            </a:r>
            <a:r>
              <a:rPr lang="ko-KR" altLang="en-US" b="1" spc="-150" dirty="0"/>
              <a:t>현재자영업자 지원대책 방안으로 제시된 </a:t>
            </a:r>
            <a:r>
              <a:rPr lang="en-US" altLang="ko-KR" b="1" spc="-150" dirty="0"/>
              <a:t>700</a:t>
            </a:r>
            <a:r>
              <a:rPr lang="ko-KR" altLang="en-US" b="1" spc="-150" dirty="0"/>
              <a:t>만원의 매출세액공제 한도를 </a:t>
            </a:r>
            <a:endParaRPr lang="en-US" altLang="ko-KR" b="1" spc="-150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  1,000</a:t>
            </a:r>
            <a:r>
              <a:rPr lang="ko-KR" altLang="en-US" b="1" spc="-150" dirty="0"/>
              <a:t>만원까지 확대해야 한다고 보는데</a:t>
            </a:r>
            <a:r>
              <a:rPr lang="en-US" altLang="ko-KR" b="1" spc="-150" dirty="0"/>
              <a:t>, </a:t>
            </a:r>
            <a:r>
              <a:rPr lang="ko-KR" altLang="en-US" b="1" spc="-150" dirty="0"/>
              <a:t>재정당국에 의견을 전달할 의향이 있는가</a:t>
            </a:r>
            <a:r>
              <a:rPr lang="en-US" altLang="ko-KR" b="1" spc="-150" dirty="0"/>
              <a:t>? </a:t>
            </a:r>
            <a:endParaRPr lang="ko-KR" altLang="en-US" spc="-15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C07414AD-F66D-4899-BB32-C589F81E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8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8109" y="2552237"/>
            <a:ext cx="64807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자영업자의 한숨은 끝이 없다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0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446" y="46163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spc="-150" dirty="0"/>
              <a:t>□  </a:t>
            </a:r>
            <a:r>
              <a:rPr lang="ko-KR" altLang="en-US" sz="2000" b="1" dirty="0"/>
              <a:t>자영업자 대출 규모</a:t>
            </a:r>
            <a:endParaRPr lang="en-US" altLang="ko-K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2629" y="764704"/>
            <a:ext cx="8651680" cy="249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우리나라 자영업자의 대출 규모가 어느 정도 되는지</a:t>
            </a:r>
            <a:r>
              <a:rPr lang="en-US" altLang="ko-KR" sz="2000" b="1" dirty="0"/>
              <a:t>?</a:t>
            </a:r>
          </a:p>
          <a:p>
            <a:pPr fontAlgn="base"/>
            <a:endParaRPr lang="ko-KR" altLang="en-US" sz="100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한국은행이 </a:t>
            </a:r>
            <a:r>
              <a:rPr lang="en-US" altLang="ko-KR" dirty="0"/>
              <a:t>20</a:t>
            </a:r>
            <a:r>
              <a:rPr lang="ko-KR" altLang="en-US" dirty="0"/>
              <a:t>일 금융통화위원회 ‘</a:t>
            </a:r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금융안정상황’을 보면 올해 </a:t>
            </a:r>
            <a:r>
              <a:rPr lang="en-US" altLang="ko-KR" dirty="0"/>
              <a:t>2</a:t>
            </a:r>
            <a:r>
              <a:rPr lang="ko-KR" altLang="en-US" dirty="0"/>
              <a:t>분기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자영업자 대출은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590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7,000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원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ko-KR" altLang="en-US" sz="100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-   2014</a:t>
            </a:r>
            <a:r>
              <a:rPr lang="ko-KR" altLang="en-US" spc="-150" dirty="0"/>
              <a:t>년엔 </a:t>
            </a:r>
            <a:r>
              <a:rPr lang="en-US" altLang="ko-KR" spc="-150" dirty="0"/>
              <a:t>372</a:t>
            </a:r>
            <a:r>
              <a:rPr lang="ko-KR" altLang="en-US" spc="-150" dirty="0"/>
              <a:t>조 </a:t>
            </a:r>
            <a:r>
              <a:rPr lang="en-US" altLang="ko-KR" spc="-150" dirty="0"/>
              <a:t>3,000</a:t>
            </a:r>
            <a:r>
              <a:rPr lang="ko-KR" altLang="en-US" spc="-150" dirty="0"/>
              <a:t>억 원에 그쳤으나 </a:t>
            </a:r>
            <a:r>
              <a:rPr lang="en-US" altLang="ko-KR" spc="-150" dirty="0"/>
              <a:t>3</a:t>
            </a:r>
            <a:r>
              <a:rPr lang="ko-KR" altLang="en-US" spc="-150" dirty="0"/>
              <a:t>년 반 사이 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 넘게 늘었음</a:t>
            </a:r>
            <a:endParaRPr lang="ko-KR" altLang="en-US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_x173882216" descr="EMB0000209c68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321003" cy="32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434341" y="6405624"/>
            <a:ext cx="1346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/>
              <a:t>한국경제 </a:t>
            </a:r>
            <a:r>
              <a:rPr lang="en-US" altLang="ko-KR" sz="1200" dirty="0"/>
              <a:t>18.9.21</a:t>
            </a:r>
            <a:endParaRPr lang="ko-KR" altLang="en-US" sz="12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7348B47-A0A7-4376-8A6A-58DD62F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446" y="622234"/>
            <a:ext cx="792088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 </a:t>
            </a:r>
            <a:r>
              <a:rPr lang="ko-KR" altLang="en-US" sz="2000" b="1" dirty="0"/>
              <a:t>자영업자 대출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고금리 이용 실태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446" y="115977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/>
              <a:t> - </a:t>
            </a:r>
            <a:r>
              <a:rPr lang="ko-KR" altLang="en-US" spc="-150" dirty="0"/>
              <a:t>전체 자영업 대출의 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31%(183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/>
              <a:t>가 저축은행 등 고금리 비은행권 대출임</a:t>
            </a:r>
            <a:endParaRPr lang="en-US" altLang="ko-KR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27446" y="2060848"/>
            <a:ext cx="801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대출을 이용하고 있는 자영업자의 연체 수준은 어느 정도 인가</a:t>
            </a:r>
            <a:r>
              <a:rPr lang="en-US" altLang="ko-KR" sz="20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446" y="3356992"/>
            <a:ext cx="7920880" cy="267765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/>
              <a:t> 자영업자 대출 연체 현황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- 2018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기준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국내 은행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개월 이상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ko-KR" altLang="en-US" dirty="0"/>
              <a:t>원리금을 연체한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▲ </a:t>
            </a:r>
            <a:r>
              <a:rPr lang="ko-KR" altLang="en-US" sz="2000" dirty="0"/>
              <a:t>개인사업자</a:t>
            </a:r>
            <a:r>
              <a:rPr lang="en-US" altLang="ko-KR" sz="2000" dirty="0"/>
              <a:t>(</a:t>
            </a:r>
            <a:r>
              <a:rPr lang="ko-KR" altLang="en-US" sz="2000" dirty="0"/>
              <a:t>자영업자</a:t>
            </a:r>
            <a:r>
              <a:rPr lang="en-US" altLang="ko-KR" sz="2000" dirty="0"/>
              <a:t>)</a:t>
            </a:r>
            <a:r>
              <a:rPr lang="en-US" altLang="ko-KR" dirty="0"/>
              <a:t> </a:t>
            </a:r>
            <a:r>
              <a:rPr lang="ko-KR" altLang="en-US" dirty="0"/>
              <a:t>대출 연체율은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0.29%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▲ </a:t>
            </a:r>
            <a:r>
              <a:rPr lang="ko-KR" altLang="en-US" sz="2000" dirty="0"/>
              <a:t>일반 가계대출</a:t>
            </a:r>
            <a:r>
              <a:rPr lang="ko-KR" altLang="en-US" sz="2400" dirty="0"/>
              <a:t>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0.25%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▲ 중소법인대출 연체율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0.64%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427394A0-667D-4F24-B5A9-20AA2160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0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640960" cy="186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통계로 보면 자영업자 연체율의 경우 일반 가계대출 보다는 높고</a:t>
            </a:r>
            <a:r>
              <a:rPr lang="en-US" altLang="ko-KR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중소법인대출 연체율 보다는 낮은 수준인 것으로 나오는데</a:t>
            </a:r>
            <a:r>
              <a:rPr lang="en-US" altLang="ko-KR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위기로 볼 수 있나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068960"/>
            <a:ext cx="8640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통계로 보면 심각한 수준이 아닌 것처럼 보이나</a:t>
            </a:r>
            <a:r>
              <a:rPr lang="en-US" altLang="ko-KR" b="1" dirty="0"/>
              <a:t>, </a:t>
            </a:r>
            <a:r>
              <a:rPr lang="ko-KR" altLang="en-US" b="1" dirty="0"/>
              <a:t>연체율이 낮고 대출금액 비중이 높은 부동산</a:t>
            </a:r>
            <a:r>
              <a:rPr lang="en-US" altLang="ko-KR" b="1" dirty="0"/>
              <a:t>, </a:t>
            </a:r>
            <a:r>
              <a:rPr lang="ko-KR" altLang="en-US" b="1" dirty="0"/>
              <a:t>임대업을 제외하면 현실은 더욱 심각할 수 있는 것으로 추정되는데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600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조에 달하는 규모가 될 때까지 정부는 손을 놓고 있었나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75ADCFCB-E797-4D9D-AD79-BEB6FBD1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02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/>
              <a:t>정부 대책 발표 이후 대출 규모 급증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금융위원회 김용범 부위원장 주재</a:t>
            </a:r>
            <a:r>
              <a:rPr lang="en-US" altLang="ko-KR" b="1" dirty="0"/>
              <a:t>(18.3.21) </a:t>
            </a:r>
            <a:r>
              <a:rPr lang="ko-KR" altLang="en-US" b="1" dirty="0"/>
              <a:t>가계부채점검회의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“금융사가 주택담보대출 심사를 허술하게 하거나 신용대출을 과도하게 취급하는 등 개인사업자대출 여신심사가이드라인 위반 여부를 집중 점검해 엄중 조치할 방침</a:t>
            </a:r>
            <a:r>
              <a:rPr lang="en-US" altLang="ko-KR" dirty="0"/>
              <a:t>" </a:t>
            </a:r>
            <a:r>
              <a:rPr lang="ko-KR" altLang="en-US" dirty="0"/>
              <a:t>밝혀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45702" y="3429401"/>
            <a:ext cx="78546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Q3</a:t>
            </a:r>
            <a:r>
              <a:rPr lang="en-US" altLang="ko-KR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지난 </a:t>
            </a:r>
            <a:r>
              <a:rPr lang="en-US" altLang="ko-KR" b="1" dirty="0"/>
              <a:t>6</a:t>
            </a:r>
            <a:r>
              <a:rPr lang="ko-KR" altLang="en-US" b="1" dirty="0"/>
              <a:t>월 말 기준 자영업자 대출규모 </a:t>
            </a:r>
            <a:r>
              <a:rPr lang="en-US" altLang="ko-KR" b="1" dirty="0"/>
              <a:t>549.2</a:t>
            </a:r>
            <a:r>
              <a:rPr lang="ko-KR" altLang="en-US" b="1" dirty="0"/>
              <a:t>조원이었는데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발표 이후 </a:t>
            </a:r>
            <a:r>
              <a:rPr lang="en-US" altLang="ko-KR" b="1" dirty="0"/>
              <a:t>6</a:t>
            </a:r>
            <a:r>
              <a:rPr lang="ko-KR" altLang="en-US" b="1" dirty="0"/>
              <a:t>월말 기준 </a:t>
            </a:r>
            <a:r>
              <a:rPr lang="en-US" altLang="ko-KR" b="1" dirty="0"/>
              <a:t>590.7</a:t>
            </a:r>
            <a:r>
              <a:rPr lang="ko-KR" altLang="en-US" b="1" dirty="0"/>
              <a:t>조원으로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 급증 </a:t>
            </a:r>
            <a:r>
              <a:rPr lang="ko-KR" altLang="en-US" b="1" dirty="0"/>
              <a:t>했는데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대책은 엄중 조치한다고 겁만 주면 되는 것인가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A1C0818-05BE-496E-9192-0C022C8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/>
              <a:t>대출금리 인상에 따른 부담 증가 규모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79208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국회예산정책저 발표자료에 따르면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대출금리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1%p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인상 시 </a:t>
            </a:r>
            <a:r>
              <a:rPr lang="ko-KR" altLang="en-US" dirty="0"/>
              <a:t>변동금리 부채를 진 가구의 연간 이자지급액은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자영업자의 증가 폭은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늘어나 </a:t>
            </a:r>
            <a:r>
              <a:rPr lang="ko-KR" altLang="en-US" dirty="0"/>
              <a:t>부담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806489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Q4</a:t>
            </a:r>
            <a:r>
              <a:rPr lang="en-US" altLang="ko-KR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미국 금리인상의 여파로 한국은행의 연내 금리 인상 가능성이 커진 상황에서 대출금리 상승에 따른 직격탄을 맞을 가능성이 높은데</a:t>
            </a:r>
            <a:r>
              <a:rPr lang="en-US" altLang="ko-KR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대책 있는가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4CF2B1A-32F9-44DC-AF9C-BC6D57B0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30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dirty="0"/>
              <a:t>금리인상 압박 주체가 바로 정부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772816"/>
            <a:ext cx="7560840" cy="103663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1) </a:t>
            </a:r>
            <a:r>
              <a:rPr lang="ko-KR" altLang="en-US" sz="2000" b="1" dirty="0"/>
              <a:t>이낙연 국무총리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국회 대정부질문 답변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4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“심각하게 생각할 때가 충분히 됐다는데 동의한다”</a:t>
            </a:r>
            <a:endParaRPr lang="en-US" altLang="ko-KR" sz="2400" b="1" i="1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40968"/>
            <a:ext cx="7560840" cy="110799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2) </a:t>
            </a:r>
            <a:r>
              <a:rPr lang="ko-KR" altLang="en-US" sz="2000" b="1" dirty="0"/>
              <a:t>김현미 국토교통부 장관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국회 대정부질문 답변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  →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“금리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인상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문제에 대한 전향적인 고민이 필요하다”</a:t>
            </a:r>
            <a:endParaRPr lang="en-US" altLang="ko-KR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1476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1" dirty="0"/>
              <a:t>&lt;</a:t>
            </a:r>
            <a:r>
              <a:rPr lang="ko-KR" altLang="en-US" sz="2000" b="1" i="1" dirty="0"/>
              <a:t>총리와 장관의 </a:t>
            </a:r>
            <a:r>
              <a:rPr lang="en-US" altLang="ko-KR" sz="2000" b="1" i="1" dirty="0"/>
              <a:t>『</a:t>
            </a:r>
            <a:r>
              <a:rPr lang="ko-KR" altLang="en-US" sz="2000" b="1" i="1" dirty="0"/>
              <a:t>한국은행의 기준금리 인상</a:t>
            </a:r>
            <a:r>
              <a:rPr lang="en-US" altLang="ko-KR" sz="2000" b="1" i="1" dirty="0"/>
              <a:t>』</a:t>
            </a:r>
            <a:r>
              <a:rPr lang="ko-KR" altLang="en-US" sz="2000" b="1" i="1" dirty="0"/>
              <a:t>과 관련한 답변</a:t>
            </a:r>
            <a:r>
              <a:rPr lang="en-US" altLang="ko-KR" sz="2000" b="1" i="1" dirty="0"/>
              <a:t>&gt;</a:t>
            </a:r>
            <a:endParaRPr lang="ko-KR" alt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5702" y="4509120"/>
            <a:ext cx="792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금리인상을 압박하는 주체가 다름 아닌 바로 정부인데</a:t>
            </a:r>
            <a:r>
              <a:rPr lang="en-US" altLang="ko-KR" b="1" dirty="0"/>
              <a:t>, </a:t>
            </a:r>
            <a:r>
              <a:rPr lang="ko-KR" altLang="en-US" b="1" dirty="0"/>
              <a:t>금리인상에 대한 국무조정실의 공식입장은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대책이 함께 발표되거나</a:t>
            </a:r>
            <a:r>
              <a:rPr lang="en-US" altLang="ko-KR" dirty="0"/>
              <a:t>, </a:t>
            </a:r>
            <a:r>
              <a:rPr lang="ko-KR" altLang="en-US" dirty="0"/>
              <a:t>발표 전 연착률을 위한 대응이 필요한데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고민할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5877CBF9-1E38-4C75-B821-3EAF5A95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0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33" y="87367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최저임금 인상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자영업자 부담 가중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695" y="1141874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최저임금 인상에 따른 자영업자 부담 </a:t>
            </a:r>
            <a:r>
              <a:rPr lang="en-US" altLang="ko-KR" dirty="0"/>
              <a:t>(19</a:t>
            </a:r>
            <a:r>
              <a:rPr lang="ko-KR" altLang="en-US" dirty="0"/>
              <a:t>년도 최저임금 기준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>
              <a:lnSpc>
                <a:spcPct val="200000"/>
              </a:lnSpc>
            </a:pPr>
            <a:r>
              <a:rPr lang="ko-KR" altLang="en-US" dirty="0"/>
              <a:t>  *사업자</a:t>
            </a:r>
            <a:r>
              <a:rPr lang="en-US" altLang="ko-KR" dirty="0"/>
              <a:t>, </a:t>
            </a:r>
            <a:r>
              <a:rPr lang="ko-KR" altLang="en-US" dirty="0"/>
              <a:t>근로자 </a:t>
            </a:r>
            <a:r>
              <a:rPr lang="en-US" altLang="ko-KR" dirty="0"/>
              <a:t>1</a:t>
            </a:r>
            <a:r>
              <a:rPr lang="ko-KR" altLang="en-US" dirty="0"/>
              <a:t>인 기준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</a:t>
            </a:r>
            <a:r>
              <a:rPr lang="ko-KR" altLang="en-US" dirty="0"/>
              <a:t>인건비 추가 부담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35533" y="263691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인기준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dirty="0"/>
              <a:t>연간 </a:t>
            </a:r>
            <a:r>
              <a:rPr lang="en-US" altLang="ko-KR" dirty="0"/>
              <a:t>1,025</a:t>
            </a:r>
            <a:r>
              <a:rPr lang="ko-KR" altLang="en-US" dirty="0"/>
              <a:t>만원 추가 부담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251695" y="3068960"/>
            <a:ext cx="8712968" cy="116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금리 </a:t>
            </a:r>
            <a:r>
              <a:rPr lang="en-US" altLang="ko-KR" dirty="0"/>
              <a:t>1% </a:t>
            </a:r>
            <a:r>
              <a:rPr lang="ko-KR" altLang="en-US" dirty="0"/>
              <a:t>인상 시 자영업자 이자지급액 추가 부담 </a:t>
            </a:r>
            <a:r>
              <a:rPr lang="en-US" altLang="ko-KR" dirty="0"/>
              <a:t>122</a:t>
            </a:r>
            <a:r>
              <a:rPr lang="ko-KR" altLang="en-US" dirty="0"/>
              <a:t>만원 추가 부담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/>
              <a:t>☞ 최저임금 추가 부담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인기준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dirty="0"/>
              <a:t>205</a:t>
            </a:r>
            <a:r>
              <a:rPr lang="ko-KR" altLang="en-US" dirty="0"/>
              <a:t>만원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금리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인상 시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추가 부담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33" y="4437112"/>
            <a:ext cx="77048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(1</a:t>
            </a:r>
            <a:r>
              <a:rPr lang="ko-KR" altLang="en-US" dirty="0"/>
              <a:t>인기준</a:t>
            </a:r>
            <a:r>
              <a:rPr lang="en-US" altLang="ko-KR" dirty="0"/>
              <a:t>)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327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추가 부담</a:t>
            </a:r>
            <a:r>
              <a:rPr lang="en-US" altLang="ko-KR" dirty="0"/>
              <a:t>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(5</a:t>
            </a:r>
            <a:r>
              <a:rPr lang="ko-KR" altLang="en-US" dirty="0"/>
              <a:t>인기준</a:t>
            </a:r>
            <a:r>
              <a:rPr lang="en-US" altLang="ko-KR" dirty="0"/>
              <a:t>)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1147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추가 부담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ACD9E9A-EF81-4132-9998-CDED6835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463193" cy="365125"/>
          </a:xfrm>
        </p:spPr>
        <p:txBody>
          <a:bodyPr/>
          <a:lstStyle/>
          <a:p>
            <a:fld id="{E756D7AD-A7C5-4E71-BC4B-93E56E2C80E6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C7545F6-E09F-428D-8683-3A74E99E7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21" y="4232869"/>
            <a:ext cx="2912499" cy="202700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A1E6AE87-4305-426F-BB9E-30AA8DC3C6A4}"/>
              </a:ext>
            </a:extLst>
          </p:cNvPr>
          <p:cNvSpPr/>
          <p:nvPr/>
        </p:nvSpPr>
        <p:spPr>
          <a:xfrm>
            <a:off x="6444208" y="5984330"/>
            <a:ext cx="1008112" cy="275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화면 슬라이드 쇼(4:3)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2018-10-11T08:00:51Z</dcterms:created>
  <dcterms:modified xsi:type="dcterms:W3CDTF">2018-10-11T08:01:23Z</dcterms:modified>
</cp:coreProperties>
</file>