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E13A-95EB-4F52-AD44-97489B6873FB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01F6-5B91-485B-BE22-92E211FD87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6916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E13A-95EB-4F52-AD44-97489B6873FB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01F6-5B91-485B-BE22-92E211FD87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0127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E13A-95EB-4F52-AD44-97489B6873FB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01F6-5B91-485B-BE22-92E211FD87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0451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E13A-95EB-4F52-AD44-97489B6873FB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01F6-5B91-485B-BE22-92E211FD87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1019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E13A-95EB-4F52-AD44-97489B6873FB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01F6-5B91-485B-BE22-92E211FD87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6806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E13A-95EB-4F52-AD44-97489B6873FB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01F6-5B91-485B-BE22-92E211FD87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5351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E13A-95EB-4F52-AD44-97489B6873FB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01F6-5B91-485B-BE22-92E211FD87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6253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E13A-95EB-4F52-AD44-97489B6873FB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01F6-5B91-485B-BE22-92E211FD87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220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E13A-95EB-4F52-AD44-97489B6873FB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01F6-5B91-485B-BE22-92E211FD87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6259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E13A-95EB-4F52-AD44-97489B6873FB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01F6-5B91-485B-BE22-92E211FD87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4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E13A-95EB-4F52-AD44-97489B6873FB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01F6-5B91-485B-BE22-92E211FD87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6842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6E13A-95EB-4F52-AD44-97489B6873FB}" type="datetimeFigureOut">
              <a:rPr lang="ko-KR" altLang="en-US" smtClean="0"/>
              <a:t>2018-10-10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201F6-5B91-485B-BE22-92E211FD87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1215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</a:t>
            </a:r>
            <a:r>
              <a:rPr lang="ko-KR" altLang="en-US" dirty="0" err="1"/>
              <a:t>스튜어드십코드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8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127" y="2560237"/>
            <a:ext cx="7206819" cy="432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ssembly\Desktop\161229_0252s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958" b="100000" l="4133" r="64600">
                        <a14:foregroundMark x1="42498" y1="46675" x2="52875" y2="73700"/>
                        <a14:foregroundMark x1="41779" y1="42080" x2="53908" y2="49879"/>
                        <a14:foregroundMark x1="55256" y1="51270" x2="57143" y2="56530"/>
                        <a14:foregroundMark x1="8895" y1="81741" x2="8895" y2="90206"/>
                        <a14:foregroundMark x1="9075" y1="78053" x2="8041" y2="81258"/>
                        <a14:foregroundMark x1="38589" y1="90750" x2="39578" y2="94619"/>
                        <a14:foregroundMark x1="58176" y1="63422" x2="52606" y2="81560"/>
                        <a14:foregroundMark x1="59030" y1="74909" x2="54897" y2="82950"/>
                        <a14:foregroundMark x1="57188" y1="81318" x2="57367" y2="82225"/>
                        <a14:foregroundMark x1="58760" y1="79141" x2="58086" y2="89903"/>
                        <a14:foregroundMark x1="57323" y1="84099" x2="59973" y2="81137"/>
                        <a14:backgroundMark x1="59164" y1="80411" x2="49146" y2="99879"/>
                        <a14:backgroundMark x1="47664" y1="91838" x2="40431" y2="99637"/>
                        <a14:backgroundMark x1="45867" y1="96070" x2="48158" y2="98609"/>
                        <a14:backgroundMark x1="58176" y1="86759" x2="60647" y2="84462"/>
                        <a14:backgroundMark x1="55391" y1="88573" x2="59344" y2="86276"/>
                        <a14:backgroundMark x1="58176" y1="88331" x2="59164" y2="90206"/>
                        <a14:backgroundMark x1="58041" y1="86397" x2="60872" y2="820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011"/>
          <a:stretch/>
        </p:blipFill>
        <p:spPr bwMode="auto">
          <a:xfrm>
            <a:off x="4932040" y="1762931"/>
            <a:ext cx="4573438" cy="497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9512" y="1508790"/>
            <a:ext cx="64875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국 정 감 사</a:t>
            </a:r>
            <a:endParaRPr lang="en-US" altLang="ko-KR" sz="4800" b="1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pPr algn="ctr"/>
            <a:r>
              <a:rPr lang="en-US" altLang="ko-KR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(</a:t>
            </a:r>
            <a:r>
              <a:rPr lang="ko-KR" altLang="en-US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국무조정실</a:t>
            </a:r>
            <a:r>
              <a:rPr lang="en-US" altLang="ko-KR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)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E618D833-DF49-4BA7-9087-4EC24B6A9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D7AD-A7C5-4E71-BC4B-93E56E2C80E6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403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8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1520" y="980728"/>
            <a:ext cx="792088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sz="2000" b="1" dirty="0"/>
              <a:t>Q10. 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유보통합은 결국 인건비 격차를 좁히는 것인데</a:t>
            </a:r>
            <a:r>
              <a:rPr lang="en-US" altLang="ko-KR" b="1" dirty="0"/>
              <a:t>, </a:t>
            </a:r>
            <a:r>
              <a:rPr lang="ko-KR" altLang="en-US" b="1" dirty="0"/>
              <a:t>조정을 위한 부처 일원화 및 자격 기준에 대한 결정을 국가교육회의에서 하는 것이 바람직한 것인가</a:t>
            </a:r>
            <a:r>
              <a:rPr lang="en-US" altLang="ko-KR" b="1" dirty="0"/>
              <a:t>?</a:t>
            </a:r>
          </a:p>
          <a:p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2488833"/>
            <a:ext cx="8280920" cy="3447098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ko-KR" altLang="en-US" b="1" spc="-150" dirty="0"/>
              <a:t>관련 부처가 총망라 되어있는 유보통합단 형태의 기구가 더 적절하지 않나</a:t>
            </a:r>
            <a:r>
              <a:rPr lang="en-US" altLang="ko-KR" b="1" spc="-150" dirty="0"/>
              <a:t>?</a:t>
            </a:r>
          </a:p>
          <a:p>
            <a:pPr fontAlgn="base"/>
            <a:endParaRPr lang="ko-KR" altLang="en-US" sz="1000" b="1" spc="-150" dirty="0"/>
          </a:p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ko-KR" altLang="en-US" b="1" dirty="0"/>
              <a:t>정권이 바뀌었으니 전 정권의 그림자를 지우고 싶은 심정은 이해하나 </a:t>
            </a:r>
            <a:endParaRPr lang="en-US" altLang="ko-KR" b="1" dirty="0"/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    논의의 장을 무작정 해체시키고 교육부로 일원화하는 것이 마땅한가</a:t>
            </a:r>
            <a:r>
              <a:rPr lang="en-US" altLang="ko-KR" b="1" dirty="0"/>
              <a:t>?</a:t>
            </a:r>
          </a:p>
          <a:p>
            <a:pPr fontAlgn="base"/>
            <a:endParaRPr lang="ko-KR" altLang="en-US" sz="1000" b="1" dirty="0"/>
          </a:p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ko-KR" altLang="en-US" b="1" dirty="0"/>
              <a:t>국가교육회의에서 결정한다는 것은 교육부로 부처 또한 일원화 한다는 것을 의미하는데 맞는가</a:t>
            </a:r>
            <a:r>
              <a:rPr lang="en-US" altLang="ko-KR" b="1" dirty="0"/>
              <a:t>?</a:t>
            </a:r>
          </a:p>
          <a:p>
            <a:pPr fontAlgn="base"/>
            <a:endParaRPr lang="ko-KR" altLang="en-US" sz="1000" b="1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-  </a:t>
            </a:r>
            <a:r>
              <a:rPr lang="ko-KR" altLang="en-US" b="1" dirty="0"/>
              <a:t>격차 해소를 위한 상세한 추진 계획을 제출 바람</a:t>
            </a:r>
            <a:r>
              <a:rPr lang="en-US" altLang="ko-KR" b="1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xmlns="" id="{92DC4B2D-2547-4611-AAEF-0AF24B67A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D7AD-A7C5-4E71-BC4B-93E56E2C80E6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610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spc="-300" dirty="0">
                <a:latin typeface="HY헤드라인M" pitchFamily="18" charset="-127"/>
                <a:ea typeface="HY헤드라인M" pitchFamily="18" charset="-127"/>
              </a:rPr>
              <a:t>유보통합</a:t>
            </a:r>
            <a:r>
              <a:rPr lang="en-US" altLang="ko-KR" sz="4000" spc="-300" dirty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sz="4000" spc="-300" dirty="0">
                <a:latin typeface="HY헤드라인M" pitchFamily="18" charset="-127"/>
                <a:ea typeface="HY헤드라인M" pitchFamily="18" charset="-127"/>
              </a:rPr>
              <a:t>업무조정 역할 포기</a:t>
            </a:r>
            <a:endParaRPr lang="en-US" altLang="ko-KR" sz="4000" spc="-300" dirty="0"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en-US" altLang="ko-KR" sz="4000" spc="-300" dirty="0"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ko-KR" altLang="en-US" sz="4000" spc="-300" dirty="0">
                <a:latin typeface="HY헤드라인M" pitchFamily="18" charset="-127"/>
                <a:ea typeface="HY헤드라인M" pitchFamily="18" charset="-127"/>
              </a:rPr>
              <a:t>국무조정실</a:t>
            </a:r>
            <a:r>
              <a:rPr lang="en-US" altLang="ko-KR" sz="4000" spc="-300" dirty="0">
                <a:latin typeface="HY헤드라인M" pitchFamily="18" charset="-127"/>
                <a:ea typeface="HY헤드라인M" pitchFamily="18" charset="-127"/>
              </a:rPr>
              <a:t>)</a:t>
            </a:r>
            <a:endParaRPr lang="ko-KR" altLang="en-US" sz="4000" spc="-30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223F-996D-4571-9496-8AA60F730D04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636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8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242703" y="4617542"/>
            <a:ext cx="86409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Q1.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결국 보육서비스 질을 좌지우지하는 보육교사의 자격과 처우의 격차를 해소하는   것이 유보통합의 핵심 역할 아닌가</a:t>
            </a:r>
            <a:r>
              <a:rPr lang="en-US" altLang="ko-KR" b="1" dirty="0"/>
              <a:t>?</a:t>
            </a:r>
            <a:endParaRPr lang="ko-KR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42703" y="980728"/>
            <a:ext cx="864096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000" b="1" spc="-150" dirty="0"/>
              <a:t>□ 유보통합 추진 배경</a:t>
            </a:r>
            <a:endParaRPr lang="en-US" altLang="ko-KR" sz="2000" b="1" spc="-150" dirty="0"/>
          </a:p>
          <a:p>
            <a:pPr>
              <a:lnSpc>
                <a:spcPct val="150000"/>
              </a:lnSpc>
            </a:pPr>
            <a:r>
              <a:rPr lang="en-US" altLang="ko-KR" b="1" spc="-150" dirty="0"/>
              <a:t>  - </a:t>
            </a:r>
            <a:r>
              <a:rPr lang="ko-KR" altLang="en-US" b="1" spc="-150" dirty="0" err="1"/>
              <a:t>어린이집</a:t>
            </a:r>
            <a:r>
              <a:rPr lang="ko-KR" altLang="en-US" b="1" spc="-150" dirty="0"/>
              <a:t> 이나 유치원 어디에서든 동일한 양질의 서비스를 받을 수 있도록 하기 위한 것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2703" y="2348880"/>
            <a:ext cx="8640960" cy="1892826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/>
              <a:t>(</a:t>
            </a:r>
            <a:r>
              <a:rPr lang="ko-KR" altLang="en-US" dirty="0"/>
              <a:t>필요성</a:t>
            </a:r>
            <a:r>
              <a:rPr lang="en-US" altLang="ko-KR" dirty="0"/>
              <a:t>)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dirty="0" err="1"/>
              <a:t>어린이집과</a:t>
            </a:r>
            <a:r>
              <a:rPr lang="ko-KR" altLang="en-US" dirty="0"/>
              <a:t> 유치원은 오랜 기간 별도로 운영되어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    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▲교사 자격과 처우 ▲부모 부담 ▲적정 이용 </a:t>
            </a:r>
            <a:r>
              <a:rPr lang="ko-KR" altLang="en-US" dirty="0"/>
              <a:t>시간 보장 등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    격차가 존재하기 때문에 이를 해소하기 위함</a:t>
            </a:r>
            <a:endParaRPr lang="en-US" altLang="ko-KR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xmlns="" id="{6A71A6C9-B621-4B04-8D3F-7A9109EE2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D7AD-A7C5-4E71-BC4B-93E56E2C80E6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342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8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37989" y="1052736"/>
            <a:ext cx="86409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000" b="1" spc="-150" dirty="0"/>
              <a:t>□ </a:t>
            </a:r>
            <a:r>
              <a:rPr lang="ko-KR" altLang="en-US" sz="2000" b="1" dirty="0"/>
              <a:t>유보통합 추진 현황</a:t>
            </a:r>
          </a:p>
          <a:p>
            <a:pPr marL="342900" indent="-342900" fontAlgn="base">
              <a:lnSpc>
                <a:spcPct val="150000"/>
              </a:lnSpc>
              <a:buFontTx/>
              <a:buChar char="-"/>
            </a:pPr>
            <a:r>
              <a:rPr lang="en-US" altLang="ko-KR" sz="2000" dirty="0"/>
              <a:t>2013</a:t>
            </a:r>
            <a:r>
              <a:rPr lang="ko-KR" altLang="en-US" sz="2000" dirty="0"/>
              <a:t>년 </a:t>
            </a:r>
            <a:r>
              <a:rPr lang="en-US" altLang="ko-KR" sz="2000" dirty="0"/>
              <a:t>5</a:t>
            </a:r>
            <a:r>
              <a:rPr lang="ko-KR" altLang="en-US" sz="2000" dirty="0"/>
              <a:t>월</a:t>
            </a:r>
            <a:r>
              <a:rPr lang="en-US" altLang="ko-KR" sz="2000" dirty="0"/>
              <a:t>, </a:t>
            </a:r>
            <a:r>
              <a:rPr lang="ko-KR" altLang="en-US" sz="2000" dirty="0"/>
              <a:t>유아교육과 통합 추진은 국무조정실 </a:t>
            </a:r>
            <a:endParaRPr lang="en-US" altLang="ko-KR" sz="2000" dirty="0"/>
          </a:p>
          <a:p>
            <a:pPr fontAlgn="base">
              <a:lnSpc>
                <a:spcPct val="150000"/>
              </a:lnSpc>
            </a:pPr>
            <a:r>
              <a:rPr lang="ko-KR" altLang="en-US" sz="2000" dirty="0"/>
              <a:t>   </a:t>
            </a:r>
            <a:r>
              <a:rPr lang="ko-KR" altLang="en-US" sz="2000" b="1" dirty="0"/>
              <a:t>‘</a:t>
            </a:r>
            <a:r>
              <a:rPr lang="ko-KR" altLang="en-US" sz="2000" b="1" dirty="0" err="1"/>
              <a:t>영유아교육</a:t>
            </a:r>
            <a:r>
              <a:rPr lang="en-US" altLang="ko-KR" sz="2000" b="1" dirty="0"/>
              <a:t>‧</a:t>
            </a:r>
            <a:r>
              <a:rPr lang="ko-KR" altLang="en-US" sz="2000" b="1" dirty="0"/>
              <a:t>보육 </a:t>
            </a:r>
            <a:r>
              <a:rPr lang="ko-KR" altLang="en-US" sz="2000" b="1" dirty="0" err="1"/>
              <a:t>통합추진단</a:t>
            </a:r>
            <a:r>
              <a:rPr lang="ko-KR" altLang="en-US" sz="2000" b="1" dirty="0"/>
              <a:t>’</a:t>
            </a:r>
            <a:r>
              <a:rPr lang="ko-KR" altLang="en-US" sz="2000" dirty="0"/>
              <a:t>을 출범</a:t>
            </a:r>
            <a:r>
              <a:rPr lang="en-US" altLang="ko-KR" sz="2000" dirty="0"/>
              <a:t>,</a:t>
            </a:r>
            <a:endParaRPr lang="ko-KR" altLang="en-US" sz="2000" dirty="0"/>
          </a:p>
          <a:p>
            <a:pPr fontAlgn="base">
              <a:lnSpc>
                <a:spcPct val="150000"/>
              </a:lnSpc>
            </a:pPr>
            <a:r>
              <a:rPr lang="en-US" altLang="ko-KR" sz="2000" dirty="0"/>
              <a:t>☞ 2014</a:t>
            </a:r>
            <a:r>
              <a:rPr lang="ko-KR" altLang="en-US" sz="2000" dirty="0"/>
              <a:t>년부터 </a:t>
            </a:r>
            <a:r>
              <a:rPr lang="en-US" altLang="ko-KR" sz="2000" dirty="0"/>
              <a:t>2016</a:t>
            </a:r>
            <a:r>
              <a:rPr lang="ko-KR" altLang="en-US" sz="2000" dirty="0"/>
              <a:t>년까지 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단계 </a:t>
            </a:r>
            <a:r>
              <a:rPr lang="ko-KR" altLang="en-US" sz="2000" dirty="0"/>
              <a:t>에 거쳐 추진하기로 함 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267129"/>
              </p:ext>
            </p:extLst>
          </p:nvPr>
        </p:nvGraphicFramePr>
        <p:xfrm>
          <a:off x="268771" y="3284984"/>
          <a:ext cx="7934412" cy="3156106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6516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658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1683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77985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7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52677" marR="52677" marT="19419" marB="19419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한양중고딕"/>
                        </a:rPr>
                        <a:t>주요 내용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2677" marR="52677" marT="19419" marB="19419" anchor="ctr">
                    <a:lnL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7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52677" marR="52677" marT="19419" marB="19419" anchor="ctr">
                    <a:lnL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7985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7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52677" marR="52677" marT="19419" marB="19419" anchor="ctr">
                    <a:lnL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700" kern="0" spc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52677" marR="52677" marT="19419" marB="19419" anchor="ctr">
                    <a:lnL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86789">
                <a:tc gridSpan="3">
                  <a:txBody>
                    <a:bodyPr/>
                    <a:lstStyle/>
                    <a:p>
                      <a:pPr marL="279400" marR="0" indent="-279400" algn="just" fontAlgn="base" latinLnBrk="1">
                        <a:lnSpc>
                          <a:spcPct val="13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❖</a:t>
                      </a:r>
                      <a:r>
                        <a:rPr lang="ko-KR" altLang="en-US" sz="15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추진방향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 </a:t>
                      </a:r>
                      <a:r>
                        <a:rPr lang="ko-KR" altLang="en-US" sz="1500" b="1" kern="0" spc="-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유치원</a:t>
                      </a:r>
                      <a:r>
                        <a:rPr lang="en-US" altLang="ko-KR" sz="1500" b="1" kern="0" spc="-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․</a:t>
                      </a:r>
                      <a:r>
                        <a:rPr lang="ko-KR" altLang="en-US" sz="1500" b="1" kern="0" spc="-1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어린이집</a:t>
                      </a:r>
                      <a:r>
                        <a:rPr lang="ko-KR" altLang="en-US" sz="1500" b="1" kern="0" spc="-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 시설 다양성 유지를 전제</a:t>
                      </a:r>
                      <a:r>
                        <a:rPr lang="ko-KR" altLang="en-US" sz="1500" kern="0" spc="-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로</a:t>
                      </a:r>
                      <a:r>
                        <a:rPr lang="en-US" altLang="ko-KR" sz="1500" kern="0" spc="-1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1500" b="1" kern="0" spc="-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교육</a:t>
                      </a:r>
                      <a:r>
                        <a:rPr lang="en-US" altLang="ko-KR" sz="1500" b="1" kern="0" spc="-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․</a:t>
                      </a:r>
                      <a:r>
                        <a:rPr lang="ko-KR" altLang="en-US" sz="1500" b="1" kern="0" spc="-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보육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서비스 질을 우선 향상</a:t>
                      </a:r>
                      <a:r>
                        <a:rPr lang="ko-KR" altLang="en-US" sz="15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시키고</a:t>
                      </a:r>
                      <a:r>
                        <a:rPr lang="en-US" altLang="ko-KR" sz="15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’16</a:t>
                      </a:r>
                      <a:r>
                        <a:rPr lang="ko-KR" altLang="en-US" sz="15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년까지 유보통합 완성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677" marR="52677" marT="19419" marB="19419" anchor="ctr">
                    <a:lnL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8117">
                <a:tc>
                  <a:txBody>
                    <a:bodyPr/>
                    <a:lstStyle/>
                    <a:p>
                      <a:pPr marL="185420" marR="0" indent="-18542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-2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단계</a:t>
                      </a:r>
                      <a:endParaRPr lang="ko-KR" altLang="en-US" sz="1300" b="1" kern="0" spc="-2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677" marR="52677" marT="19419" marB="19419" anchor="ctr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>
                  <a:txBody>
                    <a:bodyPr/>
                    <a:lstStyle/>
                    <a:p>
                      <a:pPr marL="185420" marR="0" indent="-18542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주요내용</a:t>
                      </a:r>
                      <a:endParaRPr lang="ko-KR" altLang="en-US" sz="13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677" marR="52677" marT="19419" marB="19419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tc>
                  <a:txBody>
                    <a:bodyPr/>
                    <a:lstStyle/>
                    <a:p>
                      <a:pPr marL="185420" marR="0" indent="-18542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7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과제명</a:t>
                      </a:r>
                      <a:endParaRPr lang="ko-KR" altLang="en-US" sz="1300" b="1" kern="0" spc="7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677" marR="52677" marT="19419" marB="19419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3243">
                <a:tc>
                  <a:txBody>
                    <a:bodyPr/>
                    <a:lstStyle/>
                    <a:p>
                      <a:pPr marL="99060" marR="0" indent="-9906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단계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(’14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년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677" marR="52677" marT="19419" marB="19419" anchor="ctr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96240" marR="0" indent="-39624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품질개선기반 구축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9231" marR="29231" marT="19419" marB="19419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9060" marR="0" indent="-99060" algn="l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결제카드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․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정보공시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․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평가체계 통합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99060" marR="0" indent="-99060" algn="l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공통재무회계규칙 제정 등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677" marR="52677" marT="19419" marB="19419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03243">
                <a:tc>
                  <a:txBody>
                    <a:bodyPr/>
                    <a:lstStyle/>
                    <a:p>
                      <a:pPr marL="99060" marR="0" indent="-9906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단계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(’15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년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 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677" marR="52677" marT="19419" marB="19419" anchor="ctr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96240" marR="0" indent="-39624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규제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·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운영환경 정비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9231" marR="29231" marT="19419" marB="19419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가격규제 개선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시설기준 정비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0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～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세 유치원 허용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지원방식 다양화 등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677" marR="52677" marT="19419" marB="19419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77035">
                <a:tc>
                  <a:txBody>
                    <a:bodyPr/>
                    <a:lstStyle/>
                    <a:p>
                      <a:pPr marL="99060" marR="0" indent="-9906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단계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(’16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년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 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677" marR="52677" marT="19419" marB="19419" anchor="ctr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9060" marR="0" indent="-9906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관리부처 통합 등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9231" marR="29231" marT="19419" marB="19419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9060" marR="0" indent="-99060" algn="l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관리부처 통합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교사 자격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․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중고딕"/>
                        </a:rPr>
                        <a:t>처우 개선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677" marR="52677" marT="19419" marB="19419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7989" y="6491578"/>
            <a:ext cx="20297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*</a:t>
            </a:r>
            <a:r>
              <a:rPr lang="ko-KR" altLang="en-US" sz="1200" dirty="0"/>
              <a:t>자료</a:t>
            </a:r>
            <a:r>
              <a:rPr lang="en-US" altLang="ko-KR" sz="1200" dirty="0"/>
              <a:t>: </a:t>
            </a:r>
            <a:r>
              <a:rPr lang="ko-KR" altLang="en-US" sz="1200" dirty="0"/>
              <a:t>교육부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xmlns="" id="{1C3598F9-EE4A-4BB2-A726-8847779D1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D7AD-A7C5-4E71-BC4B-93E56E2C80E6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005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441" y="0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37989" y="836712"/>
            <a:ext cx="8640960" cy="494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000" b="1" spc="-150" dirty="0"/>
              <a:t>□ 유보통합 추진 현황</a:t>
            </a:r>
            <a:endParaRPr lang="en-US" altLang="ko-KR" sz="2000" b="1" spc="-150" dirty="0"/>
          </a:p>
        </p:txBody>
      </p:sp>
      <p:sp>
        <p:nvSpPr>
          <p:cNvPr id="2" name="TextBox 1"/>
          <p:cNvSpPr txBox="1"/>
          <p:nvPr/>
        </p:nvSpPr>
        <p:spPr>
          <a:xfrm>
            <a:off x="237989" y="1412776"/>
            <a:ext cx="8640960" cy="1959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/>
              <a:t>(</a:t>
            </a:r>
            <a:r>
              <a:rPr lang="ko-KR" altLang="en-US" dirty="0"/>
              <a:t>추진경과</a:t>
            </a:r>
            <a:r>
              <a:rPr lang="en-US" altLang="ko-KR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- </a:t>
            </a:r>
            <a:r>
              <a:rPr lang="ko-KR" altLang="en-US" dirty="0"/>
              <a:t>민</a:t>
            </a:r>
            <a:r>
              <a:rPr lang="en-US" altLang="ko-KR" dirty="0"/>
              <a:t>.</a:t>
            </a:r>
            <a:r>
              <a:rPr lang="ko-KR" altLang="en-US" dirty="0"/>
              <a:t>관이 참여하는 </a:t>
            </a:r>
            <a:r>
              <a:rPr lang="en-US" altLang="ko-KR" dirty="0"/>
              <a:t>‘</a:t>
            </a:r>
            <a:r>
              <a:rPr lang="ko-KR" altLang="en-US" dirty="0"/>
              <a:t>유보통합추진위원회</a:t>
            </a:r>
            <a:r>
              <a:rPr lang="en-US" altLang="ko-KR" dirty="0"/>
              <a:t>’(</a:t>
            </a:r>
            <a:r>
              <a:rPr lang="ko-KR" altLang="en-US" dirty="0"/>
              <a:t>위원장</a:t>
            </a:r>
            <a:r>
              <a:rPr lang="en-US" altLang="ko-KR" dirty="0"/>
              <a:t>: </a:t>
            </a:r>
            <a:r>
              <a:rPr lang="ko-KR" altLang="en-US" dirty="0"/>
              <a:t>국조실장</a:t>
            </a:r>
            <a:r>
              <a:rPr lang="en-US" altLang="ko-KR" dirty="0"/>
              <a:t>) </a:t>
            </a:r>
            <a:r>
              <a:rPr lang="ko-KR" altLang="en-US" dirty="0"/>
              <a:t>구성</a:t>
            </a:r>
            <a:r>
              <a:rPr lang="en-US" altLang="ko-KR" dirty="0"/>
              <a:t>(‘13.5)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※ 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정부위원 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 </a:t>
            </a:r>
            <a:r>
              <a:rPr lang="en-US" altLang="ko-KR" dirty="0"/>
              <a:t>(</a:t>
            </a:r>
            <a:r>
              <a:rPr lang="ko-KR" altLang="en-US" dirty="0" err="1"/>
              <a:t>기재부</a:t>
            </a:r>
            <a:r>
              <a:rPr lang="en-US" altLang="ko-KR" dirty="0"/>
              <a:t>, </a:t>
            </a:r>
            <a:r>
              <a:rPr lang="ko-KR" altLang="en-US" dirty="0"/>
              <a:t>교육부</a:t>
            </a:r>
            <a:r>
              <a:rPr lang="en-US" altLang="ko-KR" dirty="0"/>
              <a:t>, </a:t>
            </a:r>
            <a:r>
              <a:rPr lang="ko-KR" altLang="en-US" dirty="0" err="1"/>
              <a:t>안행부</a:t>
            </a:r>
            <a:r>
              <a:rPr lang="en-US" altLang="ko-KR" dirty="0"/>
              <a:t>, </a:t>
            </a:r>
            <a:r>
              <a:rPr lang="ko-KR" altLang="en-US" dirty="0"/>
              <a:t>복지부</a:t>
            </a:r>
            <a:r>
              <a:rPr lang="en-US" altLang="ko-KR" dirty="0"/>
              <a:t>, </a:t>
            </a:r>
            <a:r>
              <a:rPr lang="ko-KR" altLang="en-US" dirty="0" err="1"/>
              <a:t>여가부</a:t>
            </a:r>
            <a:r>
              <a:rPr lang="en-US" altLang="ko-KR" dirty="0"/>
              <a:t>, </a:t>
            </a:r>
            <a:r>
              <a:rPr lang="ko-KR" altLang="en-US" dirty="0"/>
              <a:t>국조실 차관</a:t>
            </a:r>
            <a:r>
              <a:rPr lang="en-US" altLang="ko-KR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  </a:t>
            </a:r>
            <a:r>
              <a:rPr lang="ko-KR" alt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민간위원 </a:t>
            </a:r>
            <a:r>
              <a:rPr lang="en-US" altLang="ko-KR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ko-KR" alt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</a:t>
            </a:r>
            <a:r>
              <a:rPr lang="ko-KR" altLang="en-US" sz="2000" dirty="0"/>
              <a:t> </a:t>
            </a:r>
            <a:r>
              <a:rPr lang="en-US" altLang="ko-KR" dirty="0"/>
              <a:t>(</a:t>
            </a:r>
            <a:r>
              <a:rPr lang="ko-KR" altLang="en-US" dirty="0"/>
              <a:t>학부모</a:t>
            </a:r>
            <a:r>
              <a:rPr lang="en-US" altLang="ko-KR" dirty="0"/>
              <a:t>, </a:t>
            </a:r>
            <a:r>
              <a:rPr lang="ko-KR" altLang="en-US" dirty="0"/>
              <a:t>언론 및 학계</a:t>
            </a:r>
            <a:r>
              <a:rPr lang="en-US" altLang="ko-KR" dirty="0"/>
              <a:t>, </a:t>
            </a:r>
            <a:r>
              <a:rPr lang="ko-KR" altLang="en-US" dirty="0"/>
              <a:t>공익단체 관계자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37987" y="3518336"/>
            <a:ext cx="7934411" cy="1112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ko-KR" dirty="0"/>
              <a:t> - </a:t>
            </a:r>
            <a:r>
              <a:rPr lang="ko-KR" altLang="en-US" dirty="0"/>
              <a:t>국가정책조정회의를 통해 </a:t>
            </a:r>
            <a:r>
              <a:rPr lang="en-US" altLang="ko-KR" dirty="0"/>
              <a:t>『</a:t>
            </a:r>
            <a:r>
              <a:rPr lang="ko-KR" altLang="en-US" dirty="0"/>
              <a:t>유보통합 추진방안</a:t>
            </a:r>
            <a:r>
              <a:rPr lang="en-US" altLang="ko-KR" dirty="0"/>
              <a:t>』</a:t>
            </a:r>
            <a:r>
              <a:rPr lang="ko-KR" altLang="en-US" dirty="0"/>
              <a:t>확정 </a:t>
            </a:r>
            <a:r>
              <a:rPr lang="en-US" altLang="ko-KR" dirty="0"/>
              <a:t>(2013. 12. 26)</a:t>
            </a:r>
          </a:p>
          <a:p>
            <a:pPr>
              <a:lnSpc>
                <a:spcPct val="200000"/>
              </a:lnSpc>
            </a:pPr>
            <a:r>
              <a:rPr lang="en-US" altLang="ko-KR" dirty="0"/>
              <a:t> - </a:t>
            </a:r>
            <a:r>
              <a:rPr lang="ko-KR" altLang="en-US" dirty="0"/>
              <a:t>국무조정실 내 </a:t>
            </a:r>
            <a:r>
              <a:rPr lang="en-US" altLang="ko-KR" dirty="0"/>
              <a:t>‘</a:t>
            </a:r>
            <a:r>
              <a:rPr lang="ko-KR" altLang="en-US" dirty="0" err="1"/>
              <a:t>영유아교육</a:t>
            </a:r>
            <a:r>
              <a:rPr lang="ko-KR" altLang="en-US" dirty="0"/>
              <a:t> </a:t>
            </a:r>
            <a:r>
              <a:rPr lang="en-US" altLang="ko-KR" dirty="0"/>
              <a:t>· </a:t>
            </a:r>
            <a:r>
              <a:rPr lang="ko-KR" altLang="en-US" dirty="0" err="1"/>
              <a:t>보육통합추진단</a:t>
            </a:r>
            <a:r>
              <a:rPr lang="en-US" altLang="ko-KR" dirty="0"/>
              <a:t>’ </a:t>
            </a:r>
            <a:r>
              <a:rPr lang="ko-KR" altLang="en-US" dirty="0"/>
              <a:t>발족 </a:t>
            </a:r>
            <a:r>
              <a:rPr lang="en-US" altLang="ko-KR" dirty="0"/>
              <a:t>(2014. 02. 14)</a:t>
            </a:r>
            <a:r>
              <a:rPr lang="ko-KR" altLang="en-US" dirty="0"/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7988" y="4752726"/>
            <a:ext cx="79344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Q2. 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그런데 </a:t>
            </a:r>
            <a:r>
              <a:rPr lang="en-US" altLang="ko-KR" b="1" dirty="0"/>
              <a:t>2018</a:t>
            </a:r>
            <a:r>
              <a:rPr lang="ko-KR" altLang="en-US" b="1" dirty="0"/>
              <a:t>년 </a:t>
            </a:r>
            <a:r>
              <a:rPr lang="en-US" altLang="ko-KR" b="1" dirty="0"/>
              <a:t>1</a:t>
            </a:r>
            <a:r>
              <a:rPr lang="ko-KR" altLang="en-US" b="1" dirty="0"/>
              <a:t>월</a:t>
            </a:r>
            <a:r>
              <a:rPr lang="en-US" altLang="ko-KR" b="1" dirty="0"/>
              <a:t>, ‘</a:t>
            </a:r>
            <a:r>
              <a:rPr lang="ko-KR" altLang="en-US" b="1" dirty="0" err="1"/>
              <a:t>유보통합단</a:t>
            </a:r>
            <a:r>
              <a:rPr lang="en-US" altLang="ko-KR" b="1" dirty="0"/>
              <a:t>’</a:t>
            </a:r>
            <a:r>
              <a:rPr lang="ko-KR" altLang="en-US" b="1" dirty="0"/>
              <a:t>이 해체 됨</a:t>
            </a:r>
            <a:r>
              <a:rPr lang="en-US" altLang="ko-KR" b="1" dirty="0"/>
              <a:t>. 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맡은 바 임무를 마치고 해체한 것인가</a:t>
            </a:r>
            <a:r>
              <a:rPr lang="en-US" altLang="ko-KR" b="1" dirty="0"/>
              <a:t>?</a:t>
            </a:r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6352DFC6-9D87-4C00-80AB-3353BA6E8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D7AD-A7C5-4E71-BC4B-93E56E2C80E6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767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576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37989" y="836712"/>
            <a:ext cx="86409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000" b="1" spc="-150" dirty="0"/>
              <a:t>□ 유보통합 해체 사유</a:t>
            </a:r>
            <a:endParaRPr lang="en-US" altLang="ko-KR" sz="2000" b="1" spc="-150" dirty="0"/>
          </a:p>
        </p:txBody>
      </p:sp>
      <p:sp>
        <p:nvSpPr>
          <p:cNvPr id="5" name="TextBox 4"/>
          <p:cNvSpPr txBox="1"/>
          <p:nvPr/>
        </p:nvSpPr>
        <p:spPr>
          <a:xfrm>
            <a:off x="237989" y="1484784"/>
            <a:ext cx="86409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Q3.</a:t>
            </a:r>
          </a:p>
          <a:p>
            <a:pPr fontAlgn="base">
              <a:lnSpc>
                <a:spcPct val="150000"/>
              </a:lnSpc>
            </a:pPr>
            <a:r>
              <a:rPr lang="ko-KR" altLang="en-US" sz="2000" b="1" dirty="0" err="1"/>
              <a:t>통합단을</a:t>
            </a:r>
            <a:r>
              <a:rPr lang="ko-KR" altLang="en-US" sz="2000" b="1" dirty="0"/>
              <a:t> 해체시킨 이유가 무엇인가</a:t>
            </a:r>
            <a:r>
              <a:rPr lang="en-US" altLang="ko-KR" sz="2000" b="1" dirty="0"/>
              <a:t>?</a:t>
            </a:r>
            <a:endParaRPr lang="ko-KR" altLang="en-US" sz="2000" b="1" dirty="0"/>
          </a:p>
          <a:p>
            <a:pPr fontAlgn="base">
              <a:lnSpc>
                <a:spcPct val="150000"/>
              </a:lnSpc>
            </a:pPr>
            <a:r>
              <a:rPr lang="en-US" altLang="ko-KR" sz="2000" dirty="0"/>
              <a:t> </a:t>
            </a:r>
            <a:r>
              <a:rPr lang="en-US" altLang="ko-KR" spc="-150" dirty="0"/>
              <a:t>- (</a:t>
            </a:r>
            <a:r>
              <a:rPr lang="ko-KR" altLang="en-US" spc="-150" dirty="0"/>
              <a:t>교육부</a:t>
            </a:r>
            <a:r>
              <a:rPr lang="en-US" altLang="ko-KR" spc="-150" dirty="0"/>
              <a:t>) </a:t>
            </a:r>
            <a:r>
              <a:rPr lang="ko-KR" altLang="en-US" sz="20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▲교사자격과 양성체계가 상이 </a:t>
            </a:r>
            <a:r>
              <a:rPr lang="ko-KR" altLang="en-US" spc="-150" dirty="0"/>
              <a:t>하고</a:t>
            </a:r>
            <a:r>
              <a:rPr lang="en-US" altLang="ko-KR" spc="-150" dirty="0"/>
              <a:t>, </a:t>
            </a:r>
            <a:r>
              <a:rPr lang="ko-KR" altLang="en-US" sz="20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▲부처 일원화 등 관리체계 통합 </a:t>
            </a:r>
            <a:r>
              <a:rPr lang="ko-KR" altLang="en-US" spc="-150" dirty="0"/>
              <a:t>에</a:t>
            </a:r>
            <a:endParaRPr lang="en-US" altLang="ko-KR" spc="-150" dirty="0"/>
          </a:p>
          <a:p>
            <a:pPr fontAlgn="base">
              <a:lnSpc>
                <a:spcPct val="150000"/>
              </a:lnSpc>
            </a:pPr>
            <a:r>
              <a:rPr lang="ko-KR" altLang="en-US" spc="-150" dirty="0"/>
              <a:t>    대한 전공자 </a:t>
            </a:r>
            <a:r>
              <a:rPr lang="en-US" altLang="ko-KR" spc="-150" dirty="0"/>
              <a:t>‧ </a:t>
            </a:r>
            <a:r>
              <a:rPr lang="ko-KR" altLang="en-US" spc="-150" dirty="0"/>
              <a:t>종사자</a:t>
            </a:r>
            <a:r>
              <a:rPr lang="en-US" altLang="ko-KR" spc="-150" dirty="0"/>
              <a:t>,  </a:t>
            </a:r>
            <a:r>
              <a:rPr lang="ko-KR" altLang="en-US" spc="-150" dirty="0" err="1"/>
              <a:t>학무모</a:t>
            </a:r>
            <a:r>
              <a:rPr lang="en-US" altLang="ko-KR" spc="-150" dirty="0"/>
              <a:t>,  </a:t>
            </a:r>
            <a:r>
              <a:rPr lang="ko-KR" altLang="en-US" spc="-150" dirty="0"/>
              <a:t>관련 단체 등의 </a:t>
            </a:r>
            <a:r>
              <a:rPr lang="ko-KR" altLang="en-US" sz="20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이견 및 입장 차이 </a:t>
            </a:r>
            <a:r>
              <a:rPr lang="ko-KR" altLang="en-US" spc="-150" dirty="0"/>
              <a:t>로 추진에 한계</a:t>
            </a:r>
            <a:endParaRPr lang="ko-KR" altLang="en-US" sz="1600" spc="-150" dirty="0"/>
          </a:p>
        </p:txBody>
      </p:sp>
      <p:sp>
        <p:nvSpPr>
          <p:cNvPr id="6" name="TextBox 5"/>
          <p:cNvSpPr txBox="1"/>
          <p:nvPr/>
        </p:nvSpPr>
        <p:spPr>
          <a:xfrm>
            <a:off x="214918" y="3645024"/>
            <a:ext cx="8640960" cy="2423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Q4.</a:t>
            </a:r>
          </a:p>
          <a:p>
            <a:pPr fontAlgn="base">
              <a:lnSpc>
                <a:spcPct val="150000"/>
              </a:lnSpc>
            </a:pPr>
            <a:r>
              <a:rPr lang="ko-KR" altLang="en-US" sz="2000" b="1" dirty="0"/>
              <a:t>해체 사유로 밝히고 있는 부분은 통합 출범의 배경이고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이 문제들을 조정하기 위해 총리실에 </a:t>
            </a:r>
            <a:r>
              <a:rPr lang="ko-KR" altLang="en-US" sz="2000" b="1" dirty="0" err="1"/>
              <a:t>통합단을</a:t>
            </a:r>
            <a:r>
              <a:rPr lang="ko-KR" altLang="en-US" sz="2000" b="1" dirty="0"/>
              <a:t> 둔 것 아닌가</a:t>
            </a:r>
            <a:r>
              <a:rPr lang="en-US" altLang="ko-KR" sz="2000" b="1" dirty="0"/>
              <a:t>?</a:t>
            </a:r>
          </a:p>
          <a:p>
            <a:pPr fontAlgn="base">
              <a:lnSpc>
                <a:spcPct val="150000"/>
              </a:lnSpc>
            </a:pPr>
            <a:endParaRPr lang="ko-KR" altLang="en-US" sz="900" b="1" dirty="0"/>
          </a:p>
          <a:p>
            <a:pPr fontAlgn="base"/>
            <a:r>
              <a:rPr lang="en-US" altLang="ko-KR" sz="2000" b="1" dirty="0"/>
              <a:t> </a:t>
            </a:r>
            <a:r>
              <a:rPr lang="en-US" altLang="ko-KR" sz="24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ko-KR" altLang="en-US" sz="24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특히</a:t>
            </a:r>
            <a:r>
              <a:rPr lang="en-US" altLang="ko-KR" sz="24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4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보육교사의 자격과 처우의 격차를 해소하는 것이 </a:t>
            </a:r>
            <a:endParaRPr lang="en-US" altLang="ko-KR" sz="2400" b="1" i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r>
              <a:rPr lang="en-US" altLang="ko-KR" sz="24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en-US" sz="24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유보통합의 핵심</a:t>
            </a:r>
            <a:r>
              <a:rPr lang="en-US" altLang="ko-KR" sz="24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4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아니었는가</a:t>
            </a:r>
            <a:r>
              <a:rPr lang="en-US" altLang="ko-KR" sz="24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ko-KR" altLang="en-US" sz="2400" i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xmlns="" id="{9D395F24-C37E-4B4A-AC85-5A8F0521A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D7AD-A7C5-4E71-BC4B-93E56E2C80E6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523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8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07019" y="836712"/>
            <a:ext cx="86409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Q5.</a:t>
            </a:r>
          </a:p>
          <a:p>
            <a:pPr fontAlgn="base">
              <a:lnSpc>
                <a:spcPct val="150000"/>
              </a:lnSpc>
            </a:pPr>
            <a:r>
              <a:rPr lang="ko-KR" altLang="en-US" sz="2000" b="1" dirty="0"/>
              <a:t>그렇다면 보육교사 처우 개선도 포기한 것인가</a:t>
            </a:r>
            <a:r>
              <a:rPr lang="en-US" altLang="ko-KR" sz="2000" b="1" dirty="0"/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520" y="1852375"/>
            <a:ext cx="7893373" cy="92333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b="1" spc="-150" dirty="0"/>
              <a:t>□ 관련 국정과제</a:t>
            </a:r>
            <a:endParaRPr lang="en-US" altLang="ko-KR" b="1" spc="-150" dirty="0"/>
          </a:p>
          <a:p>
            <a:pPr>
              <a:lnSpc>
                <a:spcPct val="150000"/>
              </a:lnSpc>
            </a:pPr>
            <a:r>
              <a:rPr lang="en-US" altLang="ko-KR" b="1" spc="-150" dirty="0"/>
              <a:t>   - 2017</a:t>
            </a:r>
            <a:r>
              <a:rPr lang="ko-KR" altLang="en-US" b="1" spc="-150" dirty="0"/>
              <a:t>년 </a:t>
            </a:r>
            <a:r>
              <a:rPr lang="en-US" altLang="ko-KR" b="1" spc="-150" dirty="0"/>
              <a:t>5</a:t>
            </a:r>
            <a:r>
              <a:rPr lang="ko-KR" altLang="en-US" b="1" spc="-150" dirty="0"/>
              <a:t>월</a:t>
            </a:r>
            <a:r>
              <a:rPr lang="en-US" altLang="ko-KR" b="1" spc="-150" dirty="0"/>
              <a:t>, </a:t>
            </a:r>
            <a:r>
              <a:rPr lang="en-US" altLang="ko-KR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</a:t>
            </a:r>
            <a:r>
              <a:rPr lang="ko-KR" altLang="en-US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유치원</a:t>
            </a:r>
            <a:r>
              <a:rPr lang="en-US" altLang="ko-KR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b="1" i="1" spc="-15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어린이집</a:t>
            </a:r>
            <a:r>
              <a:rPr lang="ko-KR" altLang="en-US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간 격차 완화</a:t>
            </a:r>
            <a:r>
              <a:rPr lang="en-US" altLang="ko-KR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 </a:t>
            </a:r>
            <a:r>
              <a:rPr lang="ko-KR" altLang="en-US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국정과제 </a:t>
            </a:r>
            <a:r>
              <a:rPr lang="ko-KR" altLang="en-US" b="1" spc="-150" dirty="0"/>
              <a:t>로 선정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2921168"/>
            <a:ext cx="86409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Q6.</a:t>
            </a:r>
          </a:p>
          <a:p>
            <a:pPr fontAlgn="base">
              <a:lnSpc>
                <a:spcPct val="150000"/>
              </a:lnSpc>
            </a:pPr>
            <a:r>
              <a:rPr lang="ko-KR" altLang="en-US" sz="2000" b="1" dirty="0" err="1"/>
              <a:t>통합단이</a:t>
            </a:r>
            <a:r>
              <a:rPr lang="ko-KR" altLang="en-US" sz="2000" b="1" dirty="0"/>
              <a:t> 해체되었는데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국정과제 추진을 위한 주무부서가 어디인가</a:t>
            </a:r>
            <a:r>
              <a:rPr lang="en-US" altLang="ko-KR" sz="2000" b="1" dirty="0"/>
              <a:t>?</a:t>
            </a:r>
            <a:endParaRPr lang="ko-KR" alt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4005064"/>
            <a:ext cx="886541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Q7.</a:t>
            </a:r>
          </a:p>
          <a:p>
            <a:pPr fontAlgn="base">
              <a:lnSpc>
                <a:spcPct val="150000"/>
              </a:lnSpc>
            </a:pPr>
            <a:r>
              <a:rPr lang="en-US" altLang="ko-KR" sz="2000" b="1" spc="-300" dirty="0"/>
              <a:t>1) </a:t>
            </a:r>
            <a:r>
              <a:rPr lang="ko-KR" altLang="en-US" sz="2000" b="1" spc="-300" dirty="0"/>
              <a:t>국정과제에 따르면 추진방법으로 ‘국가교육회의’에서 협의</a:t>
            </a:r>
            <a:r>
              <a:rPr lang="en-US" altLang="ko-KR" sz="2000" b="1" spc="-300" dirty="0"/>
              <a:t>‧</a:t>
            </a:r>
            <a:r>
              <a:rPr lang="ko-KR" altLang="en-US" sz="2000" b="1" spc="-300" dirty="0"/>
              <a:t>조정‘한다고 되어 있는데</a:t>
            </a:r>
            <a:r>
              <a:rPr lang="en-US" altLang="ko-KR" sz="2000" b="1" spc="-300" dirty="0"/>
              <a:t>.</a:t>
            </a:r>
            <a:endParaRPr lang="ko-KR" altLang="en-US" sz="2000" b="1" spc="-300" dirty="0"/>
          </a:p>
          <a:p>
            <a:pPr fontAlgn="base">
              <a:lnSpc>
                <a:spcPct val="150000"/>
              </a:lnSpc>
            </a:pPr>
            <a:r>
              <a:rPr lang="ko-KR" altLang="en-US" sz="2000" b="1" spc="-300" dirty="0"/>
              <a:t>    교육정책에 대한 결정기구에서 ‘보육교사에 대한 처우를 결정한다</a:t>
            </a:r>
            <a:r>
              <a:rPr lang="en-US" altLang="ko-KR" sz="2000" b="1" spc="-300" dirty="0"/>
              <a:t>?’</a:t>
            </a:r>
            <a:r>
              <a:rPr lang="ko-KR" altLang="en-US" sz="2000" b="1" spc="-300" dirty="0"/>
              <a:t>는 것은 권한 밖 아닌가</a:t>
            </a:r>
            <a:r>
              <a:rPr lang="en-US" altLang="ko-KR" sz="2000" b="1" spc="-300" dirty="0"/>
              <a:t>?</a:t>
            </a:r>
            <a:endParaRPr lang="ko-KR" altLang="en-US" sz="2000" b="1" spc="-300" dirty="0"/>
          </a:p>
          <a:p>
            <a:pPr fontAlgn="base">
              <a:lnSpc>
                <a:spcPct val="200000"/>
              </a:lnSpc>
            </a:pPr>
            <a:r>
              <a:rPr lang="en-US" altLang="ko-KR" sz="2000" b="1" spc="-150" dirty="0"/>
              <a:t>2) </a:t>
            </a:r>
            <a:r>
              <a:rPr lang="ko-KR" altLang="en-US" sz="2000" b="1" spc="-150" dirty="0"/>
              <a:t>복지부와 </a:t>
            </a:r>
            <a:r>
              <a:rPr lang="ko-KR" altLang="en-US" sz="2000" b="1" spc="-150" dirty="0" err="1"/>
              <a:t>기재부</a:t>
            </a:r>
            <a:r>
              <a:rPr lang="ko-KR" altLang="en-US" sz="2000" b="1" spc="-150" dirty="0"/>
              <a:t> 등 관련부처의 협의와 조정이 필요한 문제 아닌가</a:t>
            </a:r>
            <a:r>
              <a:rPr lang="en-US" altLang="ko-KR" sz="2000" b="1" spc="-150" dirty="0"/>
              <a:t>?</a:t>
            </a:r>
            <a:endParaRPr lang="ko-KR" altLang="en-US" sz="2000" spc="-15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xmlns="" id="{1F851EB1-0886-43C3-B1AC-EE6C2F07E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50" y="6473403"/>
            <a:ext cx="391185" cy="365125"/>
          </a:xfrm>
        </p:spPr>
        <p:txBody>
          <a:bodyPr/>
          <a:lstStyle/>
          <a:p>
            <a:fld id="{E756D7AD-A7C5-4E71-BC4B-93E56E2C80E6}" type="slidenum">
              <a:rPr lang="ko-KR" altLang="en-US" smtClean="0"/>
              <a:t>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3990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8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37989" y="589465"/>
            <a:ext cx="8640960" cy="494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000" b="1" spc="-150" dirty="0"/>
              <a:t>□ 회의 실적</a:t>
            </a:r>
            <a:endParaRPr lang="en-US" altLang="ko-KR" sz="2000" b="1" spc="-150" dirty="0"/>
          </a:p>
        </p:txBody>
      </p:sp>
      <p:sp>
        <p:nvSpPr>
          <p:cNvPr id="5" name="직사각형 4"/>
          <p:cNvSpPr/>
          <p:nvPr/>
        </p:nvSpPr>
        <p:spPr>
          <a:xfrm>
            <a:off x="251520" y="1160898"/>
            <a:ext cx="8640960" cy="3600986"/>
          </a:xfrm>
          <a:prstGeom prst="rect">
            <a:avLst/>
          </a:prstGeom>
          <a:ln w="15875"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2000" b="1" dirty="0"/>
              <a:t>- 1</a:t>
            </a:r>
            <a:r>
              <a:rPr lang="ko-KR" altLang="en-US" sz="2000" b="1" dirty="0"/>
              <a:t>차 회의</a:t>
            </a:r>
            <a:r>
              <a:rPr lang="en-US" altLang="ko-KR" sz="2000" b="1" dirty="0"/>
              <a:t>(2013. 05. 22) </a:t>
            </a:r>
          </a:p>
          <a:p>
            <a:pPr fontAlgn="base"/>
            <a:r>
              <a:rPr lang="en-US" altLang="ko-KR" dirty="0"/>
              <a:t>  → </a:t>
            </a:r>
            <a:r>
              <a:rPr lang="ko-KR" altLang="en-US" dirty="0"/>
              <a:t>유보통합 추진체계와 유보통합 추진일정 보고</a:t>
            </a:r>
            <a:endParaRPr lang="en-US" altLang="ko-KR" dirty="0"/>
          </a:p>
          <a:p>
            <a:pPr fontAlgn="base"/>
            <a:endParaRPr lang="ko-KR" altLang="en-US" sz="600" dirty="0"/>
          </a:p>
          <a:p>
            <a:pPr fontAlgn="base"/>
            <a:r>
              <a:rPr lang="en-US" altLang="ko-KR" sz="2000" b="1" dirty="0"/>
              <a:t>- 2</a:t>
            </a:r>
            <a:r>
              <a:rPr lang="ko-KR" altLang="en-US" sz="2000" b="1" dirty="0"/>
              <a:t>차 회의</a:t>
            </a:r>
            <a:r>
              <a:rPr lang="en-US" altLang="ko-KR" sz="2000" b="1" dirty="0"/>
              <a:t>(2013. 12. 03) </a:t>
            </a:r>
          </a:p>
          <a:p>
            <a:pPr fontAlgn="base"/>
            <a:r>
              <a:rPr lang="ko-KR" altLang="en-US" dirty="0"/>
              <a:t>  </a:t>
            </a:r>
            <a:r>
              <a:rPr lang="en-US" altLang="ko-KR" dirty="0"/>
              <a:t>→ </a:t>
            </a:r>
            <a:r>
              <a:rPr lang="ko-KR" altLang="en-US" dirty="0"/>
              <a:t>유보통합 추진방안</a:t>
            </a:r>
            <a:endParaRPr lang="en-US" altLang="ko-KR" dirty="0"/>
          </a:p>
          <a:p>
            <a:pPr fontAlgn="base"/>
            <a:endParaRPr lang="ko-KR" altLang="en-US" sz="600" dirty="0"/>
          </a:p>
          <a:p>
            <a:pPr fontAlgn="base"/>
            <a:r>
              <a:rPr lang="en-US" altLang="ko-KR" sz="2000" b="1" dirty="0"/>
              <a:t>- 3</a:t>
            </a:r>
            <a:r>
              <a:rPr lang="ko-KR" altLang="en-US" sz="2000" b="1" dirty="0"/>
              <a:t>차 회의</a:t>
            </a:r>
            <a:r>
              <a:rPr lang="en-US" altLang="ko-KR" sz="2000" b="1" dirty="0"/>
              <a:t>(2014. 08. 29)  </a:t>
            </a:r>
          </a:p>
          <a:p>
            <a:pPr fontAlgn="base"/>
            <a:r>
              <a:rPr lang="en-US" altLang="ko-KR" dirty="0"/>
              <a:t>  → </a:t>
            </a:r>
            <a:r>
              <a:rPr lang="ko-KR" altLang="en-US" dirty="0"/>
              <a:t>결제카드 통합방안</a:t>
            </a:r>
            <a:r>
              <a:rPr lang="en-US" altLang="ko-KR" dirty="0"/>
              <a:t>, </a:t>
            </a:r>
            <a:r>
              <a:rPr lang="ko-KR" altLang="en-US" dirty="0"/>
              <a:t>정보공시 시스템 연계</a:t>
            </a:r>
            <a:endParaRPr lang="en-US" altLang="ko-KR" dirty="0"/>
          </a:p>
          <a:p>
            <a:pPr fontAlgn="base"/>
            <a:endParaRPr lang="ko-KR" altLang="en-US" sz="600" dirty="0"/>
          </a:p>
          <a:p>
            <a:pPr fontAlgn="base"/>
            <a:r>
              <a:rPr lang="en-US" altLang="ko-KR" b="1" dirty="0"/>
              <a:t>- 4</a:t>
            </a:r>
            <a:r>
              <a:rPr lang="ko-KR" altLang="en-US" b="1" dirty="0"/>
              <a:t>차 회의</a:t>
            </a:r>
            <a:r>
              <a:rPr lang="en-US" altLang="ko-KR" b="1" dirty="0"/>
              <a:t>(2014. 12. 16)  </a:t>
            </a:r>
          </a:p>
          <a:p>
            <a:pPr fontAlgn="base"/>
            <a:r>
              <a:rPr lang="en-US" altLang="ko-KR" dirty="0"/>
              <a:t>  → </a:t>
            </a:r>
            <a:r>
              <a:rPr lang="ko-KR" altLang="en-US" dirty="0"/>
              <a:t>평가체계 통합방안 및 정보공시 통합방안 논의</a:t>
            </a:r>
            <a:endParaRPr lang="en-US" altLang="ko-KR" dirty="0"/>
          </a:p>
          <a:p>
            <a:pPr fontAlgn="base"/>
            <a:endParaRPr lang="ko-KR" altLang="en-US" sz="600" dirty="0"/>
          </a:p>
          <a:p>
            <a:pPr fontAlgn="base"/>
            <a:r>
              <a:rPr lang="en-US" altLang="ko-KR" b="1" dirty="0"/>
              <a:t>- 5</a:t>
            </a:r>
            <a:r>
              <a:rPr lang="ko-KR" altLang="en-US" b="1" dirty="0"/>
              <a:t>차 회의</a:t>
            </a:r>
            <a:r>
              <a:rPr lang="en-US" altLang="ko-KR" b="1" dirty="0"/>
              <a:t>(2015. 09. 02) </a:t>
            </a:r>
          </a:p>
          <a:p>
            <a:pPr fontAlgn="base"/>
            <a:r>
              <a:rPr lang="en-US" altLang="ko-KR" dirty="0"/>
              <a:t>  → </a:t>
            </a:r>
            <a:r>
              <a:rPr lang="ko-KR" altLang="en-US" dirty="0" err="1"/>
              <a:t>어린이집</a:t>
            </a:r>
            <a:r>
              <a:rPr lang="ko-KR" altLang="en-US" dirty="0"/>
              <a:t> </a:t>
            </a:r>
            <a:r>
              <a:rPr lang="ko-KR" altLang="en-US" dirty="0" err="1"/>
              <a:t>미설치</a:t>
            </a:r>
            <a:r>
              <a:rPr lang="ko-KR" altLang="en-US" dirty="0"/>
              <a:t> 지역 </a:t>
            </a:r>
            <a:r>
              <a:rPr lang="en-US" altLang="ko-KR" dirty="0"/>
              <a:t>0~2</a:t>
            </a:r>
            <a:r>
              <a:rPr lang="ko-KR" altLang="en-US" dirty="0"/>
              <a:t>세 유치원 </a:t>
            </a:r>
            <a:r>
              <a:rPr lang="ko-KR" altLang="en-US" dirty="0" err="1"/>
              <a:t>취원허용방안</a:t>
            </a:r>
            <a:r>
              <a:rPr lang="en-US" altLang="ko-KR" dirty="0"/>
              <a:t>, </a:t>
            </a:r>
            <a:r>
              <a:rPr lang="ko-KR" altLang="en-US" dirty="0"/>
              <a:t>유치원</a:t>
            </a:r>
            <a:r>
              <a:rPr lang="en-US" altLang="ko-KR" dirty="0"/>
              <a:t>·</a:t>
            </a:r>
            <a:r>
              <a:rPr lang="ko-KR" altLang="en-US" dirty="0" err="1"/>
              <a:t>어린이집</a:t>
            </a:r>
            <a:r>
              <a:rPr lang="ko-KR" altLang="en-US" dirty="0"/>
              <a:t> 시설기준</a:t>
            </a:r>
            <a:endParaRPr lang="en-US" altLang="ko-KR" dirty="0"/>
          </a:p>
          <a:p>
            <a:pPr fontAlgn="base"/>
            <a:r>
              <a:rPr lang="ko-KR" altLang="en-US" dirty="0"/>
              <a:t>      정비</a:t>
            </a:r>
            <a:r>
              <a:rPr lang="en-US" altLang="ko-KR" dirty="0"/>
              <a:t>·</a:t>
            </a:r>
            <a:r>
              <a:rPr lang="ko-KR" altLang="en-US" dirty="0"/>
              <a:t>통합방안 논의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1520" y="4869160"/>
            <a:ext cx="864096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Q8.</a:t>
            </a:r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5</a:t>
            </a:r>
            <a:r>
              <a:rPr lang="ko-KR" altLang="en-US" b="1" dirty="0"/>
              <a:t>차에 거친 회의에서 단 한 차례도 처우 격차 해소를 위한 안건은 있지도 않았음</a:t>
            </a:r>
            <a:r>
              <a:rPr lang="en-US" altLang="ko-KR" b="1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D5F7A1DE-3BF4-46E4-B854-DFBBF062E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50" y="6473403"/>
            <a:ext cx="391185" cy="365125"/>
          </a:xfrm>
        </p:spPr>
        <p:txBody>
          <a:bodyPr/>
          <a:lstStyle/>
          <a:p>
            <a:fld id="{E756D7AD-A7C5-4E71-BC4B-93E56E2C80E6}" type="slidenum">
              <a:rPr lang="ko-KR" altLang="en-US" smtClean="0"/>
              <a:t>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9881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8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17190" y="908720"/>
            <a:ext cx="8675290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Q9. 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그러면서 </a:t>
            </a:r>
            <a:r>
              <a:rPr lang="ko-KR" alt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▲교사자격과 양성체계가 상이 </a:t>
            </a:r>
            <a:r>
              <a:rPr lang="ko-KR" altLang="en-US" b="1" dirty="0"/>
              <a:t>하고</a:t>
            </a:r>
            <a:r>
              <a:rPr lang="en-US" altLang="ko-KR" b="1" dirty="0"/>
              <a:t>, </a:t>
            </a:r>
            <a:r>
              <a:rPr lang="ko-KR" alt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▲부처 일원화 등 관리체계 통합 </a:t>
            </a:r>
            <a:r>
              <a:rPr lang="ko-KR" altLang="en-US" b="1" dirty="0"/>
              <a:t>에 대한 전공자</a:t>
            </a:r>
            <a:r>
              <a:rPr lang="en-US" altLang="ko-KR" b="1" dirty="0"/>
              <a:t>‧</a:t>
            </a:r>
            <a:r>
              <a:rPr lang="ko-KR" altLang="en-US" b="1" dirty="0"/>
              <a:t>종사자</a:t>
            </a:r>
            <a:r>
              <a:rPr lang="en-US" altLang="ko-KR" b="1" dirty="0"/>
              <a:t>, </a:t>
            </a:r>
            <a:r>
              <a:rPr lang="ko-KR" altLang="en-US" b="1" dirty="0" err="1"/>
              <a:t>학무모</a:t>
            </a:r>
            <a:r>
              <a:rPr lang="en-US" altLang="ko-KR" b="1" dirty="0"/>
              <a:t>, </a:t>
            </a:r>
            <a:r>
              <a:rPr lang="ko-KR" altLang="en-US" b="1" dirty="0"/>
              <a:t>관련 단체 등의 이견 및 입장 차이 때문에 해체했다고 하는가</a:t>
            </a:r>
            <a:r>
              <a:rPr lang="en-US" altLang="ko-KR" b="1" dirty="0"/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7190" y="3140968"/>
            <a:ext cx="795521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000" b="1" spc="-150" dirty="0"/>
              <a:t>□  </a:t>
            </a:r>
            <a:r>
              <a:rPr lang="ko-KR" altLang="en-US" sz="2000" b="1" dirty="0" err="1"/>
              <a:t>어린이집</a:t>
            </a:r>
            <a:r>
              <a:rPr lang="ko-KR" altLang="en-US" sz="2000" b="1" dirty="0"/>
              <a:t> 교사 </a:t>
            </a:r>
            <a:r>
              <a:rPr lang="en-US" altLang="ko-KR" sz="2000" b="1" dirty="0" err="1"/>
              <a:t>vs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유치원 교사 처우 현황</a:t>
            </a:r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- </a:t>
            </a:r>
            <a:r>
              <a:rPr lang="ko-KR" altLang="en-US" dirty="0"/>
              <a:t>유치원 교사 월급 </a:t>
            </a:r>
            <a:r>
              <a:rPr lang="en-US" altLang="ko-KR" dirty="0"/>
              <a:t>250</a:t>
            </a:r>
            <a:r>
              <a:rPr lang="ko-KR" altLang="en-US" dirty="0"/>
              <a:t>만원 수준</a:t>
            </a:r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- </a:t>
            </a:r>
            <a:r>
              <a:rPr lang="ko-KR" altLang="en-US" dirty="0" err="1"/>
              <a:t>어린이집</a:t>
            </a:r>
            <a:r>
              <a:rPr lang="ko-KR" altLang="en-US" dirty="0"/>
              <a:t> 교사 월급 </a:t>
            </a:r>
            <a:r>
              <a:rPr lang="en-US" altLang="ko-KR" dirty="0"/>
              <a:t>150</a:t>
            </a:r>
            <a:r>
              <a:rPr lang="ko-KR" altLang="en-US" dirty="0"/>
              <a:t>만원 수준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☞ </a:t>
            </a:r>
            <a:r>
              <a:rPr lang="ko-KR" altLang="en-US" dirty="0" err="1"/>
              <a:t>어린이집</a:t>
            </a:r>
            <a:r>
              <a:rPr lang="ko-KR" altLang="en-US" dirty="0"/>
              <a:t> 교사</a:t>
            </a:r>
            <a:r>
              <a:rPr lang="en-US" altLang="ko-KR" dirty="0"/>
              <a:t>, </a:t>
            </a:r>
            <a:r>
              <a:rPr lang="ko-KR" altLang="en-US" dirty="0"/>
              <a:t>보육교사보다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월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만원 안팎 적고</a:t>
            </a:r>
            <a:endParaRPr lang="ko-KR" altLang="en-US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근무시간은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8~10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시간 </a:t>
            </a:r>
            <a:r>
              <a:rPr lang="ko-KR" altLang="en-US" dirty="0"/>
              <a:t>으로 유치원 교사의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두 배 많아 </a:t>
            </a:r>
            <a:endParaRPr lang="ko-KR" altLang="en-US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xmlns="" id="{99626EB9-A646-4CA6-9BE2-AC213B94C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D7AD-A7C5-4E71-BC4B-93E56E2C80E6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227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777</Words>
  <Application>Microsoft Office PowerPoint</Application>
  <PresentationFormat>화면 슬라이드 쇼(4:3)</PresentationFormat>
  <Paragraphs>109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Office 테마</vt:lpstr>
      <vt:lpstr>국민연금 스튜어드십코드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국민연금 스튜어드십코드</dc:title>
  <dc:creator>assembly</dc:creator>
  <cp:lastModifiedBy>assembly</cp:lastModifiedBy>
  <cp:revision>1</cp:revision>
  <dcterms:created xsi:type="dcterms:W3CDTF">2018-10-10T01:20:35Z</dcterms:created>
  <dcterms:modified xsi:type="dcterms:W3CDTF">2018-10-10T01:21:14Z</dcterms:modified>
</cp:coreProperties>
</file>