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44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33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72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76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72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194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049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86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346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71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250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AEE7-0CB0-4C9C-98C1-04C30D206AED}" type="datetimeFigureOut">
              <a:rPr lang="ko-KR" altLang="en-US" smtClean="0"/>
              <a:t>2018-10-18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47547-9EEA-4900-9C76-834AD4B8170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31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국민연금 </a:t>
            </a:r>
            <a:r>
              <a:rPr lang="ko-KR" altLang="en-US" dirty="0" err="1" smtClean="0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 smtClean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경제인문사회연구</a:t>
            </a:r>
            <a:r>
              <a:rPr lang="ko-KR" altLang="en-US" sz="4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회</a:t>
            </a:r>
            <a:r>
              <a:rPr lang="en-US" altLang="ko-KR" sz="4000" b="1" dirty="0" smtClean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7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정부 주요 정책에 </a:t>
            </a:r>
            <a:endParaRPr lang="en-US" altLang="ko-K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/>
            <a:r>
              <a:rPr lang="ko-KR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브레이크 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거는 국책연구기관</a:t>
            </a:r>
          </a:p>
          <a:p>
            <a:pPr algn="ctr"/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경제인문사회연구회</a:t>
            </a:r>
            <a:r>
              <a:rPr lang="en-US" altLang="ko-KR" sz="3600" dirty="0" smtClean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3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449197"/>
            <a:ext cx="252028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 </a:t>
            </a:r>
            <a:r>
              <a:rPr lang="ko-KR" altLang="en-US" sz="2000" b="1" dirty="0" smtClean="0"/>
              <a:t> 최저임금 </a:t>
            </a:r>
            <a:r>
              <a:rPr lang="ko-KR" altLang="en-US" sz="2000" b="1" dirty="0"/>
              <a:t>인상</a:t>
            </a:r>
          </a:p>
          <a:p>
            <a:pPr fontAlgn="base"/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21466168" descr="EMB00001c402a0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6" y="906815"/>
            <a:ext cx="753734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11560" y="1268760"/>
            <a:ext cx="70567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 KDI, </a:t>
            </a:r>
            <a:r>
              <a:rPr lang="ko-KR" altLang="en-US" sz="2000" b="1" dirty="0" smtClean="0"/>
              <a:t>김준경 경제전망실장</a:t>
            </a:r>
            <a:endParaRPr lang="en-US" altLang="ko-KR" sz="2000" b="1" dirty="0" smtClean="0"/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“</a:t>
            </a:r>
            <a:r>
              <a:rPr lang="ko-KR" altLang="en-US" sz="2000" b="1" i="1" u="sng" dirty="0"/>
              <a:t>경기적 요인도 있겠지만 </a:t>
            </a:r>
            <a:r>
              <a:rPr lang="ko-KR" altLang="en-US" sz="2000" b="1" i="1" u="sng" dirty="0">
                <a:solidFill>
                  <a:srgbClr val="FF0000"/>
                </a:solidFill>
              </a:rPr>
              <a:t>최저임금 인상</a:t>
            </a:r>
            <a:r>
              <a:rPr lang="ko-KR" altLang="en-US" sz="2000" b="1" i="1" u="sng" dirty="0"/>
              <a:t>과 </a:t>
            </a:r>
            <a:r>
              <a:rPr lang="ko-KR" altLang="en-US" sz="2000" b="1" i="1" u="sng" dirty="0">
                <a:solidFill>
                  <a:srgbClr val="FF0000"/>
                </a:solidFill>
              </a:rPr>
              <a:t>제조업 구조조정 </a:t>
            </a:r>
            <a:r>
              <a:rPr lang="ko-KR" altLang="en-US" sz="2000" b="1" i="1" u="sng" dirty="0"/>
              <a:t>등 정책적 요인도 </a:t>
            </a:r>
            <a:r>
              <a:rPr lang="ko-KR" altLang="en-US" sz="2000" b="1" i="1" u="sng" dirty="0">
                <a:solidFill>
                  <a:srgbClr val="FF0000"/>
                </a:solidFill>
              </a:rPr>
              <a:t>고용에 부정적인 영향</a:t>
            </a:r>
            <a:r>
              <a:rPr lang="ko-KR" altLang="en-US" sz="2000" b="1" i="1" u="sng" dirty="0"/>
              <a:t>을 </a:t>
            </a:r>
            <a:r>
              <a:rPr lang="ko-KR" altLang="en-US" sz="2000" b="1" i="1" u="sng" dirty="0" smtClean="0"/>
              <a:t>미쳤다</a:t>
            </a:r>
            <a:r>
              <a:rPr lang="en-US" altLang="ko-KR" sz="2000" dirty="0" smtClean="0"/>
              <a:t>”(9</a:t>
            </a:r>
            <a:r>
              <a:rPr lang="ko-KR" altLang="en-US" sz="2000" dirty="0" smtClean="0"/>
              <a:t>월</a:t>
            </a:r>
            <a:r>
              <a:rPr lang="en-US" altLang="ko-KR" sz="2000" dirty="0" smtClean="0"/>
              <a:t>11</a:t>
            </a:r>
            <a:r>
              <a:rPr lang="ko-KR" altLang="en-US" sz="2000" dirty="0" smtClean="0"/>
              <a:t>일</a:t>
            </a:r>
            <a:r>
              <a:rPr lang="en-US" altLang="ko-KR" sz="2000" dirty="0" smtClean="0"/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sz="2000" b="1" dirty="0" smtClean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결국</a:t>
            </a:r>
            <a:r>
              <a:rPr lang="en-US" altLang="ko-KR" dirty="0"/>
              <a:t>, </a:t>
            </a:r>
            <a:r>
              <a:rPr lang="ko-KR" altLang="en-US" dirty="0"/>
              <a:t>현 정부의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소득주도성장</a:t>
            </a:r>
            <a:r>
              <a:rPr lang="ko-KR" altLang="en-US" dirty="0"/>
              <a:t>이 우리 경제에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부정적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영향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0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251520" y="1586116"/>
            <a:ext cx="864096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차등적용 </a:t>
            </a:r>
            <a:r>
              <a:rPr lang="ko-KR" altLang="en-US" sz="1600" dirty="0"/>
              <a:t>예외 없는 우리나라 최저임금 인상 정책의 </a:t>
            </a:r>
            <a:r>
              <a:rPr lang="ko-KR" altLang="en-US" sz="1600" dirty="0" smtClean="0"/>
              <a:t>문제점</a:t>
            </a:r>
            <a:endParaRPr lang="ko-KR" altLang="en-US" sz="1600" dirty="0"/>
          </a:p>
          <a:p>
            <a:pPr fontAlgn="base">
              <a:lnSpc>
                <a:spcPct val="150000"/>
              </a:lnSpc>
            </a:pPr>
            <a:r>
              <a:rPr lang="en-US" altLang="ko-KR" sz="1600" spc="-150" dirty="0" smtClean="0"/>
              <a:t>  - </a:t>
            </a:r>
            <a:r>
              <a:rPr lang="ko-KR" altLang="en-US" sz="1600" spc="-150" dirty="0" smtClean="0"/>
              <a:t>한국농촌경제연구원 </a:t>
            </a:r>
            <a:r>
              <a:rPr lang="ko-KR" altLang="en-US" sz="1600" spc="-150" dirty="0"/>
              <a:t>보고에 </a:t>
            </a:r>
            <a:r>
              <a:rPr lang="ko-KR" altLang="en-US" sz="1600" spc="-150" dirty="0" smtClean="0"/>
              <a:t>따르면 </a:t>
            </a:r>
            <a:r>
              <a:rPr lang="ko-KR" altLang="en-US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농민 </a:t>
            </a:r>
            <a:r>
              <a:rPr lang="en-US" altLang="ko-KR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88%</a:t>
            </a:r>
            <a:r>
              <a:rPr lang="ko-KR" altLang="en-US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</a:t>
            </a:r>
            <a:r>
              <a:rPr lang="ko-KR" altLang="en-US" sz="1600" spc="-150" dirty="0" smtClean="0"/>
              <a:t>최저임금 인상이 농업에 많은 영향을</a:t>
            </a:r>
            <a:endParaRPr lang="en-US" altLang="ko-KR" sz="1600" spc="-150" dirty="0" smtClean="0"/>
          </a:p>
          <a:p>
            <a:pPr fontAlgn="base">
              <a:lnSpc>
                <a:spcPct val="150000"/>
              </a:lnSpc>
            </a:pPr>
            <a:r>
              <a:rPr lang="ko-KR" altLang="en-US" sz="1600" spc="-150" dirty="0" smtClean="0"/>
              <a:t>    미친다고 밝혀 올해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농업임금은 지난해 보다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13%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상승</a:t>
            </a:r>
            <a:r>
              <a:rPr lang="en-US" altLang="ko-KR" sz="1600" spc="-150" dirty="0"/>
              <a:t>, </a:t>
            </a:r>
            <a:r>
              <a:rPr lang="ko-KR" altLang="en-US" sz="1600" spc="-150" dirty="0"/>
              <a:t>농가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소득은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8.7% </a:t>
            </a:r>
            <a:r>
              <a:rPr lang="ko-KR" altLang="en-US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1600" spc="-150" dirty="0" smtClean="0"/>
              <a:t>추정</a:t>
            </a:r>
            <a:endParaRPr lang="ko-KR" altLang="en-US" sz="1600" spc="-15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156682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-150" dirty="0"/>
              <a:t>□ </a:t>
            </a:r>
            <a:r>
              <a:rPr lang="ko-KR" altLang="en-US" sz="2000" b="1" dirty="0" smtClean="0"/>
              <a:t>급격한 최저임금 인상에 따라 농어촌 직격탄</a:t>
            </a:r>
            <a:endParaRPr lang="ko-KR" altLang="en-US" sz="2000" b="1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71" y="3140968"/>
            <a:ext cx="5624427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019598" y="5490213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ko-KR" altLang="en-US" sz="1400" dirty="0" smtClean="0"/>
              <a:t>조선일보</a:t>
            </a:r>
            <a:r>
              <a:rPr lang="en-US" altLang="ko-KR" sz="1400" dirty="0" smtClean="0"/>
              <a:t>, 2018.06.25)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045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67544" y="915566"/>
            <a:ext cx="835292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&lt;</a:t>
            </a:r>
            <a:r>
              <a:rPr lang="ko-KR" altLang="en-US" sz="2000" b="1" dirty="0" smtClean="0"/>
              <a:t>업종별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지역별 최저임금 차등적용 도입</a:t>
            </a:r>
            <a:r>
              <a:rPr lang="en-US" altLang="ko-KR" sz="2000" b="1" dirty="0" smtClean="0"/>
              <a:t>&gt;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농촌지역</a:t>
            </a:r>
            <a:r>
              <a:rPr lang="ko-KR" altLang="en-US" dirty="0" smtClean="0"/>
              <a:t>의 </a:t>
            </a:r>
            <a:r>
              <a:rPr lang="ko-KR" altLang="en-US" dirty="0"/>
              <a:t>경우 </a:t>
            </a:r>
            <a:r>
              <a:rPr lang="ko-KR" altLang="en-US" sz="2000" b="1" dirty="0"/>
              <a:t>최저임금이 인상</a:t>
            </a:r>
            <a:r>
              <a:rPr lang="ko-KR" altLang="en-US" dirty="0"/>
              <a:t>되면 </a:t>
            </a:r>
            <a:r>
              <a:rPr lang="ko-KR" altLang="en-US" sz="2000" b="1" dirty="0"/>
              <a:t>잔업 및 휴일작업 수당까지 같이 올라가는 구조</a:t>
            </a:r>
            <a:r>
              <a:rPr lang="ko-KR" altLang="en-US" dirty="0"/>
              <a:t>여서</a:t>
            </a:r>
            <a:r>
              <a:rPr lang="ko-KR" altLang="en-US" sz="2000" dirty="0"/>
              <a:t> </a:t>
            </a:r>
            <a:r>
              <a:rPr lang="ko-KR" altLang="en-US" sz="2000" b="1" dirty="0"/>
              <a:t>경영부담</a:t>
            </a:r>
            <a:r>
              <a:rPr lang="ko-KR" altLang="en-US" dirty="0"/>
              <a:t>이 </a:t>
            </a:r>
            <a:r>
              <a:rPr lang="ko-KR" altLang="en-US" sz="2000" b="1" dirty="0" smtClean="0"/>
              <a:t>가중</a:t>
            </a:r>
            <a:r>
              <a:rPr lang="ko-KR" altLang="en-US" dirty="0" smtClean="0"/>
              <a:t>됨</a:t>
            </a:r>
            <a:endParaRPr lang="en-US" altLang="ko-KR" dirty="0" smtClean="0"/>
          </a:p>
          <a:p>
            <a:pPr fontAlgn="base"/>
            <a:endParaRPr lang="ko-KR" altLang="en-US" dirty="0"/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/>
              <a:t>아울러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숙식제공 </a:t>
            </a:r>
            <a:r>
              <a:rPr lang="ko-KR" altLang="en-US" dirty="0" smtClean="0"/>
              <a:t>에 </a:t>
            </a:r>
            <a:r>
              <a:rPr lang="ko-KR" altLang="en-US" dirty="0"/>
              <a:t>드는 비용까지 감안하면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최저임금이 이미 </a:t>
            </a:r>
            <a:endParaRPr lang="en-US" altLang="ko-KR" sz="2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천원이 </a:t>
            </a:r>
            <a:r>
              <a:rPr lang="ko-KR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상회 </a:t>
            </a:r>
            <a:r>
              <a:rPr lang="ko-KR" altLang="en-US" dirty="0" smtClean="0"/>
              <a:t>하고 </a:t>
            </a:r>
            <a:r>
              <a:rPr lang="ko-KR" altLang="en-US" dirty="0"/>
              <a:t>있는 </a:t>
            </a:r>
            <a:r>
              <a:rPr lang="ko-KR" altLang="en-US" dirty="0" smtClean="0"/>
              <a:t>실정</a:t>
            </a:r>
            <a:r>
              <a:rPr lang="en-US" altLang="ko-KR" dirty="0" smtClean="0"/>
              <a:t> 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b="1" spc="-150" dirty="0"/>
              <a:t>- </a:t>
            </a:r>
            <a:r>
              <a:rPr lang="ko-KR" altLang="en-US" sz="2000" b="1" spc="-150" dirty="0"/>
              <a:t>업종별</a:t>
            </a:r>
            <a:r>
              <a:rPr lang="en-US" altLang="ko-KR" sz="2000" b="1" spc="-150" dirty="0"/>
              <a:t>, </a:t>
            </a:r>
            <a:r>
              <a:rPr lang="ko-KR" altLang="en-US" sz="2000" b="1" spc="-150" dirty="0"/>
              <a:t>지역별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차등적용</a:t>
            </a:r>
            <a:r>
              <a:rPr lang="ko-KR" altLang="en-US" sz="2000" b="1" spc="-150" dirty="0"/>
              <a:t>의 </a:t>
            </a:r>
            <a:r>
              <a:rPr lang="ko-KR" altLang="en-US" sz="2000" b="1" spc="-150" dirty="0" smtClean="0"/>
              <a:t>필요성이 </a:t>
            </a:r>
            <a:r>
              <a:rPr lang="ko-KR" altLang="en-US" sz="2000" b="1" spc="-150" dirty="0" err="1" smtClean="0"/>
              <a:t>인정되어야함</a:t>
            </a:r>
            <a:r>
              <a:rPr lang="en-US" altLang="ko-KR" sz="2000" b="1" spc="-150" dirty="0" smtClean="0"/>
              <a:t>! </a:t>
            </a:r>
            <a:endParaRPr lang="ko-KR" altLang="en-US" sz="2000" b="1" spc="-150" dirty="0"/>
          </a:p>
        </p:txBody>
      </p:sp>
    </p:spTree>
    <p:extLst>
      <p:ext uri="{BB962C8B-B14F-4D97-AF65-F5344CB8AC3E}">
        <p14:creationId xmlns:p14="http://schemas.microsoft.com/office/powerpoint/2010/main" val="6378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21465448" descr="EMB00001c402a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54" y="1916832"/>
            <a:ext cx="5223891" cy="25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67544" y="1052736"/>
            <a:ext cx="79116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>
                <a:solidFill>
                  <a:srgbClr val="00B0F0"/>
                </a:solidFill>
              </a:rPr>
              <a:t>정부</a:t>
            </a:r>
            <a:r>
              <a:rPr lang="ko-KR" altLang="en-US" dirty="0" smtClean="0"/>
              <a:t>는 </a:t>
            </a:r>
            <a:r>
              <a:rPr lang="en-US" altLang="ko-KR" b="1" dirty="0">
                <a:solidFill>
                  <a:srgbClr val="00B0F0"/>
                </a:solidFill>
              </a:rPr>
              <a:t>2030</a:t>
            </a:r>
            <a:r>
              <a:rPr lang="ko-KR" altLang="en-US" b="1" dirty="0">
                <a:solidFill>
                  <a:srgbClr val="00B0F0"/>
                </a:solidFill>
              </a:rPr>
              <a:t>년까지 </a:t>
            </a:r>
            <a:r>
              <a:rPr lang="en-US" altLang="ko-KR" b="1" dirty="0">
                <a:solidFill>
                  <a:srgbClr val="00B0F0"/>
                </a:solidFill>
              </a:rPr>
              <a:t>10.2% </a:t>
            </a:r>
            <a:r>
              <a:rPr lang="ko-KR" altLang="en-US" b="1" dirty="0">
                <a:solidFill>
                  <a:srgbClr val="00B0F0"/>
                </a:solidFill>
              </a:rPr>
              <a:t>전기요금 인상</a:t>
            </a:r>
            <a:r>
              <a:rPr lang="ko-KR" altLang="en-US" dirty="0"/>
              <a:t>하겠다고 밝혔지만</a:t>
            </a:r>
            <a:r>
              <a:rPr lang="en-US" altLang="ko-KR" dirty="0" smtClean="0"/>
              <a:t>,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>
                <a:solidFill>
                  <a:srgbClr val="FF0000"/>
                </a:solidFill>
              </a:rPr>
              <a:t>에너지경제연구원</a:t>
            </a:r>
            <a:r>
              <a:rPr lang="ko-KR" altLang="en-US" dirty="0" smtClean="0"/>
              <a:t>은 </a:t>
            </a:r>
            <a:r>
              <a:rPr lang="en-US" altLang="ko-KR" b="1" dirty="0">
                <a:solidFill>
                  <a:srgbClr val="FF0000"/>
                </a:solidFill>
              </a:rPr>
              <a:t>2029</a:t>
            </a:r>
            <a:r>
              <a:rPr lang="ko-KR" altLang="en-US" b="1" dirty="0">
                <a:solidFill>
                  <a:srgbClr val="FF0000"/>
                </a:solidFill>
              </a:rPr>
              <a:t>년까지 </a:t>
            </a:r>
            <a:r>
              <a:rPr lang="en-US" altLang="ko-KR" b="1" dirty="0">
                <a:solidFill>
                  <a:srgbClr val="FF0000"/>
                </a:solidFill>
              </a:rPr>
              <a:t>21% </a:t>
            </a:r>
            <a:r>
              <a:rPr lang="ko-KR" altLang="en-US" b="1" dirty="0">
                <a:solidFill>
                  <a:srgbClr val="FF0000"/>
                </a:solidFill>
              </a:rPr>
              <a:t>정도 오를 것이라고 </a:t>
            </a:r>
            <a:r>
              <a:rPr lang="ko-KR" altLang="en-US" b="1" dirty="0" smtClean="0">
                <a:solidFill>
                  <a:srgbClr val="FF0000"/>
                </a:solidFill>
              </a:rPr>
              <a:t>전망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5536" y="580618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000" b="1" dirty="0"/>
              <a:t>□ 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탈원전</a:t>
            </a:r>
            <a:r>
              <a:rPr lang="ko-KR" altLang="en-US" sz="2000" b="1" dirty="0" smtClean="0"/>
              <a:t> 정책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476762" y="4725144"/>
            <a:ext cx="7911662" cy="454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 smtClean="0">
                <a:solidFill>
                  <a:srgbClr val="00B0F0"/>
                </a:solidFill>
              </a:rPr>
              <a:t>주요정책</a:t>
            </a:r>
            <a:r>
              <a:rPr lang="ko-KR" altLang="en-US" b="1" dirty="0" smtClean="0"/>
              <a:t>에 부정적 전망 이어지고 있어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주요 정책에 대한 </a:t>
            </a:r>
            <a:r>
              <a:rPr lang="ko-KR" altLang="en-US" b="1" dirty="0" smtClean="0">
                <a:solidFill>
                  <a:srgbClr val="FF0000"/>
                </a:solidFill>
              </a:rPr>
              <a:t>재검토</a:t>
            </a:r>
            <a:r>
              <a:rPr lang="ko-KR" altLang="en-US" b="1" dirty="0" smtClean="0">
                <a:solidFill>
                  <a:srgbClr val="00B0F0"/>
                </a:solidFill>
              </a:rPr>
              <a:t> </a:t>
            </a:r>
            <a:r>
              <a:rPr lang="ko-KR" altLang="en-US" b="1" dirty="0" smtClean="0"/>
              <a:t>필요</a:t>
            </a:r>
            <a:endParaRPr lang="ko-KR" altLang="en-US" b="1" dirty="0"/>
          </a:p>
        </p:txBody>
      </p:sp>
      <p:sp>
        <p:nvSpPr>
          <p:cNvPr id="8" name="직사각형 7"/>
          <p:cNvSpPr/>
          <p:nvPr/>
        </p:nvSpPr>
        <p:spPr>
          <a:xfrm>
            <a:off x="476762" y="5229200"/>
            <a:ext cx="79116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정책적으로 연구된 결과물은 </a:t>
            </a:r>
            <a:r>
              <a:rPr lang="ko-KR" altLang="en-US" sz="2000" b="1" i="1" dirty="0" smtClean="0">
                <a:solidFill>
                  <a:srgbClr val="00B0F0"/>
                </a:solidFill>
              </a:rPr>
              <a:t>정부 정책에 충분히 반영</a:t>
            </a:r>
            <a:r>
              <a:rPr lang="ko-KR" altLang="en-US" sz="2000" b="1" dirty="0" smtClean="0"/>
              <a:t>하고</a:t>
            </a:r>
            <a:r>
              <a:rPr lang="en-US" altLang="ko-KR" sz="2000" b="1" dirty="0" smtClean="0"/>
              <a:t>,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연구 결과가 </a:t>
            </a:r>
            <a:r>
              <a:rPr lang="ko-KR" altLang="en-US" sz="2000" b="1" i="1" dirty="0" smtClean="0">
                <a:solidFill>
                  <a:srgbClr val="00B0F0"/>
                </a:solidFill>
              </a:rPr>
              <a:t>국민들에게 설명</a:t>
            </a:r>
            <a:r>
              <a:rPr lang="ko-KR" altLang="en-US" sz="2000" b="1" dirty="0" smtClean="0"/>
              <a:t>될 수 있도록 노력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20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36802" y="620688"/>
            <a:ext cx="2980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dirty="0"/>
              <a:t>문재인대통령은 공약</a:t>
            </a:r>
            <a:r>
              <a:rPr lang="en-US" altLang="ko-KR" sz="2000" dirty="0"/>
              <a:t>1</a:t>
            </a:r>
            <a:r>
              <a:rPr lang="ko-KR" altLang="en-US" sz="2000" dirty="0"/>
              <a:t>호</a:t>
            </a:r>
          </a:p>
        </p:txBody>
      </p:sp>
      <p:pic>
        <p:nvPicPr>
          <p:cNvPr id="3074" name="Picture 2" descr="강신욱 통계청장 &amp;quot;특정 해석 위한 통계생산 안할 것&amp;quot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997635" cy="22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611560" y="1268760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dirty="0" smtClean="0"/>
              <a:t>문재인대통령</a:t>
            </a:r>
            <a:r>
              <a:rPr lang="en-US" altLang="ko-KR" sz="2000" b="1" dirty="0" smtClean="0"/>
              <a:t>(5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31</a:t>
            </a:r>
            <a:r>
              <a:rPr lang="ko-KR" altLang="en-US" sz="2000" b="1" dirty="0" smtClean="0"/>
              <a:t>일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국가재정전략회의</a:t>
            </a:r>
            <a:r>
              <a:rPr lang="en-US" altLang="ko-KR" sz="2000" b="1" dirty="0" smtClean="0"/>
              <a:t>) 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dirty="0" smtClean="0"/>
              <a:t>“</a:t>
            </a:r>
            <a:r>
              <a:rPr lang="ko-KR" altLang="en-US" sz="2000" dirty="0"/>
              <a:t>최저임금 인상은 긍정적 효과가 </a:t>
            </a:r>
            <a:r>
              <a:rPr lang="en-US" altLang="ko-KR" sz="2000" dirty="0"/>
              <a:t>90</a:t>
            </a:r>
            <a:r>
              <a:rPr lang="en-US" altLang="ko-KR" sz="2000" dirty="0" smtClean="0"/>
              <a:t>%”</a:t>
            </a:r>
          </a:p>
          <a:p>
            <a:pPr fontAlgn="base">
              <a:lnSpc>
                <a:spcPct val="150000"/>
              </a:lnSpc>
            </a:pPr>
            <a:endParaRPr lang="en-US" altLang="ko-KR" sz="2000" b="1" dirty="0"/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r>
              <a:rPr lang="ko-KR" altLang="en-US" sz="2000" dirty="0" smtClean="0"/>
              <a:t>노동연구원에서 </a:t>
            </a:r>
            <a:r>
              <a:rPr lang="ko-KR" altLang="en-US" sz="2000" b="1" dirty="0">
                <a:solidFill>
                  <a:srgbClr val="00B0F0"/>
                </a:solidFill>
              </a:rPr>
              <a:t>다양한 분석 </a:t>
            </a:r>
            <a:r>
              <a:rPr lang="ko-KR" altLang="en-US" sz="2000" b="1" dirty="0" smtClean="0">
                <a:solidFill>
                  <a:srgbClr val="00B0F0"/>
                </a:solidFill>
              </a:rPr>
              <a:t>자료 청와대에 </a:t>
            </a:r>
            <a:r>
              <a:rPr lang="ko-KR" altLang="en-US" sz="2000" b="1" dirty="0">
                <a:solidFill>
                  <a:srgbClr val="00B0F0"/>
                </a:solidFill>
              </a:rPr>
              <a:t>제출</a:t>
            </a:r>
            <a:r>
              <a:rPr lang="ko-KR" altLang="en-US" sz="2000" dirty="0"/>
              <a:t>하였으나</a:t>
            </a:r>
            <a:r>
              <a:rPr lang="en-US" altLang="ko-KR" sz="2000" dirty="0"/>
              <a:t>, </a:t>
            </a:r>
            <a:r>
              <a:rPr lang="ko-KR" altLang="en-US" sz="2000" b="1" dirty="0">
                <a:solidFill>
                  <a:srgbClr val="00B0F0"/>
                </a:solidFill>
              </a:rPr>
              <a:t>청와대에서 입맛에 맞는 자료 일부만 골라 </a:t>
            </a:r>
            <a:r>
              <a:rPr lang="ko-KR" altLang="en-US" sz="2000" b="1" dirty="0" smtClean="0">
                <a:solidFill>
                  <a:srgbClr val="00B0F0"/>
                </a:solidFill>
              </a:rPr>
              <a:t>발표</a:t>
            </a:r>
            <a:endParaRPr lang="en-US" altLang="ko-KR" sz="2000" b="1" dirty="0"/>
          </a:p>
          <a:p>
            <a:pPr marL="342900" indent="-342900" fontAlgn="base">
              <a:lnSpc>
                <a:spcPct val="150000"/>
              </a:lnSpc>
              <a:buFontTx/>
              <a:buChar char="-"/>
            </a:pPr>
            <a:r>
              <a:rPr lang="ko-KR" altLang="en-US" sz="2000" dirty="0" smtClean="0"/>
              <a:t>이 과제를 수행한 연구원은 </a:t>
            </a:r>
            <a:r>
              <a:rPr lang="ko-KR" altLang="en-US" sz="2000" b="1" dirty="0" smtClean="0"/>
              <a:t>통계청장</a:t>
            </a:r>
            <a:r>
              <a:rPr lang="ko-KR" altLang="en-US" sz="2000" dirty="0" smtClean="0"/>
              <a:t>으로 부임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587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249</Words>
  <Application>Microsoft Office PowerPoint</Application>
  <PresentationFormat>화면 슬라이드 쇼(4:3)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2018-10-18T08:18:30Z</dcterms:created>
  <dcterms:modified xsi:type="dcterms:W3CDTF">2018-10-18T08:21:27Z</dcterms:modified>
</cp:coreProperties>
</file>