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1C3D-3AE1-4470-B62A-291A057AE6E9}" type="datetimeFigureOut">
              <a:rPr lang="ko-KR" altLang="en-US" smtClean="0"/>
              <a:t>2018-10-23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EABF5-7A56-4336-91C0-4F512C8A76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816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1C3D-3AE1-4470-B62A-291A057AE6E9}" type="datetimeFigureOut">
              <a:rPr lang="ko-KR" altLang="en-US" smtClean="0"/>
              <a:t>2018-10-23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EABF5-7A56-4336-91C0-4F512C8A76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34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1C3D-3AE1-4470-B62A-291A057AE6E9}" type="datetimeFigureOut">
              <a:rPr lang="ko-KR" altLang="en-US" smtClean="0"/>
              <a:t>2018-10-23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EABF5-7A56-4336-91C0-4F512C8A76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5863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1C3D-3AE1-4470-B62A-291A057AE6E9}" type="datetimeFigureOut">
              <a:rPr lang="ko-KR" altLang="en-US" smtClean="0"/>
              <a:t>2018-10-23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EABF5-7A56-4336-91C0-4F512C8A76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8561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1C3D-3AE1-4470-B62A-291A057AE6E9}" type="datetimeFigureOut">
              <a:rPr lang="ko-KR" altLang="en-US" smtClean="0"/>
              <a:t>2018-10-23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EABF5-7A56-4336-91C0-4F512C8A76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243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1C3D-3AE1-4470-B62A-291A057AE6E9}" type="datetimeFigureOut">
              <a:rPr lang="ko-KR" altLang="en-US" smtClean="0"/>
              <a:t>2018-10-23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EABF5-7A56-4336-91C0-4F512C8A76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4130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1C3D-3AE1-4470-B62A-291A057AE6E9}" type="datetimeFigureOut">
              <a:rPr lang="ko-KR" altLang="en-US" smtClean="0"/>
              <a:t>2018-10-23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EABF5-7A56-4336-91C0-4F512C8A76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8417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1C3D-3AE1-4470-B62A-291A057AE6E9}" type="datetimeFigureOut">
              <a:rPr lang="ko-KR" altLang="en-US" smtClean="0"/>
              <a:t>2018-10-23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EABF5-7A56-4336-91C0-4F512C8A76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008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1C3D-3AE1-4470-B62A-291A057AE6E9}" type="datetimeFigureOut">
              <a:rPr lang="ko-KR" altLang="en-US" smtClean="0"/>
              <a:t>2018-10-23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EABF5-7A56-4336-91C0-4F512C8A76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3852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1C3D-3AE1-4470-B62A-291A057AE6E9}" type="datetimeFigureOut">
              <a:rPr lang="ko-KR" altLang="en-US" smtClean="0"/>
              <a:t>2018-10-23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EABF5-7A56-4336-91C0-4F512C8A76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3122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1C3D-3AE1-4470-B62A-291A057AE6E9}" type="datetimeFigureOut">
              <a:rPr lang="ko-KR" altLang="en-US" smtClean="0"/>
              <a:t>2018-10-23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EABF5-7A56-4336-91C0-4F512C8A76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45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81C3D-3AE1-4470-B62A-291A057AE6E9}" type="datetimeFigureOut">
              <a:rPr lang="ko-KR" altLang="en-US" smtClean="0"/>
              <a:t>2018-10-23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EABF5-7A56-4336-91C0-4F512C8A76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7428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국민연금 </a:t>
            </a:r>
            <a:r>
              <a:rPr lang="ko-KR" altLang="en-US" dirty="0" err="1"/>
              <a:t>스튜어드십코드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39" y="793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127" y="2324397"/>
            <a:ext cx="7206819" cy="432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ssembly\Desktop\161229_0252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58" b="100000" l="4133" r="64600">
                        <a14:foregroundMark x1="42498" y1="46675" x2="52875" y2="73700"/>
                        <a14:foregroundMark x1="41779" y1="42080" x2="53908" y2="49879"/>
                        <a14:foregroundMark x1="55256" y1="51270" x2="57143" y2="56530"/>
                        <a14:foregroundMark x1="8895" y1="81741" x2="8895" y2="90206"/>
                        <a14:foregroundMark x1="9075" y1="78053" x2="8041" y2="81258"/>
                        <a14:foregroundMark x1="38589" y1="90750" x2="39578" y2="94619"/>
                        <a14:foregroundMark x1="58176" y1="63422" x2="52606" y2="81560"/>
                        <a14:foregroundMark x1="59030" y1="74909" x2="54897" y2="82950"/>
                        <a14:foregroundMark x1="57188" y1="81318" x2="57367" y2="82225"/>
                        <a14:foregroundMark x1="58760" y1="79141" x2="58086" y2="89903"/>
                        <a14:foregroundMark x1="57323" y1="84099" x2="59973" y2="81137"/>
                        <a14:backgroundMark x1="59164" y1="80411" x2="49146" y2="99879"/>
                        <a14:backgroundMark x1="47664" y1="91838" x2="40431" y2="99637"/>
                        <a14:backgroundMark x1="45867" y1="96070" x2="48158" y2="98609"/>
                        <a14:backgroundMark x1="58176" y1="86759" x2="60647" y2="84462"/>
                        <a14:backgroundMark x1="55391" y1="88573" x2="59344" y2="86276"/>
                        <a14:backgroundMark x1="58176" y1="88331" x2="59164" y2="90206"/>
                        <a14:backgroundMark x1="58041" y1="86397" x2="60872" y2="82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11"/>
          <a:stretch/>
        </p:blipFill>
        <p:spPr bwMode="auto">
          <a:xfrm>
            <a:off x="4932040" y="1796822"/>
            <a:ext cx="4573438" cy="49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8199" y="877034"/>
            <a:ext cx="648754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국 정 감 사</a:t>
            </a:r>
            <a:endParaRPr lang="en-US" altLang="ko-KR" sz="6000" b="1" dirty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3200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나눔스퀘어 Bold" pitchFamily="50" charset="-127"/>
                <a:ea typeface="나눔스퀘어 Bold" pitchFamily="50" charset="-127"/>
              </a:rPr>
              <a:t>KDB</a:t>
            </a:r>
            <a:r>
              <a:rPr lang="ko-KR" altLang="en-US" sz="3200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나눔스퀘어 Bold" pitchFamily="50" charset="-127"/>
                <a:ea typeface="나눔스퀘어 Bold" pitchFamily="50" charset="-127"/>
              </a:rPr>
              <a:t>산업은행</a:t>
            </a:r>
            <a:endParaRPr lang="en-US" altLang="ko-KR" sz="3200" dirty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나눔스퀘어 Bold" pitchFamily="50" charset="-127"/>
              <a:ea typeface="나눔스퀘어 Bold" pitchFamily="50" charset="-127"/>
            </a:endParaRPr>
          </a:p>
          <a:p>
            <a:pPr algn="ctr"/>
            <a:r>
              <a:rPr lang="ko-KR" altLang="en-US" sz="3200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나눔스퀘어 Bold" pitchFamily="50" charset="-127"/>
                <a:ea typeface="나눔스퀘어 Bold" pitchFamily="50" charset="-127"/>
              </a:rPr>
              <a:t>중소기업은행</a:t>
            </a:r>
            <a:endParaRPr lang="en-US" altLang="ko-KR" sz="3200" dirty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나눔스퀘어 Bold" pitchFamily="50" charset="-127"/>
              <a:ea typeface="나눔스퀘어 Bold" pitchFamily="50" charset="-127"/>
            </a:endParaRPr>
          </a:p>
          <a:p>
            <a:pPr algn="ctr"/>
            <a:r>
              <a:rPr lang="ko-KR" altLang="en-US" sz="3200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나눔스퀘어 Bold" pitchFamily="50" charset="-127"/>
                <a:ea typeface="나눔스퀘어 Bold" pitchFamily="50" charset="-127"/>
              </a:rPr>
              <a:t>예금보험공사</a:t>
            </a:r>
            <a:endParaRPr lang="en-US" altLang="ko-KR" sz="3200" dirty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나눔스퀘어 Bold" pitchFamily="50" charset="-127"/>
              <a:ea typeface="나눔스퀘어 Bold" pitchFamily="50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119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ssembly\Desktop\KakaoTalk_20180131_103515951.png">
            <a:extLst>
              <a:ext uri="{FF2B5EF4-FFF2-40B4-BE49-F238E27FC236}">
                <a16:creationId xmlns:a16="http://schemas.microsoft.com/office/drawing/2014/main" xmlns="" id="{31BB6A79-00BD-462B-B77B-8DF4A38E8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495273" y="1020962"/>
            <a:ext cx="7848872" cy="2098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dirty="0"/>
              <a:t>□ 산업은행이 제출한 재취업 허가 사유를 살펴보니</a:t>
            </a:r>
          </a:p>
          <a:p>
            <a:pPr fontAlgn="base">
              <a:lnSpc>
                <a:spcPct val="150000"/>
              </a:lnSpc>
            </a:pPr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▲ 주주로서 관리</a:t>
            </a:r>
            <a:r>
              <a:rPr lang="en-US" altLang="ko-K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</a:t>
            </a:r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감독 필요성 </a:t>
            </a:r>
            <a:r>
              <a:rPr lang="en-US" altLang="ko-K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fontAlgn="base">
              <a:lnSpc>
                <a:spcPct val="150000"/>
              </a:lnSpc>
            </a:pPr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▲ 투자자 및 </a:t>
            </a:r>
            <a:r>
              <a:rPr lang="ko-KR" alt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대주단으로서의</a:t>
            </a:r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권리 보호 차원</a:t>
            </a:r>
            <a:endParaRPr lang="en-US" altLang="ko-KR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▲ 거래기업 요청에 대응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520098" y="3140968"/>
            <a:ext cx="813690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Q3.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행장님</a:t>
            </a:r>
            <a:r>
              <a:rPr lang="en-US" altLang="ko-KR" dirty="0"/>
              <a:t>! </a:t>
            </a:r>
            <a:r>
              <a:rPr lang="ko-KR" altLang="en-US" dirty="0"/>
              <a:t>이런 재취업 사유가 타당하다고 생각하는가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95273" y="4365104"/>
            <a:ext cx="87612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Q3-1.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금융만 전문으로 한 퇴직자가 실물을 같이 알아야 하는 경영진으로 </a:t>
            </a:r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적합하다고 생각하는지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6" name="Picture 2" descr="C:\Users\assembly\Desktop\KakaoTalk_20171108_152345792.png">
            <a:extLst>
              <a:ext uri="{FF2B5EF4-FFF2-40B4-BE49-F238E27FC236}">
                <a16:creationId xmlns:a16="http://schemas.microsoft.com/office/drawing/2014/main" xmlns="" id="{4C378ABE-DF04-4D04-A3EB-E9583665F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63831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85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assembly\Desktop\KakaoTalk_20180131_103515951.png">
            <a:extLst>
              <a:ext uri="{FF2B5EF4-FFF2-40B4-BE49-F238E27FC236}">
                <a16:creationId xmlns:a16="http://schemas.microsoft.com/office/drawing/2014/main" xmlns="" id="{31BB6A79-00BD-462B-B77B-8DF4A38E8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344070" y="548680"/>
            <a:ext cx="87999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Q3-2.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그간 산업은행 출신이 낙하산으로 내려가 해당 기업 상황을 악화시킨 게 한 두 번이 아닌데 그래도 산업은행 낙하산 이유로 전문성 운운할 자격이 있는가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336304" y="4797152"/>
            <a:ext cx="85689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dirty="0"/>
              <a:t>□ 재취업 시기도 문제임</a:t>
            </a:r>
            <a:r>
              <a:rPr lang="en-US" altLang="ko-KR" dirty="0"/>
              <a:t>. </a:t>
            </a:r>
            <a:r>
              <a:rPr lang="ko-KR" altLang="en-US" dirty="0"/>
              <a:t>대부분의 재취업자들이 </a:t>
            </a:r>
            <a:r>
              <a:rPr lang="ko-KR" altLang="en-US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퇴직년월에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재취업 </a:t>
            </a:r>
            <a:r>
              <a:rPr lang="ko-KR" altLang="en-US" dirty="0"/>
              <a:t>하고 있음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411450" y="5363654"/>
            <a:ext cx="813690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Q3-3.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사전에 재취업을 약속하고 퇴직을 한 것 아닌가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398710" y="1988840"/>
            <a:ext cx="825542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예</a:t>
            </a:r>
            <a:r>
              <a:rPr lang="en-US" altLang="ko-KR" dirty="0"/>
              <a:t>) 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- </a:t>
            </a:r>
            <a:r>
              <a:rPr lang="ko-KR" altLang="en-US" dirty="0"/>
              <a:t>과거 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대우조선 부사장 </a:t>
            </a:r>
            <a:r>
              <a:rPr lang="ko-KR" altLang="en-US" dirty="0"/>
              <a:t>으로 내려갔던 산업은행 </a:t>
            </a:r>
            <a:r>
              <a:rPr lang="ko-KR" altLang="en-US" dirty="0" err="1"/>
              <a:t>부행장</a:t>
            </a:r>
            <a:r>
              <a:rPr lang="ko-KR" altLang="en-US" dirty="0"/>
              <a:t> 출신은</a:t>
            </a:r>
          </a:p>
          <a:p>
            <a:pPr>
              <a:lnSpc>
                <a:spcPct val="150000"/>
              </a:lnSpc>
            </a:pP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분식회계 연루돼 사법처리</a:t>
            </a:r>
            <a:r>
              <a:rPr lang="en-US" altLang="ko-KR" dirty="0"/>
              <a:t>. 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434642" y="3356992"/>
            <a:ext cx="82418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/>
              <a:t>-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대우건설 </a:t>
            </a:r>
            <a:r>
              <a:rPr lang="ko-KR" altLang="en-US" dirty="0"/>
              <a:t>의 경우 산업은행 출신이 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사장 </a:t>
            </a:r>
            <a:r>
              <a:rPr lang="ko-KR" altLang="en-US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직대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dirty="0"/>
              <a:t>를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dirty="0"/>
              <a:t>맡고 있었지만 </a:t>
            </a:r>
          </a:p>
          <a:p>
            <a:pPr>
              <a:lnSpc>
                <a:spcPct val="150000"/>
              </a:lnSpc>
            </a:pPr>
            <a:r>
              <a:rPr lang="ko-KR" altLang="en-US" dirty="0"/>
              <a:t>대우건설 숨은 부실 불거지면서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호반건설에 매각 무산</a:t>
            </a:r>
          </a:p>
        </p:txBody>
      </p:sp>
      <p:pic>
        <p:nvPicPr>
          <p:cNvPr id="8" name="Picture 2" descr="C:\Users\assembly\Desktop\KakaoTalk_20171108_152345792.png">
            <a:extLst>
              <a:ext uri="{FF2B5EF4-FFF2-40B4-BE49-F238E27FC236}">
                <a16:creationId xmlns:a16="http://schemas.microsoft.com/office/drawing/2014/main" xmlns="" id="{BBDD9952-236C-40CF-9500-A7F88CABB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63831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7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ssembly\Desktop\KakaoTalk_20180131_103515951.png">
            <a:extLst>
              <a:ext uri="{FF2B5EF4-FFF2-40B4-BE49-F238E27FC236}">
                <a16:creationId xmlns:a16="http://schemas.microsoft.com/office/drawing/2014/main" xmlns="" id="{31BB6A79-00BD-462B-B77B-8DF4A38E8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313909" y="771493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dirty="0"/>
              <a:t>□ 물론 낙하산 인사가 모두 나쁜 것은 아님</a:t>
            </a:r>
            <a:r>
              <a:rPr lang="en-US" altLang="ko-KR" dirty="0"/>
              <a:t>. </a:t>
            </a:r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  </a:t>
            </a:r>
            <a:r>
              <a:rPr lang="ko-KR" altLang="en-US" dirty="0"/>
              <a:t>하지만 금융거래의 특성 상 한곳은 투자하는 곳이고 다른 곳은 투자를 받는 곳임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442355" y="1681920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Q4.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돈을 댄 은행의 간부가 대출받은 기업에 내려가는 것을 </a:t>
            </a:r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과연 누가 순수하게 볼 것인가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313909" y="3342745"/>
            <a:ext cx="8352928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dirty="0"/>
              <a:t>○ 실제로 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최근 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년간 산은 출신이 재취업한 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PF 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기업 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곳</a:t>
            </a:r>
            <a:r>
              <a:rPr lang="ko-KR" altLang="en-US" dirty="0"/>
              <a:t>에 </a:t>
            </a:r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  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대출된 금액이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2,364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억 원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대출한도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133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억 원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dirty="0"/>
              <a:t>에 달함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498394" y="5099976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Q5.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이는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기업 당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1,182</a:t>
            </a:r>
            <a:r>
              <a:rPr lang="ko-KR" altLang="en-US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억원이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대출 </a:t>
            </a:r>
            <a:r>
              <a:rPr lang="ko-KR" altLang="en-US" dirty="0"/>
              <a:t>된 것임</a:t>
            </a:r>
            <a:r>
              <a:rPr lang="en-US" altLang="ko-KR" dirty="0"/>
              <a:t>.   </a:t>
            </a:r>
            <a:r>
              <a:rPr lang="ko-KR" altLang="en-US" dirty="0"/>
              <a:t>회장님 이래도 되는 겁니까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8" name="Picture 2" descr="C:\Users\assembly\Desktop\KakaoTalk_20171108_152345792.png">
            <a:extLst>
              <a:ext uri="{FF2B5EF4-FFF2-40B4-BE49-F238E27FC236}">
                <a16:creationId xmlns:a16="http://schemas.microsoft.com/office/drawing/2014/main" xmlns="" id="{224C41B0-C858-4DE6-8959-B569366E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63831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24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>
            <a:extLst>
              <a:ext uri="{FF2B5EF4-FFF2-40B4-BE49-F238E27FC236}">
                <a16:creationId xmlns:a16="http://schemas.microsoft.com/office/drawing/2014/main" xmlns="" id="{3B735B58-A9B9-41D8-BB5C-7E6BAB955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39" y="793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107504" y="9056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000" b="1" dirty="0"/>
              <a:t>□</a:t>
            </a:r>
            <a:r>
              <a:rPr lang="ko-KR" altLang="en-US" b="1" dirty="0"/>
              <a:t>  </a:t>
            </a:r>
            <a:r>
              <a:rPr lang="ko-KR" altLang="en-US" dirty="0"/>
              <a:t>재취업한</a:t>
            </a:r>
            <a:r>
              <a:rPr lang="ko-KR" altLang="en-US" b="1" dirty="0"/>
              <a:t> </a:t>
            </a:r>
            <a:r>
              <a:rPr lang="en-US" altLang="ko-KR" dirty="0"/>
              <a:t>PF</a:t>
            </a:r>
            <a:r>
              <a:rPr lang="ko-KR" altLang="en-US" dirty="0"/>
              <a:t>투자회사 </a:t>
            </a:r>
            <a:r>
              <a:rPr lang="en-US" altLang="ko-KR" dirty="0"/>
              <a:t> </a:t>
            </a:r>
            <a:r>
              <a:rPr lang="en-US" altLang="ko-KR" b="1" dirty="0">
                <a:solidFill>
                  <a:srgbClr val="FF0000"/>
                </a:solidFill>
              </a:rPr>
              <a:t>[</a:t>
            </a:r>
            <a:r>
              <a:rPr lang="ko-KR" altLang="en-US" b="1" dirty="0">
                <a:solidFill>
                  <a:srgbClr val="FF0000"/>
                </a:solidFill>
              </a:rPr>
              <a:t>총</a:t>
            </a:r>
            <a:r>
              <a:rPr lang="en-US" altLang="ko-KR" b="1" dirty="0">
                <a:solidFill>
                  <a:srgbClr val="FF0000"/>
                </a:solidFill>
              </a:rPr>
              <a:t>26</a:t>
            </a:r>
            <a:r>
              <a:rPr lang="ko-KR" altLang="en-US" b="1" dirty="0">
                <a:solidFill>
                  <a:srgbClr val="FF0000"/>
                </a:solidFill>
              </a:rPr>
              <a:t>개</a:t>
            </a:r>
            <a:r>
              <a:rPr lang="en-US" altLang="ko-KR" b="1" dirty="0">
                <a:solidFill>
                  <a:srgbClr val="FF0000"/>
                </a:solidFill>
              </a:rPr>
              <a:t>]</a:t>
            </a:r>
            <a:r>
              <a:rPr lang="ko-KR" altLang="en-US" b="1" dirty="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608687"/>
              </p:ext>
            </p:extLst>
          </p:nvPr>
        </p:nvGraphicFramePr>
        <p:xfrm>
          <a:off x="78541" y="409166"/>
          <a:ext cx="8928992" cy="64177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10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61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03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403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33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5370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405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2382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>
                          <a:effectLst/>
                        </a:rPr>
                        <a:t>번호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 err="1">
                          <a:effectLst/>
                        </a:rPr>
                        <a:t>기업체명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>
                          <a:effectLst/>
                        </a:rPr>
                        <a:t>대출한도</a:t>
                      </a:r>
                      <a:br>
                        <a:rPr lang="ko-KR" altLang="en-US" sz="1400" b="1" u="none" strike="noStrike" dirty="0">
                          <a:effectLst/>
                        </a:rPr>
                      </a:br>
                      <a:r>
                        <a:rPr lang="en-US" altLang="ko-KR" sz="1400" b="1" u="none" strike="noStrike" dirty="0">
                          <a:effectLst/>
                        </a:rPr>
                        <a:t>(</a:t>
                      </a:r>
                      <a:r>
                        <a:rPr lang="ko-KR" altLang="en-US" sz="1400" b="1" u="none" strike="noStrike" dirty="0">
                          <a:effectLst/>
                        </a:rPr>
                        <a:t>단위</a:t>
                      </a:r>
                      <a:r>
                        <a:rPr lang="en-US" altLang="ko-KR" sz="1400" b="1" u="none" strike="noStrike" dirty="0">
                          <a:effectLst/>
                        </a:rPr>
                        <a:t>:</a:t>
                      </a:r>
                      <a:r>
                        <a:rPr lang="ko-KR" altLang="en-US" sz="1400" b="1" u="none" strike="noStrike" dirty="0" err="1">
                          <a:effectLst/>
                        </a:rPr>
                        <a:t>백만원</a:t>
                      </a:r>
                      <a:r>
                        <a:rPr lang="en-US" altLang="ko-KR" sz="1400" b="1" u="none" strike="noStrike" dirty="0">
                          <a:effectLst/>
                        </a:rPr>
                        <a:t>)</a:t>
                      </a:r>
                      <a:endParaRPr lang="en-US" altLang="ko-KR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>
                          <a:effectLst/>
                        </a:rPr>
                        <a:t>대출금액</a:t>
                      </a:r>
                      <a:br>
                        <a:rPr lang="ko-KR" altLang="en-US" sz="1400" b="1" u="none" strike="noStrike" dirty="0">
                          <a:effectLst/>
                        </a:rPr>
                      </a:br>
                      <a:r>
                        <a:rPr lang="en-US" altLang="ko-KR" sz="1400" b="1" u="none" strike="noStrike" dirty="0">
                          <a:effectLst/>
                        </a:rPr>
                        <a:t>(</a:t>
                      </a:r>
                      <a:r>
                        <a:rPr lang="ko-KR" altLang="en-US" sz="1400" b="1" u="none" strike="noStrike" dirty="0">
                          <a:effectLst/>
                        </a:rPr>
                        <a:t>단위</a:t>
                      </a:r>
                      <a:r>
                        <a:rPr lang="en-US" altLang="ko-KR" sz="1400" b="1" u="none" strike="noStrike" dirty="0">
                          <a:effectLst/>
                        </a:rPr>
                        <a:t>:</a:t>
                      </a:r>
                      <a:r>
                        <a:rPr lang="ko-KR" altLang="en-US" sz="1400" b="1" u="none" strike="noStrike" dirty="0" err="1">
                          <a:effectLst/>
                        </a:rPr>
                        <a:t>백만원</a:t>
                      </a:r>
                      <a:r>
                        <a:rPr lang="en-US" altLang="ko-KR" sz="1400" b="1" u="none" strike="noStrike" dirty="0">
                          <a:effectLst/>
                        </a:rPr>
                        <a:t>)</a:t>
                      </a:r>
                      <a:endParaRPr lang="en-US" altLang="ko-KR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>
                          <a:effectLst/>
                        </a:rPr>
                        <a:t>성명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>
                          <a:effectLst/>
                        </a:rPr>
                        <a:t>직위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 err="1">
                          <a:effectLst/>
                        </a:rPr>
                        <a:t>재취업년월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94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effectLst/>
                        </a:rPr>
                        <a:t>1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송도베스트타운개발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</a:rPr>
                        <a:t>-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-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성○○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대표이사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‘</a:t>
                      </a:r>
                      <a:r>
                        <a:rPr lang="en-US" altLang="ko-KR" sz="1200" u="none" strike="noStrike">
                          <a:effectLst/>
                        </a:rPr>
                        <a:t>14.02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949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effectLst/>
                        </a:rPr>
                        <a:t>2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 err="1">
                          <a:effectLst/>
                        </a:rPr>
                        <a:t>태영그레인터미널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</a:rPr>
                        <a:t>37,892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</a:rPr>
                        <a:t>37,892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지○○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CFO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‘</a:t>
                      </a:r>
                      <a:r>
                        <a:rPr lang="en-US" altLang="ko-KR" sz="1200" u="none" strike="noStrike">
                          <a:effectLst/>
                        </a:rPr>
                        <a:t>14.03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949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백○○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CFO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‘</a:t>
                      </a:r>
                      <a:r>
                        <a:rPr lang="en-US" altLang="ko-KR" sz="1200" u="none" strike="noStrike" dirty="0">
                          <a:effectLst/>
                        </a:rPr>
                        <a:t>17.03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94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effectLst/>
                        </a:rPr>
                        <a:t>3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 err="1">
                          <a:effectLst/>
                        </a:rPr>
                        <a:t>알파돔시티자산관리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</a:rPr>
                        <a:t>-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-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양○○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감사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‘</a:t>
                      </a:r>
                      <a:r>
                        <a:rPr lang="en-US" altLang="ko-KR" sz="1200" u="none" strike="noStrike">
                          <a:effectLst/>
                        </a:rPr>
                        <a:t>14.06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94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effectLst/>
                        </a:rPr>
                        <a:t>4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 err="1">
                          <a:effectLst/>
                        </a:rPr>
                        <a:t>위례에스피브이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</a:rPr>
                        <a:t>-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-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장○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감사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‘</a:t>
                      </a:r>
                      <a:r>
                        <a:rPr lang="en-US" altLang="ko-KR" sz="1200" u="none" strike="noStrike" dirty="0">
                          <a:effectLst/>
                        </a:rPr>
                        <a:t>14.07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94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effectLst/>
                        </a:rPr>
                        <a:t>5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 err="1">
                          <a:effectLst/>
                        </a:rPr>
                        <a:t>고양케이월드자산관리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</a:rPr>
                        <a:t>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김○○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이사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‘</a:t>
                      </a:r>
                      <a:r>
                        <a:rPr lang="en-US" altLang="ko-KR" sz="1200" u="none" strike="noStrike" dirty="0">
                          <a:effectLst/>
                        </a:rPr>
                        <a:t>14.08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94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effectLst/>
                        </a:rPr>
                        <a:t>6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 err="1">
                          <a:effectLst/>
                        </a:rPr>
                        <a:t>메가볼시티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-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-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방○○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이사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‘</a:t>
                      </a:r>
                      <a:r>
                        <a:rPr lang="en-US" altLang="ko-KR" sz="1200" u="none" strike="noStrike">
                          <a:effectLst/>
                        </a:rPr>
                        <a:t>14.10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94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effectLst/>
                        </a:rPr>
                        <a:t>7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세종첨단산업단지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</a:rPr>
                        <a:t>-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</a:rPr>
                        <a:t>-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서○○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감사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‘</a:t>
                      </a:r>
                      <a:r>
                        <a:rPr lang="en-US" altLang="ko-KR" sz="1200" u="none" strike="noStrike" dirty="0">
                          <a:effectLst/>
                        </a:rPr>
                        <a:t>15.01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949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effectLst/>
                        </a:rPr>
                        <a:t>8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포천민자발전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</a:rPr>
                        <a:t>50,000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</a:rPr>
                        <a:t>48,393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문○○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부사장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‘</a:t>
                      </a:r>
                      <a:r>
                        <a:rPr lang="en-US" altLang="ko-KR" sz="1200" u="none" strike="noStrike" dirty="0">
                          <a:effectLst/>
                        </a:rPr>
                        <a:t>15.02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949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김○○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부사장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‘</a:t>
                      </a:r>
                      <a:r>
                        <a:rPr lang="en-US" altLang="ko-KR" sz="1200" u="none" strike="noStrike">
                          <a:effectLst/>
                        </a:rPr>
                        <a:t>18.02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94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effectLst/>
                        </a:rPr>
                        <a:t>9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 err="1">
                          <a:effectLst/>
                        </a:rPr>
                        <a:t>하남마블링시티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</a:rPr>
                        <a:t>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신○○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CFO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‘</a:t>
                      </a:r>
                      <a:r>
                        <a:rPr lang="en-US" altLang="ko-KR" sz="1200" u="none" strike="noStrike" dirty="0">
                          <a:effectLst/>
                        </a:rPr>
                        <a:t>15.02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94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effectLst/>
                        </a:rPr>
                        <a:t>10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강남순환도로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</a:rPr>
                        <a:t>442,000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354,409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이○○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대표이사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‘</a:t>
                      </a:r>
                      <a:r>
                        <a:rPr lang="en-US" altLang="ko-KR" sz="1200" u="none" strike="noStrike">
                          <a:effectLst/>
                        </a:rPr>
                        <a:t>16.03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94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effectLst/>
                        </a:rPr>
                        <a:t>11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경기남부도로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</a:rPr>
                        <a:t>60,000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</a:rPr>
                        <a:t>55,734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이○○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대표이사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‘</a:t>
                      </a:r>
                      <a:r>
                        <a:rPr lang="en-US" altLang="ko-KR" sz="1200" u="none" strike="noStrike" dirty="0">
                          <a:effectLst/>
                        </a:rPr>
                        <a:t>16.03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94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</a:rPr>
                        <a:t>12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서울북부고속도로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</a:rPr>
                        <a:t>250,000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</a:rPr>
                        <a:t>203,332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곽○○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부사장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‘</a:t>
                      </a:r>
                      <a:r>
                        <a:rPr lang="en-US" altLang="ko-KR" sz="1200" u="none" strike="noStrike" dirty="0">
                          <a:effectLst/>
                        </a:rPr>
                        <a:t>16.03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94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</a:rPr>
                        <a:t>13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수도권서부고속도로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250,000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</a:rPr>
                        <a:t>190,515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양○○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부사장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‘</a:t>
                      </a:r>
                      <a:r>
                        <a:rPr lang="en-US" altLang="ko-KR" sz="1200" u="none" strike="noStrike">
                          <a:effectLst/>
                        </a:rPr>
                        <a:t>16.03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949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effectLst/>
                        </a:rPr>
                        <a:t>14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평택동방아이포트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</a:rPr>
                        <a:t>35,000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</a:rPr>
                        <a:t>28,800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이○○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대표이사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‘</a:t>
                      </a:r>
                      <a:r>
                        <a:rPr lang="en-US" altLang="ko-KR" sz="1200" u="none" strike="noStrike">
                          <a:effectLst/>
                        </a:rPr>
                        <a:t>16.03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949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전○○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대표이사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‘</a:t>
                      </a:r>
                      <a:r>
                        <a:rPr lang="en-US" altLang="ko-KR" sz="1200" u="none" strike="noStrike" dirty="0">
                          <a:effectLst/>
                        </a:rPr>
                        <a:t>18.03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94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</a:rPr>
                        <a:t>15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포천파워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150,000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</a:rPr>
                        <a:t>150,000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박○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CFO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‘</a:t>
                      </a:r>
                      <a:r>
                        <a:rPr lang="en-US" altLang="ko-KR" sz="1200" u="none" strike="noStrike">
                          <a:effectLst/>
                        </a:rPr>
                        <a:t>16.03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994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effectLst/>
                        </a:rPr>
                        <a:t>16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서부광역철도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148,100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</a:rPr>
                        <a:t>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박○○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CFO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‘</a:t>
                      </a:r>
                      <a:r>
                        <a:rPr lang="en-US" altLang="ko-KR" sz="1200" u="none" strike="noStrike" dirty="0">
                          <a:effectLst/>
                        </a:rPr>
                        <a:t>16.08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94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effectLst/>
                        </a:rPr>
                        <a:t>17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 err="1">
                          <a:effectLst/>
                        </a:rPr>
                        <a:t>남서울경전철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131,000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</a:rPr>
                        <a:t>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김○○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부사장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‘</a:t>
                      </a:r>
                      <a:r>
                        <a:rPr lang="en-US" altLang="ko-KR" sz="1200" u="none" strike="noStrike" dirty="0">
                          <a:effectLst/>
                        </a:rPr>
                        <a:t>16.09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994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</a:rPr>
                        <a:t>18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부산컨테이너터미널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220,000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</a:rPr>
                        <a:t>11,695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이○○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감사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‘</a:t>
                      </a:r>
                      <a:r>
                        <a:rPr lang="en-US" altLang="ko-KR" sz="1200" u="none" strike="noStrike" dirty="0">
                          <a:effectLst/>
                        </a:rPr>
                        <a:t>16.09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994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effectLst/>
                        </a:rPr>
                        <a:t>19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서울터널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38,800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</a:rPr>
                        <a:t>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배○○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CFO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‘</a:t>
                      </a:r>
                      <a:r>
                        <a:rPr lang="en-US" altLang="ko-KR" sz="1200" u="none" strike="noStrike" dirty="0">
                          <a:effectLst/>
                        </a:rPr>
                        <a:t>16.12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994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</a:rPr>
                        <a:t>20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 err="1">
                          <a:effectLst/>
                        </a:rPr>
                        <a:t>네스트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43,000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</a:rPr>
                        <a:t>43,000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윤○○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이사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‘</a:t>
                      </a:r>
                      <a:r>
                        <a:rPr lang="en-US" altLang="ko-KR" sz="1200" u="none" strike="noStrike" dirty="0">
                          <a:effectLst/>
                        </a:rPr>
                        <a:t>17.03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994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effectLst/>
                        </a:rPr>
                        <a:t>21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제이경인연결고속도로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40,000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</a:rPr>
                        <a:t>35,220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김○○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CFO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‘</a:t>
                      </a:r>
                      <a:r>
                        <a:rPr lang="en-US" altLang="ko-KR" sz="1200" u="none" strike="noStrike" dirty="0">
                          <a:effectLst/>
                        </a:rPr>
                        <a:t>17.03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994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effectLst/>
                        </a:rPr>
                        <a:t>22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청주테크노폴리스자산관리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</a:rPr>
                        <a:t>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이○○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CFO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‘</a:t>
                      </a:r>
                      <a:r>
                        <a:rPr lang="en-US" altLang="ko-KR" sz="1200" u="none" strike="noStrike" dirty="0">
                          <a:effectLst/>
                        </a:rPr>
                        <a:t>17.03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994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effectLst/>
                        </a:rPr>
                        <a:t>23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상주영천고속도로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102,500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</a:rPr>
                        <a:t>77,369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홍○○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부사장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‘</a:t>
                      </a:r>
                      <a:r>
                        <a:rPr lang="en-US" altLang="ko-KR" sz="1200" u="none" strike="noStrike" dirty="0">
                          <a:effectLst/>
                        </a:rPr>
                        <a:t>17.07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994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effectLst/>
                        </a:rPr>
                        <a:t>24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 err="1">
                          <a:effectLst/>
                        </a:rPr>
                        <a:t>고양케이월드자산관리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</a:rPr>
                        <a:t>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최○○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본부장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‘</a:t>
                      </a:r>
                      <a:r>
                        <a:rPr lang="en-US" altLang="ko-KR" sz="1200" u="none" strike="noStrike" dirty="0">
                          <a:effectLst/>
                        </a:rPr>
                        <a:t>17.08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994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effectLst/>
                        </a:rPr>
                        <a:t>25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제이외곽순환고속도로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15,000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</a:rPr>
                        <a:t>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이○○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부사장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‘</a:t>
                      </a:r>
                      <a:r>
                        <a:rPr lang="en-US" altLang="ko-KR" sz="1200" u="none" strike="noStrike" dirty="0">
                          <a:effectLst/>
                        </a:rPr>
                        <a:t>17.09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994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effectLst/>
                        </a:rPr>
                        <a:t>26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 err="1">
                          <a:effectLst/>
                        </a:rPr>
                        <a:t>하남마블링시티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</a:rPr>
                        <a:t>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이○○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CFO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‘</a:t>
                      </a:r>
                      <a:r>
                        <a:rPr lang="en-US" altLang="ko-KR" sz="1200" u="none" strike="noStrike" dirty="0">
                          <a:effectLst/>
                        </a:rPr>
                        <a:t>18.02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9949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>
                          <a:effectLst/>
                        </a:rPr>
                        <a:t>　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계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2,013,292 </a:t>
                      </a:r>
                      <a:endParaRPr lang="en-US" altLang="ko-KR" sz="12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1,236,359 </a:t>
                      </a:r>
                      <a:endParaRPr lang="en-US" altLang="ko-KR" sz="12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06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ssembly\Desktop\KakaoTalk_20180131_103515951.png">
            <a:extLst>
              <a:ext uri="{FF2B5EF4-FFF2-40B4-BE49-F238E27FC236}">
                <a16:creationId xmlns:a16="http://schemas.microsoft.com/office/drawing/2014/main" xmlns="" id="{31BB6A79-00BD-462B-B77B-8DF4A38E8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_x188608336" descr="EMB0000545071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7"/>
            <a:ext cx="7488832" cy="423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381019" y="548680"/>
            <a:ext cx="597666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Q6.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회장님</a:t>
            </a:r>
            <a:r>
              <a:rPr lang="en-US" altLang="ko-KR" dirty="0"/>
              <a:t>! </a:t>
            </a:r>
            <a:r>
              <a:rPr lang="ko-KR" altLang="en-US" dirty="0"/>
              <a:t>이렇게 투자한 </a:t>
            </a:r>
            <a:r>
              <a:rPr lang="en-US" altLang="ko-KR" dirty="0"/>
              <a:t>PF</a:t>
            </a:r>
            <a:r>
              <a:rPr lang="ko-KR" altLang="en-US" dirty="0"/>
              <a:t>들의 수익률은 어떻게 되는가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344507" y="1324925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400" b="1" spc="-150" dirty="0"/>
              <a:t>☞</a:t>
            </a:r>
            <a:r>
              <a:rPr lang="ko-KR" altLang="en-US" spc="-150" dirty="0"/>
              <a:t> 본 의원이 이들의 수익률을 살펴보기 위해 </a:t>
            </a:r>
            <a:r>
              <a:rPr lang="ko-KR" altLang="en-US" dirty="0" err="1"/>
              <a:t>산은에</a:t>
            </a:r>
            <a:r>
              <a:rPr lang="ko-KR" altLang="en-US" dirty="0"/>
              <a:t> </a:t>
            </a:r>
            <a:r>
              <a:rPr lang="ko-KR" altLang="en-US" dirty="0" err="1"/>
              <a:t>자료요청했더니</a:t>
            </a:r>
            <a:r>
              <a:rPr lang="ko-KR" altLang="en-US" dirty="0"/>
              <a:t> 이렇게 답변이 옴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552097" y="1983939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b="1" dirty="0"/>
              <a:t>&lt;</a:t>
            </a:r>
            <a:r>
              <a:rPr lang="ko-KR" altLang="en-US" b="1" dirty="0"/>
              <a:t>답변자료</a:t>
            </a:r>
            <a:r>
              <a:rPr lang="en-US" altLang="ko-KR" b="1" dirty="0"/>
              <a:t>&gt;</a:t>
            </a:r>
            <a:endParaRPr lang="ko-KR" altLang="en-US" b="1" dirty="0"/>
          </a:p>
        </p:txBody>
      </p:sp>
      <p:pic>
        <p:nvPicPr>
          <p:cNvPr id="8" name="Picture 2" descr="C:\Users\assembly\Desktop\KakaoTalk_20171108_152345792.png">
            <a:extLst>
              <a:ext uri="{FF2B5EF4-FFF2-40B4-BE49-F238E27FC236}">
                <a16:creationId xmlns:a16="http://schemas.microsoft.com/office/drawing/2014/main" xmlns="" id="{504D49CB-3185-4130-AF3B-7B63E7583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63831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직선 연결선 8"/>
          <p:cNvCxnSpPr/>
          <p:nvPr/>
        </p:nvCxnSpPr>
        <p:spPr>
          <a:xfrm>
            <a:off x="6300192" y="6309320"/>
            <a:ext cx="1800200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1093417" y="6669360"/>
            <a:ext cx="3465052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75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>
            <a:extLst>
              <a:ext uri="{FF2B5EF4-FFF2-40B4-BE49-F238E27FC236}">
                <a16:creationId xmlns:a16="http://schemas.microsoft.com/office/drawing/2014/main" xmlns="" id="{31BB6A79-00BD-462B-B77B-8DF4A38E8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02" y="-2452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539552" y="692696"/>
            <a:ext cx="67892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Q6-1.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수익률도 밝힐 수 없는 </a:t>
            </a:r>
            <a:r>
              <a:rPr lang="ko-KR" altLang="en-US" dirty="0" err="1"/>
              <a:t>깜깜이</a:t>
            </a:r>
            <a:r>
              <a:rPr lang="ko-KR" altLang="en-US" dirty="0"/>
              <a:t> 사업에 국가 은행의 돈을 갖고 </a:t>
            </a:r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투자를 남발해도 되는가</a:t>
            </a:r>
            <a:r>
              <a:rPr lang="en-US" altLang="ko-KR" dirty="0"/>
              <a:t>? 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539552" y="2132856"/>
            <a:ext cx="4623382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Q6-2.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재벌이 문어발 경영하는 것과 뭐가 다른가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539552" y="3426151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Q7.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관리</a:t>
            </a:r>
            <a:r>
              <a:rPr lang="en-US" altLang="ko-KR" dirty="0"/>
              <a:t>·</a:t>
            </a:r>
            <a:r>
              <a:rPr lang="ko-KR" altLang="en-US" dirty="0"/>
              <a:t>감독의 필요성이 있다면 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산업은행 </a:t>
            </a:r>
            <a:r>
              <a:rPr lang="ko-KR" altLang="en-US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현직자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dirty="0"/>
              <a:t>를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투자사의 이사회 </a:t>
            </a:r>
            <a:endParaRPr lang="en-US" altLang="ko-KR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당연직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이사 </a:t>
            </a:r>
            <a:r>
              <a:rPr lang="ko-KR" altLang="en-US" dirty="0" err="1"/>
              <a:t>로</a:t>
            </a:r>
            <a:r>
              <a:rPr lang="ko-KR" altLang="en-US" dirty="0"/>
              <a:t> 참여시켜 관리하는 방법이 더 효율적인 것 아닌가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499918" y="5085184"/>
            <a:ext cx="7816497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ko-KR" altLang="en-US" dirty="0"/>
              <a:t>실제로 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예금보험공사 </a:t>
            </a:r>
            <a:r>
              <a:rPr lang="ko-KR" altLang="en-US" dirty="0"/>
              <a:t>는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우리은행 </a:t>
            </a:r>
            <a:r>
              <a:rPr lang="ko-KR" altLang="en-US" dirty="0"/>
              <a:t>에 낙하산 대신 </a:t>
            </a:r>
            <a:r>
              <a:rPr lang="ko-KR" altLang="en-US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당연직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이사 </a:t>
            </a:r>
            <a:r>
              <a:rPr lang="ko-KR" altLang="en-US" dirty="0"/>
              <a:t>가  이사회에 참석해 중요한 의사결정에 참여하고 있음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8" name="Picture 2" descr="C:\Users\assembly\Desktop\KakaoTalk_20171108_152345792.png">
            <a:extLst>
              <a:ext uri="{FF2B5EF4-FFF2-40B4-BE49-F238E27FC236}">
                <a16:creationId xmlns:a16="http://schemas.microsoft.com/office/drawing/2014/main" xmlns="" id="{84C00B64-9E48-4556-B456-5F3D07CA7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63831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43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국민연금 스튜어드십코드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949280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8029" y="2276872"/>
            <a:ext cx="792088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ko-KR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이동걸 회장 취임 이후에도 </a:t>
            </a:r>
            <a:endParaRPr lang="en-US" altLang="ko-K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/>
            <a:r>
              <a:rPr lang="ko-KR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계속되는 낙하산</a:t>
            </a:r>
          </a:p>
          <a:p>
            <a:pPr algn="ctr"/>
            <a:r>
              <a:rPr lang="en-US" altLang="ko-KR" sz="3600" dirty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[</a:t>
            </a:r>
            <a:r>
              <a:rPr lang="ko-KR" altLang="en-US" sz="3600" dirty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산업은행</a:t>
            </a:r>
            <a:r>
              <a:rPr lang="en-US" altLang="ko-KR" sz="3600" dirty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]</a:t>
            </a:r>
            <a:endParaRPr lang="ko-KR" altLang="en-US" sz="3600" dirty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565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670036" y="938337"/>
            <a:ext cx="7718387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Q1.</a:t>
            </a:r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(</a:t>
            </a:r>
            <a:r>
              <a:rPr lang="ko-KR" altLang="en-US" dirty="0"/>
              <a:t>회장님</a:t>
            </a:r>
            <a:r>
              <a:rPr lang="en-US" altLang="ko-KR" dirty="0"/>
              <a:t>) </a:t>
            </a:r>
            <a:r>
              <a:rPr lang="ko-KR" altLang="en-US" dirty="0"/>
              <a:t>평소 경제와 금융전문가로 재벌개혁을 일관되게 강조하며</a:t>
            </a:r>
            <a:r>
              <a:rPr lang="en-US" altLang="ko-KR" dirty="0"/>
              <a:t>, 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엄정한 원칙과 투명한 절차 하에 산업은행을 이끌어 나가겠다고 하셨는데 잘 진행되고 있는가</a:t>
            </a:r>
            <a:r>
              <a:rPr lang="en-US" altLang="ko-KR" dirty="0"/>
              <a:t>? 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670037" y="3242593"/>
            <a:ext cx="784887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dirty="0"/>
              <a:t>- </a:t>
            </a:r>
            <a:r>
              <a:rPr lang="ko-KR" altLang="en-US" dirty="0"/>
              <a:t>제가 보기엔 아직까지 멀었음</a:t>
            </a:r>
            <a:r>
              <a:rPr lang="en-US" altLang="ko-KR" dirty="0"/>
              <a:t>. </a:t>
            </a:r>
            <a:r>
              <a:rPr lang="ko-KR" altLang="en-US" dirty="0"/>
              <a:t>전임 회장들과 차별성이 없음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670037" y="4287599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dirty="0"/>
              <a:t>- </a:t>
            </a:r>
            <a:r>
              <a:rPr lang="ko-KR" altLang="en-US" dirty="0"/>
              <a:t>산업은행의 고질적인 병폐가 바로 낙하산 문제인데</a:t>
            </a:r>
            <a:r>
              <a:rPr lang="en-US" altLang="ko-KR" dirty="0"/>
              <a:t>, </a:t>
            </a:r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 </a:t>
            </a:r>
            <a:r>
              <a:rPr lang="ko-KR" altLang="en-US" dirty="0"/>
              <a:t>현재도 직급을 가리지 않고 다양하게 재취업이 이뤄지고 있음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7" name="Picture 2" descr="C:\Users\assembly\Desktop\KakaoTalk_20171108_152345792.png">
            <a:extLst>
              <a:ext uri="{FF2B5EF4-FFF2-40B4-BE49-F238E27FC236}">
                <a16:creationId xmlns:a16="http://schemas.microsoft.com/office/drawing/2014/main" xmlns="" id="{3850DD5B-FF3C-4F2B-ACC0-1FDB78F30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63831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37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559187" y="626296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dirty="0"/>
              <a:t>□ 최근 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 간 산업은행 퇴직자의 재취업 현황 </a:t>
            </a:r>
            <a:r>
              <a:rPr lang="ko-KR" altLang="en-US" dirty="0"/>
              <a:t>을 살펴보면 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703203" y="1490392"/>
            <a:ext cx="705678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ko-KR" altLang="en-US" dirty="0" err="1"/>
              <a:t>산은이</a:t>
            </a:r>
            <a:r>
              <a:rPr lang="ko-KR" altLang="en-US" dirty="0"/>
              <a:t> 출자해</a:t>
            </a:r>
            <a:r>
              <a:rPr lang="en-US" altLang="ko-KR" dirty="0"/>
              <a:t> </a:t>
            </a:r>
            <a:r>
              <a:rPr lang="ko-KR" altLang="en-US" dirty="0"/>
              <a:t>구조조정 중인 회사에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</a:t>
            </a:r>
            <a:r>
              <a:rPr lang="en-US" altLang="ko-KR" dirty="0"/>
              <a:t>, </a:t>
            </a:r>
          </a:p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en-US" altLang="ko-KR" dirty="0"/>
              <a:t>PF</a:t>
            </a:r>
            <a:r>
              <a:rPr lang="ko-KR" altLang="en-US" dirty="0"/>
              <a:t> 투자회사에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</a:t>
            </a:r>
            <a:r>
              <a:rPr lang="en-US" altLang="ko-KR" dirty="0"/>
              <a:t>, </a:t>
            </a:r>
          </a:p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ko-KR" altLang="en-US" dirty="0"/>
              <a:t>금융자회사 등 관련 기업에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</a:t>
            </a:r>
            <a:r>
              <a:rPr lang="en-US" altLang="ko-KR" dirty="0"/>
              <a:t>, </a:t>
            </a:r>
          </a:p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ko-KR" altLang="en-US" dirty="0"/>
              <a:t>일반거래처에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</a:t>
            </a:r>
            <a:r>
              <a:rPr lang="ko-KR" altLang="en-US" dirty="0"/>
              <a:t> 등 </a:t>
            </a:r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 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총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 </a:t>
            </a:r>
            <a:r>
              <a:rPr lang="ko-KR" altLang="en-US" dirty="0"/>
              <a:t>이 업무연관성 있는 회사로 재취업함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689847" y="4514728"/>
            <a:ext cx="8136904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dirty="0"/>
              <a:t>□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회장 취임 후</a:t>
            </a:r>
            <a:r>
              <a:rPr lang="ko-KR" altLang="en-US" dirty="0"/>
              <a:t>에도 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PF</a:t>
            </a:r>
            <a:r>
              <a:rPr lang="ko-KR" altLang="en-US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투자사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dirty="0"/>
              <a:t>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</a:t>
            </a:r>
            <a:r>
              <a:rPr lang="en-US" altLang="ko-KR" dirty="0"/>
              <a:t>, 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일반거래처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</a:t>
            </a:r>
            <a:r>
              <a:rPr lang="en-US" altLang="ko-KR" dirty="0"/>
              <a:t>, 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금융자회사 등 </a:t>
            </a:r>
            <a:endParaRPr lang="en-US" altLang="ko-KR" sz="2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관련 기업 </a:t>
            </a:r>
            <a:r>
              <a:rPr lang="ko-KR" altLang="en-US" dirty="0"/>
              <a:t>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</a:t>
            </a:r>
            <a:r>
              <a:rPr lang="ko-KR" altLang="en-US" dirty="0"/>
              <a:t> 등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총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 재취업 </a:t>
            </a:r>
            <a:r>
              <a:rPr lang="ko-KR" altLang="en-US" dirty="0"/>
              <a:t>한 것으로 드러남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7" name="Picture 2" descr="C:\Users\assembly\Desktop\KakaoTalk_20171108_152345792.png">
            <a:extLst>
              <a:ext uri="{FF2B5EF4-FFF2-40B4-BE49-F238E27FC236}">
                <a16:creationId xmlns:a16="http://schemas.microsoft.com/office/drawing/2014/main" xmlns="" id="{B6D41733-E649-43A8-88E0-D02882D47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63831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19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>
            <a:extLst>
              <a:ext uri="{FF2B5EF4-FFF2-40B4-BE49-F238E27FC236}">
                <a16:creationId xmlns:a16="http://schemas.microsoft.com/office/drawing/2014/main" xmlns="" id="{E7A6064D-A076-46AF-8FC7-28E800C37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51147" y="387532"/>
            <a:ext cx="8712968" cy="915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b="1" dirty="0"/>
              <a:t>□</a:t>
            </a:r>
            <a:r>
              <a:rPr lang="ko-KR" altLang="en-US" b="1" dirty="0"/>
              <a:t> </a:t>
            </a:r>
            <a:r>
              <a:rPr lang="ko-KR" altLang="en-US" dirty="0"/>
              <a:t>산업은행이 출자해</a:t>
            </a:r>
            <a:r>
              <a:rPr lang="en-US" altLang="ko-KR" dirty="0"/>
              <a:t> </a:t>
            </a:r>
            <a:r>
              <a:rPr lang="ko-KR" altLang="en-US" dirty="0"/>
              <a:t>구조조정 중인 회사 </a:t>
            </a:r>
            <a:r>
              <a:rPr lang="en-US" altLang="ko-KR" sz="2000" b="1" dirty="0">
                <a:solidFill>
                  <a:srgbClr val="FF0000"/>
                </a:solidFill>
              </a:rPr>
              <a:t>[</a:t>
            </a:r>
            <a:r>
              <a:rPr lang="ko-KR" altLang="en-US" sz="2000" b="1" dirty="0">
                <a:solidFill>
                  <a:srgbClr val="FF0000"/>
                </a:solidFill>
              </a:rPr>
              <a:t>총</a:t>
            </a:r>
            <a:r>
              <a:rPr lang="en-US" altLang="ko-KR" sz="2000" b="1" dirty="0">
                <a:solidFill>
                  <a:srgbClr val="FF0000"/>
                </a:solidFill>
              </a:rPr>
              <a:t>7</a:t>
            </a:r>
            <a:r>
              <a:rPr lang="ko-KR" altLang="en-US" sz="2000" b="1" dirty="0">
                <a:solidFill>
                  <a:srgbClr val="FF0000"/>
                </a:solidFill>
              </a:rPr>
              <a:t>명</a:t>
            </a:r>
            <a:r>
              <a:rPr lang="en-US" altLang="ko-KR" b="1" dirty="0">
                <a:solidFill>
                  <a:srgbClr val="FF0000"/>
                </a:solidFill>
              </a:rPr>
              <a:t>] </a:t>
            </a:r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(2016</a:t>
            </a:r>
            <a:r>
              <a:rPr lang="ko-KR" altLang="en-US" dirty="0"/>
              <a:t>년 </a:t>
            </a:r>
            <a:r>
              <a:rPr lang="en-US" altLang="ko-KR" dirty="0"/>
              <a:t>10</a:t>
            </a:r>
            <a:r>
              <a:rPr lang="ko-KR" altLang="en-US" dirty="0"/>
              <a:t>월 이후 재취업 금지</a:t>
            </a:r>
            <a:r>
              <a:rPr lang="en-US" altLang="ko-KR" dirty="0"/>
              <a:t>) </a:t>
            </a:r>
            <a:endParaRPr lang="en-US" altLang="ko-KR" sz="2000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422000"/>
              </p:ext>
            </p:extLst>
          </p:nvPr>
        </p:nvGraphicFramePr>
        <p:xfrm>
          <a:off x="251519" y="1484784"/>
          <a:ext cx="8612593" cy="48245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04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04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04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04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04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301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8040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0306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700" b="1" u="none" strike="noStrike" dirty="0">
                          <a:effectLst/>
                        </a:rPr>
                        <a:t>번호</a:t>
                      </a:r>
                      <a:endParaRPr lang="ko-KR" alt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700" b="1" u="none" strike="noStrike" dirty="0">
                          <a:effectLst/>
                        </a:rPr>
                        <a:t>성명</a:t>
                      </a:r>
                      <a:endParaRPr lang="ko-KR" alt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700" b="1" u="none" strike="noStrike" dirty="0">
                          <a:effectLst/>
                        </a:rPr>
                        <a:t>최종직위</a:t>
                      </a:r>
                      <a:endParaRPr lang="ko-KR" alt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700" b="1" u="none" strike="noStrike" dirty="0" err="1">
                          <a:effectLst/>
                        </a:rPr>
                        <a:t>퇴직년월</a:t>
                      </a:r>
                      <a:endParaRPr lang="ko-KR" alt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700" b="1" u="none" strike="noStrike" dirty="0" err="1">
                          <a:effectLst/>
                        </a:rPr>
                        <a:t>재취업년월</a:t>
                      </a:r>
                      <a:endParaRPr lang="ko-KR" alt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700" b="1" u="none" strike="noStrike" dirty="0" err="1">
                          <a:effectLst/>
                        </a:rPr>
                        <a:t>기업체명</a:t>
                      </a:r>
                      <a:endParaRPr lang="ko-KR" alt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700" b="1" u="none" strike="noStrike" dirty="0">
                          <a:effectLst/>
                        </a:rPr>
                        <a:t>직위</a:t>
                      </a:r>
                      <a:endParaRPr lang="ko-KR" alt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30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윤○○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 err="1">
                          <a:effectLst/>
                        </a:rPr>
                        <a:t>부점장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>
                          <a:effectLst/>
                        </a:rPr>
                        <a:t>‘</a:t>
                      </a:r>
                      <a:r>
                        <a:rPr lang="en-US" altLang="ko-KR" sz="1600" u="none" strike="noStrike">
                          <a:effectLst/>
                        </a:rPr>
                        <a:t>12.03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>
                          <a:effectLst/>
                        </a:rPr>
                        <a:t>‘</a:t>
                      </a:r>
                      <a:r>
                        <a:rPr lang="en-US" altLang="ko-KR" sz="1600" u="none" strike="noStrike">
                          <a:effectLst/>
                        </a:rPr>
                        <a:t>12.03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>
                          <a:effectLst/>
                        </a:rPr>
                        <a:t>유니슨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>
                          <a:effectLst/>
                        </a:rPr>
                        <a:t>감사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30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2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임○○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 err="1">
                          <a:effectLst/>
                        </a:rPr>
                        <a:t>부행장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>
                          <a:effectLst/>
                        </a:rPr>
                        <a:t>‘</a:t>
                      </a:r>
                      <a:r>
                        <a:rPr lang="en-US" altLang="ko-KR" sz="1600" u="none" strike="noStrike">
                          <a:effectLst/>
                        </a:rPr>
                        <a:t>14.01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‘</a:t>
                      </a:r>
                      <a:r>
                        <a:rPr lang="en-US" altLang="ko-KR" sz="1600" u="none" strike="noStrike" dirty="0">
                          <a:effectLst/>
                        </a:rPr>
                        <a:t>14.01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>
                          <a:effectLst/>
                        </a:rPr>
                        <a:t>대우건설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부사장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30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3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김○○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 err="1">
                          <a:effectLst/>
                        </a:rPr>
                        <a:t>부행장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‘</a:t>
                      </a:r>
                      <a:r>
                        <a:rPr lang="en-US" altLang="ko-KR" sz="1600" u="none" strike="noStrike" dirty="0">
                          <a:effectLst/>
                        </a:rPr>
                        <a:t>14.12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‘</a:t>
                      </a:r>
                      <a:r>
                        <a:rPr lang="en-US" altLang="ko-KR" sz="1600" u="none" strike="noStrike" dirty="0">
                          <a:effectLst/>
                        </a:rPr>
                        <a:t>15.03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>
                          <a:effectLst/>
                        </a:rPr>
                        <a:t>대우조선해양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부사장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30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4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>
                          <a:effectLst/>
                        </a:rPr>
                        <a:t>이○○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>
                          <a:effectLst/>
                        </a:rPr>
                        <a:t>부점장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‘</a:t>
                      </a:r>
                      <a:r>
                        <a:rPr lang="en-US" altLang="ko-KR" sz="1600" u="none" strike="noStrike" dirty="0">
                          <a:effectLst/>
                        </a:rPr>
                        <a:t>11.06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‘</a:t>
                      </a:r>
                      <a:r>
                        <a:rPr lang="en-US" altLang="ko-KR" sz="1600" u="none" strike="noStrike" dirty="0">
                          <a:effectLst/>
                        </a:rPr>
                        <a:t>16.03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오리엔탈정공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>
                          <a:effectLst/>
                        </a:rPr>
                        <a:t>감사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30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5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>
                          <a:effectLst/>
                        </a:rPr>
                        <a:t>손○○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>
                          <a:effectLst/>
                        </a:rPr>
                        <a:t>부점장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>
                          <a:effectLst/>
                        </a:rPr>
                        <a:t>‘</a:t>
                      </a:r>
                      <a:r>
                        <a:rPr lang="en-US" altLang="ko-KR" sz="1600" u="none" strike="noStrike">
                          <a:effectLst/>
                        </a:rPr>
                        <a:t>13.01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‘</a:t>
                      </a:r>
                      <a:r>
                        <a:rPr lang="en-US" altLang="ko-KR" sz="1600" u="none" strike="noStrike" dirty="0">
                          <a:effectLst/>
                        </a:rPr>
                        <a:t>16.03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STX</a:t>
                      </a:r>
                      <a:r>
                        <a:rPr lang="ko-KR" altLang="en-US" sz="1600" u="none" strike="noStrike" dirty="0">
                          <a:effectLst/>
                        </a:rPr>
                        <a:t>중공업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감사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30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6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>
                          <a:effectLst/>
                        </a:rPr>
                        <a:t>지○○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>
                          <a:effectLst/>
                        </a:rPr>
                        <a:t>지역본부장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>
                          <a:effectLst/>
                        </a:rPr>
                        <a:t>‘</a:t>
                      </a:r>
                      <a:r>
                        <a:rPr lang="en-US" altLang="ko-KR" sz="1600" u="none" strike="noStrike">
                          <a:effectLst/>
                        </a:rPr>
                        <a:t>16.03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>
                          <a:effectLst/>
                        </a:rPr>
                        <a:t>‘</a:t>
                      </a:r>
                      <a:r>
                        <a:rPr lang="en-US" altLang="ko-KR" sz="1600" u="none" strike="noStrike">
                          <a:effectLst/>
                        </a:rPr>
                        <a:t>16.03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화승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감사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030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7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>
                          <a:effectLst/>
                        </a:rPr>
                        <a:t>김○○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>
                          <a:effectLst/>
                        </a:rPr>
                        <a:t>부점장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>
                          <a:effectLst/>
                        </a:rPr>
                        <a:t>‘</a:t>
                      </a:r>
                      <a:r>
                        <a:rPr lang="en-US" altLang="ko-KR" sz="1600" u="none" strike="noStrike">
                          <a:effectLst/>
                        </a:rPr>
                        <a:t>16.03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>
                          <a:effectLst/>
                        </a:rPr>
                        <a:t>‘</a:t>
                      </a:r>
                      <a:r>
                        <a:rPr lang="en-US" altLang="ko-KR" sz="1600" u="none" strike="noStrike">
                          <a:effectLst/>
                        </a:rPr>
                        <a:t>16.03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>
                          <a:effectLst/>
                        </a:rPr>
                        <a:t>현대시멘트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감사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6" name="Picture 2" descr="C:\Users\assembly\Desktop\KakaoTalk_20171108_152345792.png">
            <a:extLst>
              <a:ext uri="{FF2B5EF4-FFF2-40B4-BE49-F238E27FC236}">
                <a16:creationId xmlns:a16="http://schemas.microsoft.com/office/drawing/2014/main" xmlns="" id="{81ABD807-1A1D-4D97-8EEE-69131A2E0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63831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39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065435"/>
              </p:ext>
            </p:extLst>
          </p:nvPr>
        </p:nvGraphicFramePr>
        <p:xfrm>
          <a:off x="395536" y="836712"/>
          <a:ext cx="8136904" cy="17281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8342"/>
                <a:gridCol w="1177132"/>
                <a:gridCol w="1232310"/>
                <a:gridCol w="993205"/>
                <a:gridCol w="1133587"/>
                <a:gridCol w="2088232"/>
                <a:gridCol w="864096"/>
              </a:tblGrid>
              <a:tr h="65481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u="none" strike="noStrike" dirty="0">
                          <a:effectLst/>
                        </a:rPr>
                        <a:t>번호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u="none" strike="noStrike" dirty="0">
                          <a:effectLst/>
                        </a:rPr>
                        <a:t>성명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u="none" strike="noStrike" dirty="0">
                          <a:effectLst/>
                        </a:rPr>
                        <a:t>최종직위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u="none" strike="noStrike" dirty="0" err="1">
                          <a:effectLst/>
                        </a:rPr>
                        <a:t>퇴직년월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u="none" strike="noStrike" dirty="0" err="1">
                          <a:effectLst/>
                        </a:rPr>
                        <a:t>재취업년월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u="none" strike="noStrike" dirty="0" err="1">
                          <a:effectLst/>
                        </a:rPr>
                        <a:t>기업체명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u="none" strike="noStrike" dirty="0">
                          <a:effectLst/>
                        </a:rPr>
                        <a:t>직위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77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 dirty="0">
                          <a:effectLst/>
                        </a:rPr>
                        <a:t>1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</a:rPr>
                        <a:t>성○○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</a:rPr>
                        <a:t>지역본부장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</a:rPr>
                        <a:t>‘</a:t>
                      </a:r>
                      <a:r>
                        <a:rPr lang="en-US" altLang="ko-KR" sz="1400" u="none" strike="noStrike" dirty="0">
                          <a:effectLst/>
                        </a:rPr>
                        <a:t>14.02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</a:rPr>
                        <a:t>‘</a:t>
                      </a:r>
                      <a:r>
                        <a:rPr lang="en-US" altLang="ko-KR" sz="1400" u="none" strike="noStrike" dirty="0">
                          <a:effectLst/>
                        </a:rPr>
                        <a:t>14.02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</a:rPr>
                        <a:t>송도베스트타운개발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</a:rPr>
                        <a:t>대표이사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77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 dirty="0">
                          <a:effectLst/>
                        </a:rPr>
                        <a:t>2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</a:rPr>
                        <a:t>지○○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 err="1">
                          <a:effectLst/>
                        </a:rPr>
                        <a:t>부점장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</a:rPr>
                        <a:t>‘</a:t>
                      </a:r>
                      <a:r>
                        <a:rPr lang="en-US" altLang="ko-KR" sz="1400" u="none" strike="noStrike" dirty="0">
                          <a:effectLst/>
                        </a:rPr>
                        <a:t>14.03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</a:rPr>
                        <a:t>‘</a:t>
                      </a:r>
                      <a:r>
                        <a:rPr lang="en-US" altLang="ko-KR" sz="1400" u="none" strike="noStrike" dirty="0">
                          <a:effectLst/>
                        </a:rPr>
                        <a:t>14.03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 err="1">
                          <a:effectLst/>
                        </a:rPr>
                        <a:t>태영그레인터미널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CFO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77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 dirty="0">
                          <a:effectLst/>
                        </a:rPr>
                        <a:t>3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</a:rPr>
                        <a:t>양○○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</a:rPr>
                        <a:t>지역본부장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</a:rPr>
                        <a:t>‘</a:t>
                      </a:r>
                      <a:r>
                        <a:rPr lang="en-US" altLang="ko-KR" sz="1400" u="none" strike="noStrike" dirty="0">
                          <a:effectLst/>
                        </a:rPr>
                        <a:t>14.05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</a:rPr>
                        <a:t>‘</a:t>
                      </a:r>
                      <a:r>
                        <a:rPr lang="en-US" altLang="ko-KR" sz="1400" u="none" strike="noStrike" dirty="0">
                          <a:effectLst/>
                        </a:rPr>
                        <a:t>14.06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 err="1">
                          <a:effectLst/>
                        </a:rPr>
                        <a:t>알파돔시티자산관리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</a:rPr>
                        <a:t>감사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309960"/>
              </p:ext>
            </p:extLst>
          </p:nvPr>
        </p:nvGraphicFramePr>
        <p:xfrm>
          <a:off x="395536" y="2930444"/>
          <a:ext cx="8136904" cy="3888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9429"/>
                <a:gridCol w="1179106"/>
                <a:gridCol w="1234376"/>
                <a:gridCol w="994870"/>
                <a:gridCol w="1126795"/>
                <a:gridCol w="2160240"/>
                <a:gridCol w="792088"/>
              </a:tblGrid>
              <a:tr h="3888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 dirty="0">
                          <a:effectLst/>
                        </a:rPr>
                        <a:t>20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</a:rPr>
                        <a:t>윤○○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</a:rPr>
                        <a:t>부점장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</a:rPr>
                        <a:t>‘</a:t>
                      </a:r>
                      <a:r>
                        <a:rPr lang="en-US" altLang="ko-KR" sz="1400" u="none" strike="noStrike">
                          <a:effectLst/>
                        </a:rPr>
                        <a:t>17.03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</a:rPr>
                        <a:t>‘</a:t>
                      </a:r>
                      <a:r>
                        <a:rPr lang="en-US" altLang="ko-KR" sz="1400" u="none" strike="noStrike">
                          <a:effectLst/>
                        </a:rPr>
                        <a:t>17.03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</a:rPr>
                        <a:t>네스트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</a:rPr>
                        <a:t>이사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 dirty="0">
                          <a:effectLst/>
                        </a:rPr>
                        <a:t>21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</a:rPr>
                        <a:t>김○○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 err="1">
                          <a:effectLst/>
                        </a:rPr>
                        <a:t>부문장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</a:rPr>
                        <a:t>‘</a:t>
                      </a:r>
                      <a:r>
                        <a:rPr lang="en-US" altLang="ko-KR" sz="1400" u="none" strike="noStrike">
                          <a:effectLst/>
                        </a:rPr>
                        <a:t>16.01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</a:rPr>
                        <a:t>‘</a:t>
                      </a:r>
                      <a:r>
                        <a:rPr lang="en-US" altLang="ko-KR" sz="1400" u="none" strike="noStrike" dirty="0">
                          <a:effectLst/>
                        </a:rPr>
                        <a:t>17.03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</a:rPr>
                        <a:t>제이경인연결고속도로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CFO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 dirty="0">
                          <a:effectLst/>
                        </a:rPr>
                        <a:t>22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</a:rPr>
                        <a:t>이○○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</a:rPr>
                        <a:t>본부장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</a:rPr>
                        <a:t>‘</a:t>
                      </a:r>
                      <a:r>
                        <a:rPr lang="en-US" altLang="ko-KR" sz="1400" u="none" strike="noStrike" dirty="0">
                          <a:effectLst/>
                        </a:rPr>
                        <a:t>17.03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</a:rPr>
                        <a:t>‘</a:t>
                      </a:r>
                      <a:r>
                        <a:rPr lang="en-US" altLang="ko-KR" sz="1400" u="none" strike="noStrike">
                          <a:effectLst/>
                        </a:rPr>
                        <a:t>17.03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</a:rPr>
                        <a:t>청주테크노폴리스자산관리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CFO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 dirty="0">
                          <a:effectLst/>
                        </a:rPr>
                        <a:t>23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</a:rPr>
                        <a:t>백○○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</a:rPr>
                        <a:t>지역본부장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</a:rPr>
                        <a:t>‘</a:t>
                      </a:r>
                      <a:r>
                        <a:rPr lang="en-US" altLang="ko-KR" sz="1400" u="none" strike="noStrike" dirty="0">
                          <a:effectLst/>
                        </a:rPr>
                        <a:t>17.03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</a:rPr>
                        <a:t>‘</a:t>
                      </a:r>
                      <a:r>
                        <a:rPr lang="en-US" altLang="ko-KR" sz="1400" u="none" strike="noStrike" dirty="0">
                          <a:effectLst/>
                        </a:rPr>
                        <a:t>17.03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</a:rPr>
                        <a:t>태영그레인터미널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CFO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 dirty="0">
                          <a:effectLst/>
                        </a:rPr>
                        <a:t>24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</a:rPr>
                        <a:t>홍○○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</a:rPr>
                        <a:t>지역본부장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</a:rPr>
                        <a:t>‘</a:t>
                      </a:r>
                      <a:r>
                        <a:rPr lang="en-US" altLang="ko-KR" sz="1400" u="none" strike="noStrike" dirty="0">
                          <a:effectLst/>
                        </a:rPr>
                        <a:t>17.07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</a:rPr>
                        <a:t>‘</a:t>
                      </a:r>
                      <a:r>
                        <a:rPr lang="en-US" altLang="ko-KR" sz="1400" u="none" strike="noStrike" dirty="0">
                          <a:effectLst/>
                        </a:rPr>
                        <a:t>17.07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</a:rPr>
                        <a:t>상주영천고속도로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</a:rPr>
                        <a:t>부사장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 dirty="0">
                          <a:effectLst/>
                        </a:rPr>
                        <a:t>25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</a:rPr>
                        <a:t>최○○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</a:rPr>
                        <a:t>본부장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</a:rPr>
                        <a:t>‘</a:t>
                      </a:r>
                      <a:r>
                        <a:rPr lang="en-US" altLang="ko-KR" sz="1400" u="none" strike="noStrike" dirty="0">
                          <a:effectLst/>
                        </a:rPr>
                        <a:t>17.07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</a:rPr>
                        <a:t>‘</a:t>
                      </a:r>
                      <a:r>
                        <a:rPr lang="en-US" altLang="ko-KR" sz="1400" u="none" strike="noStrike" dirty="0">
                          <a:effectLst/>
                        </a:rPr>
                        <a:t>17.08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 err="1">
                          <a:effectLst/>
                        </a:rPr>
                        <a:t>고양케이월드자산관리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</a:rPr>
                        <a:t>본부장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26</a:t>
                      </a:r>
                      <a:endParaRPr lang="en-US" altLang="ko-KR" sz="1500" b="1" i="0" u="none" strike="noStrike" dirty="0">
                        <a:solidFill>
                          <a:srgbClr val="00206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이○○</a:t>
                      </a:r>
                      <a:endParaRPr lang="ko-KR" alt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본부장</a:t>
                      </a:r>
                      <a:endParaRPr lang="ko-KR" alt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‘</a:t>
                      </a:r>
                      <a:r>
                        <a:rPr lang="en-US" altLang="ko-KR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17.09</a:t>
                      </a:r>
                      <a:endParaRPr lang="en-US" altLang="ko-KR" sz="1400" b="1" i="0" u="none" strike="noStrike">
                        <a:solidFill>
                          <a:srgbClr val="00206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‘</a:t>
                      </a:r>
                      <a:r>
                        <a:rPr lang="en-US" altLang="ko-KR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17.09</a:t>
                      </a:r>
                      <a:endParaRPr lang="en-US" altLang="ko-KR" sz="1400" b="1" i="0" u="none" strike="noStrike" dirty="0">
                        <a:solidFill>
                          <a:srgbClr val="00206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제이외곽순환고속도로</a:t>
                      </a:r>
                      <a:endParaRPr lang="ko-KR" alt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부사장</a:t>
                      </a:r>
                      <a:endParaRPr lang="ko-KR" alt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27</a:t>
                      </a:r>
                      <a:endParaRPr lang="en-US" altLang="ko-KR" sz="1500" b="1" i="0" u="none" strike="noStrike" dirty="0">
                        <a:solidFill>
                          <a:srgbClr val="00206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김○○</a:t>
                      </a:r>
                      <a:endParaRPr lang="ko-KR" altLang="en-US" sz="1400" b="1" i="0" u="none" strike="noStrike">
                        <a:solidFill>
                          <a:srgbClr val="00206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지역본부장</a:t>
                      </a:r>
                      <a:endParaRPr lang="ko-KR" alt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‘</a:t>
                      </a:r>
                      <a:r>
                        <a:rPr lang="en-US" altLang="ko-KR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18.01</a:t>
                      </a:r>
                      <a:endParaRPr lang="en-US" altLang="ko-KR" sz="1400" b="1" i="0" u="none" strike="noStrike" dirty="0">
                        <a:solidFill>
                          <a:srgbClr val="00206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‘</a:t>
                      </a:r>
                      <a:r>
                        <a:rPr lang="en-US" altLang="ko-KR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18.02</a:t>
                      </a:r>
                      <a:endParaRPr lang="en-US" altLang="ko-KR" sz="1400" b="1" i="0" u="none" strike="noStrike" dirty="0">
                        <a:solidFill>
                          <a:srgbClr val="00206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포천민자발전</a:t>
                      </a:r>
                      <a:endParaRPr lang="ko-KR" alt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부사장</a:t>
                      </a:r>
                      <a:endParaRPr lang="ko-KR" alt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28</a:t>
                      </a:r>
                      <a:endParaRPr lang="en-US" altLang="ko-KR" sz="1500" b="1" i="0" u="none" strike="noStrike" dirty="0">
                        <a:solidFill>
                          <a:srgbClr val="00206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이○○</a:t>
                      </a:r>
                      <a:endParaRPr lang="ko-KR" altLang="en-US" sz="1400" b="1" i="0" u="none" strike="noStrike">
                        <a:solidFill>
                          <a:srgbClr val="00206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부점장</a:t>
                      </a:r>
                      <a:endParaRPr lang="ko-KR" altLang="en-US" sz="1400" b="1" i="0" u="none" strike="noStrike">
                        <a:solidFill>
                          <a:srgbClr val="00206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‘</a:t>
                      </a:r>
                      <a:r>
                        <a:rPr lang="en-US" altLang="ko-KR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18.02</a:t>
                      </a:r>
                      <a:endParaRPr lang="en-US" altLang="ko-KR" sz="1400" b="1" i="0" u="none" strike="noStrike">
                        <a:solidFill>
                          <a:srgbClr val="00206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‘</a:t>
                      </a:r>
                      <a:r>
                        <a:rPr lang="en-US" altLang="ko-KR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18.02</a:t>
                      </a:r>
                      <a:endParaRPr lang="en-US" altLang="ko-KR" sz="1400" b="1" i="0" u="none" strike="noStrike" dirty="0">
                        <a:solidFill>
                          <a:srgbClr val="00206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하남마블링시티</a:t>
                      </a:r>
                      <a:endParaRPr lang="ko-KR" alt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CFO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29</a:t>
                      </a:r>
                      <a:endParaRPr lang="en-US" altLang="ko-KR" sz="1500" b="1" i="0" u="none" strike="noStrike" dirty="0">
                        <a:solidFill>
                          <a:srgbClr val="00206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전○○</a:t>
                      </a:r>
                      <a:endParaRPr lang="ko-KR" altLang="en-US" sz="1400" b="1" i="0" u="none" strike="noStrike">
                        <a:solidFill>
                          <a:srgbClr val="00206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지역본부장</a:t>
                      </a:r>
                      <a:endParaRPr lang="ko-KR" altLang="en-US" sz="1400" b="1" i="0" u="none" strike="noStrike">
                        <a:solidFill>
                          <a:srgbClr val="00206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‘</a:t>
                      </a:r>
                      <a:r>
                        <a:rPr lang="en-US" altLang="ko-KR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18.03</a:t>
                      </a:r>
                      <a:endParaRPr lang="en-US" altLang="ko-KR" sz="1400" b="1" i="0" u="none" strike="noStrike">
                        <a:solidFill>
                          <a:srgbClr val="00206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‘</a:t>
                      </a:r>
                      <a:r>
                        <a:rPr lang="en-US" altLang="ko-KR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18.03</a:t>
                      </a:r>
                      <a:endParaRPr lang="en-US" altLang="ko-KR" sz="1400" b="1" i="0" u="none" strike="noStrike">
                        <a:solidFill>
                          <a:srgbClr val="00206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평택동방아이포트</a:t>
                      </a:r>
                      <a:endParaRPr lang="ko-KR" alt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대표이사</a:t>
                      </a:r>
                      <a:endParaRPr lang="ko-KR" alt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395536" y="336195"/>
            <a:ext cx="698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000" b="1" dirty="0"/>
              <a:t>□</a:t>
            </a:r>
            <a:r>
              <a:rPr lang="ko-KR" altLang="en-US" b="1" dirty="0"/>
              <a:t> </a:t>
            </a:r>
            <a:r>
              <a:rPr lang="en-US" altLang="ko-KR" dirty="0" smtClean="0"/>
              <a:t>PF</a:t>
            </a:r>
            <a:r>
              <a:rPr lang="ko-KR" altLang="en-US" dirty="0" smtClean="0"/>
              <a:t>투자회사 </a:t>
            </a:r>
            <a:r>
              <a:rPr lang="en-US" altLang="ko-KR" b="1" dirty="0" smtClean="0"/>
              <a:t>[</a:t>
            </a:r>
            <a:r>
              <a:rPr lang="ko-KR" altLang="en-US" b="1" dirty="0"/>
              <a:t>총 </a:t>
            </a:r>
            <a:r>
              <a:rPr lang="en-US" altLang="ko-KR" b="1" dirty="0"/>
              <a:t>2</a:t>
            </a:r>
            <a:r>
              <a:rPr lang="en-US" altLang="ko-KR" b="1" dirty="0" smtClean="0"/>
              <a:t>9</a:t>
            </a:r>
            <a:r>
              <a:rPr lang="ko-KR" altLang="en-US" b="1" dirty="0"/>
              <a:t>명</a:t>
            </a:r>
            <a:r>
              <a:rPr lang="en-US" altLang="ko-KR" b="1" dirty="0"/>
              <a:t>]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91880" y="2604738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/>
              <a:t>∙∙∙∙∙∙∙중략∙∙∙∙∙∙∙</a:t>
            </a:r>
            <a:endParaRPr lang="ko-KR" altLang="en-US" sz="1400" dirty="0"/>
          </a:p>
        </p:txBody>
      </p:sp>
      <p:sp>
        <p:nvSpPr>
          <p:cNvPr id="2" name="직사각형 1"/>
          <p:cNvSpPr/>
          <p:nvPr/>
        </p:nvSpPr>
        <p:spPr>
          <a:xfrm>
            <a:off x="395536" y="5292244"/>
            <a:ext cx="8136904" cy="15595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395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172158"/>
              </p:ext>
            </p:extLst>
          </p:nvPr>
        </p:nvGraphicFramePr>
        <p:xfrm>
          <a:off x="539552" y="980728"/>
          <a:ext cx="8136906" cy="56886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1037"/>
                <a:gridCol w="1071037"/>
                <a:gridCol w="1071037"/>
                <a:gridCol w="1071037"/>
                <a:gridCol w="1071037"/>
                <a:gridCol w="1710684"/>
                <a:gridCol w="1071037"/>
              </a:tblGrid>
              <a:tr h="51162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u="none" strike="noStrike" dirty="0">
                          <a:effectLst/>
                        </a:rPr>
                        <a:t>번호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u="none" strike="noStrike" dirty="0">
                          <a:effectLst/>
                        </a:rPr>
                        <a:t>성명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u="none" strike="noStrike" dirty="0">
                          <a:effectLst/>
                        </a:rPr>
                        <a:t>최종직위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u="none" strike="noStrike" dirty="0" err="1">
                          <a:effectLst/>
                        </a:rPr>
                        <a:t>퇴직년월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u="none" strike="noStrike" dirty="0" err="1">
                          <a:effectLst/>
                        </a:rPr>
                        <a:t>재취업년월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u="none" strike="noStrike" dirty="0" err="1">
                          <a:effectLst/>
                        </a:rPr>
                        <a:t>기업체명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u="none" strike="noStrike" dirty="0">
                          <a:effectLst/>
                        </a:rPr>
                        <a:t>직위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82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 dirty="0">
                          <a:effectLst/>
                        </a:rPr>
                        <a:t>1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</a:rPr>
                        <a:t>박○○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 err="1">
                          <a:effectLst/>
                        </a:rPr>
                        <a:t>부점장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</a:rPr>
                        <a:t>‘</a:t>
                      </a:r>
                      <a:r>
                        <a:rPr lang="en-US" altLang="ko-KR" sz="1400" u="none" strike="noStrike">
                          <a:effectLst/>
                        </a:rPr>
                        <a:t>14.02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</a:rPr>
                        <a:t>‘</a:t>
                      </a:r>
                      <a:r>
                        <a:rPr lang="en-US" altLang="ko-KR" sz="1400" u="none" strike="noStrike">
                          <a:effectLst/>
                        </a:rPr>
                        <a:t>14.03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KDB</a:t>
                      </a:r>
                      <a:r>
                        <a:rPr lang="ko-KR" altLang="en-US" sz="1400" u="none" strike="noStrike">
                          <a:effectLst/>
                        </a:rPr>
                        <a:t>인프라자산운용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</a:rPr>
                        <a:t>부사장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82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 dirty="0">
                          <a:effectLst/>
                        </a:rPr>
                        <a:t>2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</a:rPr>
                        <a:t>최○○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</a:rPr>
                        <a:t>지역본부장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</a:rPr>
                        <a:t>‘</a:t>
                      </a:r>
                      <a:r>
                        <a:rPr lang="en-US" altLang="ko-KR" sz="1400" u="none" strike="noStrike">
                          <a:effectLst/>
                        </a:rPr>
                        <a:t>14.12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</a:rPr>
                        <a:t>‘</a:t>
                      </a:r>
                      <a:r>
                        <a:rPr lang="en-US" altLang="ko-KR" sz="1400" u="none" strike="noStrike">
                          <a:effectLst/>
                        </a:rPr>
                        <a:t>14.12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</a:rPr>
                        <a:t>한국해양보증보험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</a:rPr>
                        <a:t>대표이사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82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 dirty="0">
                          <a:effectLst/>
                        </a:rPr>
                        <a:t>3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</a:rPr>
                        <a:t>성○○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 err="1">
                          <a:effectLst/>
                        </a:rPr>
                        <a:t>부행장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</a:rPr>
                        <a:t>‘</a:t>
                      </a:r>
                      <a:r>
                        <a:rPr lang="en-US" altLang="ko-KR" sz="1400" u="none" strike="noStrike" dirty="0">
                          <a:effectLst/>
                        </a:rPr>
                        <a:t>14.12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</a:rPr>
                        <a:t>‘</a:t>
                      </a:r>
                      <a:r>
                        <a:rPr lang="en-US" altLang="ko-KR" sz="1400" u="none" strike="noStrike">
                          <a:effectLst/>
                        </a:rPr>
                        <a:t>15.01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</a:rPr>
                        <a:t>한국선박금융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</a:rPr>
                        <a:t>사장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82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 dirty="0">
                          <a:effectLst/>
                        </a:rPr>
                        <a:t>4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</a:rPr>
                        <a:t>최○○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</a:rPr>
                        <a:t>지주부사장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</a:rPr>
                        <a:t>‘</a:t>
                      </a:r>
                      <a:r>
                        <a:rPr lang="en-US" altLang="ko-KR" sz="1400" u="none" strike="noStrike" dirty="0">
                          <a:effectLst/>
                        </a:rPr>
                        <a:t>15.01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</a:rPr>
                        <a:t>‘</a:t>
                      </a:r>
                      <a:r>
                        <a:rPr lang="en-US" altLang="ko-KR" sz="1400" u="none" strike="noStrike" dirty="0">
                          <a:effectLst/>
                        </a:rPr>
                        <a:t>15.03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KDB</a:t>
                      </a:r>
                      <a:r>
                        <a:rPr lang="ko-KR" altLang="en-US" sz="1400" u="none" strike="noStrike" dirty="0" err="1">
                          <a:effectLst/>
                        </a:rPr>
                        <a:t>캐피탈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</a:rPr>
                        <a:t>부사장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82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 dirty="0">
                          <a:effectLst/>
                        </a:rPr>
                        <a:t>5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</a:rPr>
                        <a:t>안○○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</a:rPr>
                        <a:t>부행장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</a:rPr>
                        <a:t>‘</a:t>
                      </a:r>
                      <a:r>
                        <a:rPr lang="en-US" altLang="ko-KR" sz="1400" u="none" strike="noStrike">
                          <a:effectLst/>
                        </a:rPr>
                        <a:t>13.01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</a:rPr>
                        <a:t>‘</a:t>
                      </a:r>
                      <a:r>
                        <a:rPr lang="en-US" altLang="ko-KR" sz="1400" u="none" strike="noStrike" dirty="0">
                          <a:effectLst/>
                        </a:rPr>
                        <a:t>15.03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KDB</a:t>
                      </a:r>
                      <a:r>
                        <a:rPr lang="ko-KR" altLang="en-US" sz="1400" u="none" strike="noStrike">
                          <a:effectLst/>
                        </a:rPr>
                        <a:t>생명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</a:rPr>
                        <a:t>사장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82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 dirty="0">
                          <a:effectLst/>
                        </a:rPr>
                        <a:t>6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</a:rPr>
                        <a:t>김○○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</a:rPr>
                        <a:t>부문장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</a:rPr>
                        <a:t>‘</a:t>
                      </a:r>
                      <a:r>
                        <a:rPr lang="en-US" altLang="ko-KR" sz="1400" u="none" strike="noStrike">
                          <a:effectLst/>
                        </a:rPr>
                        <a:t>14.12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</a:rPr>
                        <a:t>‘</a:t>
                      </a:r>
                      <a:r>
                        <a:rPr lang="en-US" altLang="ko-KR" sz="1400" u="none" strike="noStrike" dirty="0">
                          <a:effectLst/>
                        </a:rPr>
                        <a:t>15.05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KDB</a:t>
                      </a:r>
                      <a:r>
                        <a:rPr lang="ko-KR" altLang="en-US" sz="1400" u="none" strike="noStrike" dirty="0">
                          <a:effectLst/>
                        </a:rPr>
                        <a:t>인프라자산운용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</a:rPr>
                        <a:t>대표이사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82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 dirty="0">
                          <a:effectLst/>
                        </a:rPr>
                        <a:t>7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</a:rPr>
                        <a:t>구○○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</a:rPr>
                        <a:t>지주부사장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</a:rPr>
                        <a:t>‘</a:t>
                      </a:r>
                      <a:r>
                        <a:rPr lang="en-US" altLang="ko-KR" sz="1400" u="none" strike="noStrike">
                          <a:effectLst/>
                        </a:rPr>
                        <a:t>15.01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</a:rPr>
                        <a:t>‘</a:t>
                      </a:r>
                      <a:r>
                        <a:rPr lang="en-US" altLang="ko-KR" sz="1400" u="none" strike="noStrike">
                          <a:effectLst/>
                        </a:rPr>
                        <a:t>15.05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KDB</a:t>
                      </a:r>
                      <a:r>
                        <a:rPr lang="ko-KR" altLang="en-US" sz="1400" u="none" strike="noStrike" dirty="0" err="1">
                          <a:effectLst/>
                        </a:rPr>
                        <a:t>캐피탈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</a:rPr>
                        <a:t>대표이사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82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 dirty="0">
                          <a:effectLst/>
                        </a:rPr>
                        <a:t>8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</a:rPr>
                        <a:t>권○○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</a:rPr>
                        <a:t>지역본부장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</a:rPr>
                        <a:t>‘</a:t>
                      </a:r>
                      <a:r>
                        <a:rPr lang="en-US" altLang="ko-KR" sz="1400" u="none" strike="noStrike">
                          <a:effectLst/>
                        </a:rPr>
                        <a:t>15.06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</a:rPr>
                        <a:t>‘</a:t>
                      </a:r>
                      <a:r>
                        <a:rPr lang="en-US" altLang="ko-KR" sz="1400" u="none" strike="noStrike">
                          <a:effectLst/>
                        </a:rPr>
                        <a:t>15.07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KDB</a:t>
                      </a:r>
                      <a:r>
                        <a:rPr lang="ko-KR" altLang="en-US" sz="1400" u="none" strike="noStrike" dirty="0">
                          <a:effectLst/>
                        </a:rPr>
                        <a:t>생명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</a:rPr>
                        <a:t>부사장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82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>
                          <a:effectLst/>
                        </a:rPr>
                        <a:t>9</a:t>
                      </a:r>
                      <a:endParaRPr lang="en-US" altLang="ko-KR" sz="15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</a:rPr>
                        <a:t>나○○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 err="1">
                          <a:effectLst/>
                        </a:rPr>
                        <a:t>부문장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</a:rPr>
                        <a:t>‘</a:t>
                      </a:r>
                      <a:r>
                        <a:rPr lang="en-US" altLang="ko-KR" sz="1400" u="none" strike="noStrike" dirty="0">
                          <a:effectLst/>
                        </a:rPr>
                        <a:t>17.01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</a:rPr>
                        <a:t>‘</a:t>
                      </a:r>
                      <a:r>
                        <a:rPr lang="en-US" altLang="ko-KR" sz="1400" u="none" strike="noStrike">
                          <a:effectLst/>
                        </a:rPr>
                        <a:t>17.01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</a:rPr>
                        <a:t>한국선박해양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</a:rPr>
                        <a:t>대표이사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82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>
                          <a:effectLst/>
                        </a:rPr>
                        <a:t>10</a:t>
                      </a:r>
                      <a:endParaRPr lang="en-US" altLang="ko-KR" sz="15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</a:rPr>
                        <a:t>정○○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</a:rPr>
                        <a:t>부문장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</a:rPr>
                        <a:t>‘</a:t>
                      </a:r>
                      <a:r>
                        <a:rPr lang="en-US" altLang="ko-KR" sz="1400" u="none" strike="noStrike" dirty="0">
                          <a:effectLst/>
                        </a:rPr>
                        <a:t>16.09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</a:rPr>
                        <a:t>‘</a:t>
                      </a:r>
                      <a:r>
                        <a:rPr lang="en-US" altLang="ko-KR" sz="1400" u="none" strike="noStrike" dirty="0">
                          <a:effectLst/>
                        </a:rPr>
                        <a:t>17.03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KDB</a:t>
                      </a:r>
                      <a:r>
                        <a:rPr lang="ko-KR" altLang="en-US" sz="1400" u="none" strike="noStrike" dirty="0">
                          <a:effectLst/>
                        </a:rPr>
                        <a:t>인프라자산운용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</a:rPr>
                        <a:t>대표이사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82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>
                          <a:effectLst/>
                        </a:rPr>
                        <a:t>11</a:t>
                      </a:r>
                      <a:endParaRPr lang="en-US" altLang="ko-KR" sz="15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</a:rPr>
                        <a:t>김○○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</a:rPr>
                        <a:t>부문장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</a:rPr>
                        <a:t>‘</a:t>
                      </a:r>
                      <a:r>
                        <a:rPr lang="en-US" altLang="ko-KR" sz="1400" u="none" strike="noStrike">
                          <a:effectLst/>
                        </a:rPr>
                        <a:t>17.01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</a:rPr>
                        <a:t>‘</a:t>
                      </a:r>
                      <a:r>
                        <a:rPr lang="en-US" altLang="ko-KR" sz="1400" u="none" strike="noStrike" dirty="0">
                          <a:effectLst/>
                        </a:rPr>
                        <a:t>17.03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effectLst/>
                        </a:rPr>
                        <a:t>KDB</a:t>
                      </a:r>
                      <a:r>
                        <a:rPr lang="ko-KR" altLang="en-US" sz="1400" u="none" strike="noStrike" dirty="0" err="1" smtClean="0">
                          <a:effectLst/>
                        </a:rPr>
                        <a:t>캐피탈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</a:rPr>
                        <a:t>대표이사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82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endParaRPr lang="en-US" altLang="ko-KR" sz="1500" b="1" i="0" u="none" strike="noStrike" dirty="0">
                        <a:solidFill>
                          <a:srgbClr val="00206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김○○</a:t>
                      </a:r>
                      <a:endParaRPr lang="ko-KR" alt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본부장</a:t>
                      </a:r>
                      <a:endParaRPr lang="ko-KR" alt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‘</a:t>
                      </a:r>
                      <a:r>
                        <a:rPr lang="en-US" altLang="ko-KR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17.12</a:t>
                      </a:r>
                      <a:endParaRPr lang="en-US" altLang="ko-KR" sz="1400" b="1" i="0" u="none" strike="noStrike">
                        <a:solidFill>
                          <a:srgbClr val="00206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‘</a:t>
                      </a:r>
                      <a:r>
                        <a:rPr lang="en-US" altLang="ko-KR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17.12</a:t>
                      </a:r>
                      <a:endParaRPr lang="en-US" altLang="ko-KR" sz="1400" b="1" i="0" u="none" strike="noStrike">
                        <a:solidFill>
                          <a:srgbClr val="00206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한국해양보증보험</a:t>
                      </a:r>
                      <a:endParaRPr lang="ko-KR" alt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부사장</a:t>
                      </a:r>
                      <a:endParaRPr lang="ko-KR" alt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82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13</a:t>
                      </a:r>
                      <a:endParaRPr lang="en-US" altLang="ko-KR" sz="1500" b="1" i="0" u="none" strike="noStrike" dirty="0">
                        <a:solidFill>
                          <a:srgbClr val="00206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임○○</a:t>
                      </a:r>
                      <a:endParaRPr lang="ko-KR" alt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부문장</a:t>
                      </a:r>
                      <a:endParaRPr lang="ko-KR" alt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‘</a:t>
                      </a:r>
                      <a:r>
                        <a:rPr lang="en-US" altLang="ko-KR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18.02</a:t>
                      </a:r>
                      <a:endParaRPr lang="en-US" altLang="ko-KR" sz="1400" b="1" i="0" u="none" strike="noStrike" dirty="0">
                        <a:solidFill>
                          <a:srgbClr val="00206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‘</a:t>
                      </a:r>
                      <a:r>
                        <a:rPr lang="en-US" altLang="ko-KR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18.02</a:t>
                      </a:r>
                      <a:endParaRPr lang="en-US" altLang="ko-KR" sz="1400" b="1" i="0" u="none" strike="noStrike" dirty="0">
                        <a:solidFill>
                          <a:srgbClr val="00206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KDB</a:t>
                      </a:r>
                      <a:r>
                        <a:rPr lang="ko-KR" altLang="en-U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생명</a:t>
                      </a:r>
                      <a:endParaRPr lang="ko-KR" alt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부사장</a:t>
                      </a:r>
                      <a:endParaRPr lang="ko-KR" alt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539552" y="404664"/>
            <a:ext cx="6552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000" b="1" dirty="0"/>
              <a:t>□ </a:t>
            </a:r>
            <a:r>
              <a:rPr lang="ko-KR" altLang="en-US" dirty="0" smtClean="0"/>
              <a:t>금융자회사 등 관련 기업</a:t>
            </a:r>
            <a:r>
              <a:rPr lang="en-US" altLang="ko-KR" dirty="0" smtClean="0"/>
              <a:t> </a:t>
            </a:r>
            <a:r>
              <a:rPr lang="en-US" altLang="ko-KR" b="1" dirty="0" smtClean="0"/>
              <a:t>[</a:t>
            </a:r>
            <a:r>
              <a:rPr lang="ko-KR" altLang="en-US" b="1" dirty="0"/>
              <a:t>총 </a:t>
            </a:r>
            <a:r>
              <a:rPr lang="en-US" altLang="ko-KR" b="1" dirty="0" smtClean="0"/>
              <a:t>13</a:t>
            </a:r>
            <a:r>
              <a:rPr lang="ko-KR" altLang="en-US" b="1" dirty="0" smtClean="0"/>
              <a:t>명</a:t>
            </a:r>
            <a:r>
              <a:rPr lang="en-US" altLang="ko-KR" b="1" dirty="0"/>
              <a:t>]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539552" y="5877272"/>
            <a:ext cx="8136904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175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467544" y="476672"/>
            <a:ext cx="6048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000" b="1" dirty="0" smtClean="0"/>
              <a:t>□</a:t>
            </a:r>
            <a:r>
              <a:rPr lang="ko-KR" altLang="en-US" b="1" dirty="0" smtClean="0"/>
              <a:t> </a:t>
            </a:r>
            <a:r>
              <a:rPr lang="ko-KR" altLang="en-US" dirty="0" smtClean="0"/>
              <a:t>일반거래처 </a:t>
            </a:r>
            <a:r>
              <a:rPr lang="en-US" altLang="ko-KR" b="1" dirty="0" smtClean="0"/>
              <a:t>[</a:t>
            </a:r>
            <a:r>
              <a:rPr lang="ko-KR" altLang="en-US" b="1" dirty="0"/>
              <a:t>총 </a:t>
            </a:r>
            <a:r>
              <a:rPr lang="en-US" altLang="ko-KR" b="1" dirty="0" smtClean="0"/>
              <a:t>10</a:t>
            </a:r>
            <a:r>
              <a:rPr lang="ko-KR" altLang="en-US" b="1" dirty="0" smtClean="0"/>
              <a:t>명</a:t>
            </a:r>
            <a:r>
              <a:rPr lang="en-US" altLang="ko-KR" b="1" dirty="0"/>
              <a:t>]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875216"/>
              </p:ext>
            </p:extLst>
          </p:nvPr>
        </p:nvGraphicFramePr>
        <p:xfrm>
          <a:off x="513747" y="1052736"/>
          <a:ext cx="8116505" cy="49685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1373"/>
                <a:gridCol w="1138419"/>
                <a:gridCol w="1138419"/>
                <a:gridCol w="1138419"/>
                <a:gridCol w="1138419"/>
                <a:gridCol w="1813037"/>
                <a:gridCol w="1138419"/>
              </a:tblGrid>
              <a:tr h="72359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번호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성명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최종직위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 err="1">
                          <a:effectLst/>
                        </a:rPr>
                        <a:t>퇴직년월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 err="1">
                          <a:effectLst/>
                        </a:rPr>
                        <a:t>재취업년월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 err="1">
                          <a:effectLst/>
                        </a:rPr>
                        <a:t>기업체명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직위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51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 dirty="0">
                          <a:effectLst/>
                        </a:rPr>
                        <a:t>1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 dirty="0">
                          <a:effectLst/>
                        </a:rPr>
                        <a:t>남○○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 dirty="0" err="1">
                          <a:effectLst/>
                        </a:rPr>
                        <a:t>부점장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>
                          <a:effectLst/>
                        </a:rPr>
                        <a:t>‘</a:t>
                      </a:r>
                      <a:r>
                        <a:rPr lang="en-US" altLang="ko-KR" sz="1500" u="none" strike="noStrike">
                          <a:effectLst/>
                        </a:rPr>
                        <a:t>13.04</a:t>
                      </a:r>
                      <a:endParaRPr lang="en-US" altLang="ko-KR" sz="15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>
                          <a:effectLst/>
                        </a:rPr>
                        <a:t>‘</a:t>
                      </a:r>
                      <a:r>
                        <a:rPr lang="en-US" altLang="ko-KR" sz="1500" u="none" strike="noStrike">
                          <a:effectLst/>
                        </a:rPr>
                        <a:t>13.05</a:t>
                      </a:r>
                      <a:endParaRPr lang="en-US" altLang="ko-KR" sz="15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>
                          <a:effectLst/>
                        </a:rPr>
                        <a:t>성안합섬</a:t>
                      </a:r>
                      <a:endParaRPr lang="ko-KR" altLang="en-US" sz="15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>
                          <a:effectLst/>
                        </a:rPr>
                        <a:t>상무</a:t>
                      </a:r>
                      <a:endParaRPr lang="ko-KR" altLang="en-US" sz="15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51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 dirty="0">
                          <a:effectLst/>
                        </a:rPr>
                        <a:t>2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 dirty="0">
                          <a:effectLst/>
                        </a:rPr>
                        <a:t>황○○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 dirty="0" err="1">
                          <a:effectLst/>
                        </a:rPr>
                        <a:t>부행장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 dirty="0">
                          <a:effectLst/>
                        </a:rPr>
                        <a:t>‘</a:t>
                      </a:r>
                      <a:r>
                        <a:rPr lang="en-US" altLang="ko-KR" sz="1500" u="none" strike="noStrike" dirty="0">
                          <a:effectLst/>
                        </a:rPr>
                        <a:t>13.03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>
                          <a:effectLst/>
                        </a:rPr>
                        <a:t>‘</a:t>
                      </a:r>
                      <a:r>
                        <a:rPr lang="en-US" altLang="ko-KR" sz="1500" u="none" strike="noStrike">
                          <a:effectLst/>
                        </a:rPr>
                        <a:t>14.04</a:t>
                      </a:r>
                      <a:endParaRPr lang="en-US" altLang="ko-KR" sz="15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>
                          <a:effectLst/>
                        </a:rPr>
                        <a:t>오비고</a:t>
                      </a:r>
                      <a:endParaRPr lang="ko-KR" altLang="en-US" sz="15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>
                          <a:effectLst/>
                        </a:rPr>
                        <a:t>감사</a:t>
                      </a:r>
                      <a:endParaRPr lang="ko-KR" altLang="en-US" sz="15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51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 dirty="0">
                          <a:effectLst/>
                        </a:rPr>
                        <a:t>3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 dirty="0">
                          <a:effectLst/>
                        </a:rPr>
                        <a:t>김○○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 dirty="0">
                          <a:effectLst/>
                        </a:rPr>
                        <a:t>본부장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 dirty="0">
                          <a:effectLst/>
                        </a:rPr>
                        <a:t>‘</a:t>
                      </a:r>
                      <a:r>
                        <a:rPr lang="en-US" altLang="ko-KR" sz="1500" u="none" strike="noStrike" dirty="0">
                          <a:effectLst/>
                        </a:rPr>
                        <a:t>15.03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>
                          <a:effectLst/>
                        </a:rPr>
                        <a:t>‘</a:t>
                      </a:r>
                      <a:r>
                        <a:rPr lang="en-US" altLang="ko-KR" sz="1500" u="none" strike="noStrike">
                          <a:effectLst/>
                        </a:rPr>
                        <a:t>15.03</a:t>
                      </a:r>
                      <a:endParaRPr lang="en-US" altLang="ko-KR" sz="15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>
                          <a:effectLst/>
                        </a:rPr>
                        <a:t>장금마리타임</a:t>
                      </a:r>
                      <a:endParaRPr lang="ko-KR" altLang="en-US" sz="15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>
                          <a:effectLst/>
                        </a:rPr>
                        <a:t>전무</a:t>
                      </a:r>
                      <a:endParaRPr lang="ko-KR" altLang="en-US" sz="15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51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 dirty="0">
                          <a:effectLst/>
                        </a:rPr>
                        <a:t>4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 dirty="0">
                          <a:effectLst/>
                        </a:rPr>
                        <a:t>손○○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 dirty="0">
                          <a:effectLst/>
                        </a:rPr>
                        <a:t>지역본부장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 dirty="0">
                          <a:effectLst/>
                        </a:rPr>
                        <a:t>‘</a:t>
                      </a:r>
                      <a:r>
                        <a:rPr lang="en-US" altLang="ko-KR" sz="1500" u="none" strike="noStrike" dirty="0">
                          <a:effectLst/>
                        </a:rPr>
                        <a:t>15.03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 dirty="0">
                          <a:effectLst/>
                        </a:rPr>
                        <a:t>‘</a:t>
                      </a:r>
                      <a:r>
                        <a:rPr lang="en-US" altLang="ko-KR" sz="1500" u="none" strike="noStrike" dirty="0">
                          <a:effectLst/>
                        </a:rPr>
                        <a:t>15.03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>
                          <a:effectLst/>
                        </a:rPr>
                        <a:t>이수페타시스</a:t>
                      </a:r>
                      <a:endParaRPr lang="ko-KR" altLang="en-US" sz="15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>
                          <a:effectLst/>
                        </a:rPr>
                        <a:t>감사</a:t>
                      </a:r>
                      <a:endParaRPr lang="ko-KR" altLang="en-US" sz="15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51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 dirty="0">
                          <a:effectLst/>
                        </a:rPr>
                        <a:t>5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>
                          <a:effectLst/>
                        </a:rPr>
                        <a:t>강○○</a:t>
                      </a:r>
                      <a:endParaRPr lang="ko-KR" altLang="en-US" sz="15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 dirty="0">
                          <a:effectLst/>
                        </a:rPr>
                        <a:t>본부장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 dirty="0">
                          <a:effectLst/>
                        </a:rPr>
                        <a:t>‘</a:t>
                      </a:r>
                      <a:r>
                        <a:rPr lang="en-US" altLang="ko-KR" sz="1500" u="none" strike="noStrike" dirty="0">
                          <a:effectLst/>
                        </a:rPr>
                        <a:t>15.12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 dirty="0">
                          <a:effectLst/>
                        </a:rPr>
                        <a:t>‘</a:t>
                      </a:r>
                      <a:r>
                        <a:rPr lang="en-US" altLang="ko-KR" sz="1500" u="none" strike="noStrike" dirty="0">
                          <a:effectLst/>
                        </a:rPr>
                        <a:t>16.02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>
                          <a:effectLst/>
                        </a:rPr>
                        <a:t>코오롱인더스트리</a:t>
                      </a:r>
                      <a:endParaRPr lang="ko-KR" altLang="en-US" sz="15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>
                          <a:effectLst/>
                        </a:rPr>
                        <a:t>고문</a:t>
                      </a:r>
                      <a:endParaRPr lang="ko-KR" altLang="en-US" sz="15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51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>
                          <a:effectLst/>
                        </a:rPr>
                        <a:t>송○○</a:t>
                      </a:r>
                      <a:endParaRPr lang="ko-KR" altLang="en-US" sz="15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>
                          <a:effectLst/>
                        </a:rPr>
                        <a:t>부문장</a:t>
                      </a:r>
                      <a:endParaRPr lang="ko-KR" altLang="en-US" sz="15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>
                          <a:effectLst/>
                        </a:rPr>
                        <a:t>‘</a:t>
                      </a:r>
                      <a:r>
                        <a:rPr lang="en-US" altLang="ko-KR" sz="1500" u="none" strike="noStrike">
                          <a:effectLst/>
                        </a:rPr>
                        <a:t>16.09</a:t>
                      </a:r>
                      <a:endParaRPr lang="en-US" altLang="ko-KR" sz="15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 dirty="0">
                          <a:effectLst/>
                        </a:rPr>
                        <a:t>‘</a:t>
                      </a:r>
                      <a:r>
                        <a:rPr lang="en-US" altLang="ko-KR" sz="1500" u="none" strike="noStrike" dirty="0">
                          <a:effectLst/>
                        </a:rPr>
                        <a:t>17.01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 dirty="0">
                          <a:effectLst/>
                        </a:rPr>
                        <a:t>대우건설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>
                          <a:effectLst/>
                        </a:rPr>
                        <a:t>부사장</a:t>
                      </a:r>
                      <a:endParaRPr lang="ko-KR" altLang="en-US" sz="15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51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>
                          <a:effectLst/>
                        </a:rPr>
                        <a:t>김○○</a:t>
                      </a:r>
                      <a:endParaRPr lang="ko-KR" altLang="en-US" sz="15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>
                          <a:effectLst/>
                        </a:rPr>
                        <a:t>부점장</a:t>
                      </a:r>
                      <a:endParaRPr lang="ko-KR" altLang="en-US" sz="15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>
                          <a:effectLst/>
                        </a:rPr>
                        <a:t>‘</a:t>
                      </a:r>
                      <a:r>
                        <a:rPr lang="en-US" altLang="ko-KR" sz="1500" u="none" strike="noStrike">
                          <a:effectLst/>
                        </a:rPr>
                        <a:t>17.04</a:t>
                      </a:r>
                      <a:endParaRPr lang="en-US" altLang="ko-KR" sz="15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>
                          <a:effectLst/>
                        </a:rPr>
                        <a:t>‘</a:t>
                      </a:r>
                      <a:r>
                        <a:rPr lang="en-US" altLang="ko-KR" sz="1500" u="none" strike="noStrike">
                          <a:effectLst/>
                        </a:rPr>
                        <a:t>17.05</a:t>
                      </a:r>
                      <a:endParaRPr lang="en-US" altLang="ko-KR" sz="15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 dirty="0">
                          <a:effectLst/>
                        </a:rPr>
                        <a:t>성안합섬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>
                          <a:effectLst/>
                        </a:rPr>
                        <a:t>상무</a:t>
                      </a:r>
                      <a:endParaRPr lang="ko-KR" altLang="en-US" sz="15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51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altLang="ko-KR" sz="1500" b="1" i="0" u="none" strike="noStrike" dirty="0">
                        <a:solidFill>
                          <a:srgbClr val="00206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김○○</a:t>
                      </a:r>
                      <a:endParaRPr lang="ko-KR" altLang="en-US" sz="1500" b="1" i="0" u="none" strike="noStrike" dirty="0">
                        <a:solidFill>
                          <a:srgbClr val="00206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1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부점장</a:t>
                      </a:r>
                      <a:endParaRPr lang="ko-KR" altLang="en-US" sz="1500" b="1" i="0" u="none" strike="noStrike" dirty="0">
                        <a:solidFill>
                          <a:srgbClr val="00206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1" u="none" strike="noStrike">
                          <a:solidFill>
                            <a:srgbClr val="002060"/>
                          </a:solidFill>
                          <a:effectLst/>
                        </a:rPr>
                        <a:t>‘</a:t>
                      </a:r>
                      <a:r>
                        <a:rPr lang="en-US" altLang="ko-KR" sz="1500" b="1" u="none" strike="noStrike">
                          <a:solidFill>
                            <a:srgbClr val="002060"/>
                          </a:solidFill>
                          <a:effectLst/>
                        </a:rPr>
                        <a:t>17.11</a:t>
                      </a:r>
                      <a:endParaRPr lang="en-US" altLang="ko-KR" sz="1500" b="1" i="0" u="none" strike="noStrike">
                        <a:solidFill>
                          <a:srgbClr val="00206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1" u="none" strike="noStrike">
                          <a:solidFill>
                            <a:srgbClr val="002060"/>
                          </a:solidFill>
                          <a:effectLst/>
                        </a:rPr>
                        <a:t>‘</a:t>
                      </a:r>
                      <a:r>
                        <a:rPr lang="en-US" altLang="ko-KR" sz="1500" b="1" u="none" strike="noStrike">
                          <a:solidFill>
                            <a:srgbClr val="002060"/>
                          </a:solidFill>
                          <a:effectLst/>
                        </a:rPr>
                        <a:t>17.11</a:t>
                      </a:r>
                      <a:endParaRPr lang="en-US" altLang="ko-KR" sz="1500" b="1" i="0" u="none" strike="noStrike">
                        <a:solidFill>
                          <a:srgbClr val="00206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페이퍼코리아</a:t>
                      </a:r>
                      <a:endParaRPr lang="ko-KR" altLang="en-US" sz="1500" b="1" i="0" u="none" strike="noStrike" dirty="0">
                        <a:solidFill>
                          <a:srgbClr val="00206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감사</a:t>
                      </a:r>
                      <a:endParaRPr lang="ko-KR" altLang="en-US" sz="1500" b="1" i="0" u="none" strike="noStrike" dirty="0">
                        <a:solidFill>
                          <a:srgbClr val="00206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51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altLang="ko-KR" sz="1500" b="1" i="0" u="none" strike="noStrike" dirty="0">
                        <a:solidFill>
                          <a:srgbClr val="00206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1" u="none" strike="noStrike">
                          <a:solidFill>
                            <a:srgbClr val="002060"/>
                          </a:solidFill>
                          <a:effectLst/>
                        </a:rPr>
                        <a:t>박○○</a:t>
                      </a:r>
                      <a:endParaRPr lang="ko-KR" altLang="en-US" sz="1500" b="1" i="0" u="none" strike="noStrike">
                        <a:solidFill>
                          <a:srgbClr val="00206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1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부점장</a:t>
                      </a:r>
                      <a:endParaRPr lang="ko-KR" altLang="en-US" sz="1500" b="1" i="0" u="none" strike="noStrike" dirty="0">
                        <a:solidFill>
                          <a:srgbClr val="00206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‘</a:t>
                      </a:r>
                      <a:r>
                        <a:rPr lang="en-US" altLang="ko-KR" sz="15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18.03</a:t>
                      </a:r>
                      <a:endParaRPr lang="en-US" altLang="ko-KR" sz="1500" b="1" i="0" u="none" strike="noStrike" dirty="0">
                        <a:solidFill>
                          <a:srgbClr val="00206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‘</a:t>
                      </a:r>
                      <a:r>
                        <a:rPr lang="en-US" altLang="ko-KR" sz="15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18.03</a:t>
                      </a:r>
                      <a:endParaRPr lang="en-US" altLang="ko-KR" sz="1500" b="1" i="0" u="none" strike="noStrike" dirty="0">
                        <a:solidFill>
                          <a:srgbClr val="00206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1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이수페타시스</a:t>
                      </a:r>
                      <a:endParaRPr lang="ko-KR" altLang="en-US" sz="1500" b="1" i="0" u="none" strike="noStrike" dirty="0">
                        <a:solidFill>
                          <a:srgbClr val="00206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감사</a:t>
                      </a:r>
                      <a:endParaRPr lang="ko-KR" altLang="en-US" sz="1500" b="1" i="0" u="none" strike="noStrike" dirty="0">
                        <a:solidFill>
                          <a:srgbClr val="00206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3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en-US" altLang="ko-KR" sz="1500" b="1" i="0" u="none" strike="noStrike" dirty="0">
                        <a:solidFill>
                          <a:srgbClr val="00206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최○○</a:t>
                      </a:r>
                      <a:endParaRPr lang="ko-KR" altLang="en-US" sz="1500" b="1" i="0" u="none" strike="noStrike" dirty="0">
                        <a:solidFill>
                          <a:srgbClr val="00206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1" u="none" strike="noStrike">
                          <a:solidFill>
                            <a:srgbClr val="002060"/>
                          </a:solidFill>
                          <a:effectLst/>
                        </a:rPr>
                        <a:t>본부장</a:t>
                      </a:r>
                      <a:endParaRPr lang="ko-KR" altLang="en-US" sz="1500" b="1" i="0" u="none" strike="noStrike">
                        <a:solidFill>
                          <a:srgbClr val="00206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‘</a:t>
                      </a:r>
                      <a:r>
                        <a:rPr lang="en-US" altLang="ko-KR" sz="15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18.04</a:t>
                      </a:r>
                      <a:endParaRPr lang="en-US" altLang="ko-KR" sz="1500" b="1" i="0" u="none" strike="noStrike" dirty="0">
                        <a:solidFill>
                          <a:srgbClr val="00206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1" u="none" strike="noStrike">
                          <a:solidFill>
                            <a:srgbClr val="002060"/>
                          </a:solidFill>
                          <a:effectLst/>
                        </a:rPr>
                        <a:t>‘</a:t>
                      </a:r>
                      <a:r>
                        <a:rPr lang="en-US" altLang="ko-KR" sz="1500" b="1" u="none" strike="noStrike">
                          <a:solidFill>
                            <a:srgbClr val="002060"/>
                          </a:solidFill>
                          <a:effectLst/>
                        </a:rPr>
                        <a:t>18.04</a:t>
                      </a:r>
                      <a:endParaRPr lang="en-US" altLang="ko-KR" sz="1500" b="1" i="0" u="none" strike="noStrike">
                        <a:solidFill>
                          <a:srgbClr val="00206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화승</a:t>
                      </a:r>
                      <a:endParaRPr lang="ko-KR" altLang="en-US" sz="1500" b="1" i="0" u="none" strike="noStrike" dirty="0">
                        <a:solidFill>
                          <a:srgbClr val="00206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감사</a:t>
                      </a:r>
                      <a:endParaRPr lang="ko-KR" altLang="en-US" sz="1500" b="1" i="0" u="none" strike="noStrike" dirty="0">
                        <a:solidFill>
                          <a:srgbClr val="00206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503548" y="4725144"/>
            <a:ext cx="8136904" cy="12913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270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467544" y="684149"/>
            <a:ext cx="756084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Q2.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문재인 정부 들어 금융권의 인사청탁 등을 엄금하고 있는데 산업은행이 </a:t>
            </a:r>
            <a:r>
              <a:rPr lang="ko-KR" altLang="en-US" dirty="0" err="1"/>
              <a:t>투자사</a:t>
            </a:r>
            <a:r>
              <a:rPr lang="ko-KR" altLang="en-US" dirty="0"/>
              <a:t> 등에 이렇게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낙하산 인사 </a:t>
            </a:r>
            <a:r>
              <a:rPr lang="ko-KR" altLang="en-US" dirty="0" err="1"/>
              <a:t>를</a:t>
            </a:r>
            <a:r>
              <a:rPr lang="ko-KR" altLang="en-US" dirty="0"/>
              <a:t> 마구 해도 되는 것인가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500498" y="2484349"/>
            <a:ext cx="8103950" cy="1839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Q2-1.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과거에도 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대출기업</a:t>
            </a:r>
            <a:r>
              <a:rPr lang="ko-KR" altLang="en-US" dirty="0"/>
              <a:t> 또는 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출자기업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dirty="0"/>
              <a:t>에 낙하산 보내고 그들 기업에 </a:t>
            </a:r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ko-KR" altLang="en-US" sz="20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산업은행의 눈먼 대출 </a:t>
            </a:r>
            <a:r>
              <a:rPr lang="ko-KR" altLang="en-US" spc="-150" dirty="0"/>
              <a:t>이 많이 나가 </a:t>
            </a:r>
            <a:r>
              <a:rPr lang="ko-KR" altLang="en-US" sz="20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산업은행 부실을 자초 </a:t>
            </a:r>
            <a:r>
              <a:rPr lang="ko-KR" altLang="en-US" spc="-150" dirty="0"/>
              <a:t>한 적이 많은데 </a:t>
            </a:r>
            <a:endParaRPr lang="en-US" altLang="ko-KR" spc="-150" dirty="0"/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낙하산 근절해야 하는 것 아닌가</a:t>
            </a:r>
            <a:r>
              <a:rPr lang="en-US" altLang="ko-KR" dirty="0"/>
              <a:t>? 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64494" y="4725144"/>
            <a:ext cx="81759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Q2-2.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현 정부 들어 금융감독원 등은 금융권 낙하산 등을 크게 자제하고 있는데 </a:t>
            </a:r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산업은행은 왜 낙하산 인사를 계속하는가</a:t>
            </a:r>
            <a:r>
              <a:rPr lang="en-US" altLang="ko-KR" dirty="0"/>
              <a:t>?    </a:t>
            </a:r>
            <a:r>
              <a:rPr lang="ko-KR" altLang="en-US" dirty="0"/>
              <a:t>이것도 개혁인가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7" name="Picture 2" descr="C:\Users\assembly\Desktop\KakaoTalk_20171108_152345792.png">
            <a:extLst>
              <a:ext uri="{FF2B5EF4-FFF2-40B4-BE49-F238E27FC236}">
                <a16:creationId xmlns:a16="http://schemas.microsoft.com/office/drawing/2014/main" xmlns="" id="{1DA15178-A0F8-4F3D-B710-A70CF5260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63831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13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1314</Words>
  <Application>Microsoft Office PowerPoint</Application>
  <PresentationFormat>화면 슬라이드 쇼(4:3)</PresentationFormat>
  <Paragraphs>616</Paragraphs>
  <Slides>15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국민연금 스튜어드십코드</vt:lpstr>
      <vt:lpstr>국민연금 스튜어드십코드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국민연금 스튜어드십코드</dc:title>
  <dc:creator>assembly</dc:creator>
  <cp:lastModifiedBy>assembly</cp:lastModifiedBy>
  <cp:revision>1</cp:revision>
  <dcterms:created xsi:type="dcterms:W3CDTF">2018-10-23T09:21:16Z</dcterms:created>
  <dcterms:modified xsi:type="dcterms:W3CDTF">2018-10-23T09:25:48Z</dcterms:modified>
</cp:coreProperties>
</file>