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01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77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12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61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59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2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49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0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02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81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52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FF58-1E3D-4E61-84FF-18ABE0F4A280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573B-12C1-45ED-BC7D-71D3A44489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92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경제인문사회연구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8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경인사가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낙하산 인사 </a:t>
            </a:r>
            <a:r>
              <a:rPr lang="ko-KR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집결지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경제인문사회연구회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1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62998" y="1473458"/>
            <a:ext cx="532859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○ 문재인 대통령 曰</a:t>
            </a:r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en-US" altLang="ko-KR" dirty="0"/>
              <a:t>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공공기관 인사에 있어 낙하산</a:t>
            </a: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보은 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인사는 없다</a:t>
            </a:r>
            <a:r>
              <a:rPr lang="ko-KR" altLang="en-US" dirty="0"/>
              <a:t>”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대통령 당선 직후 여야 </a:t>
            </a:r>
            <a:r>
              <a:rPr lang="en-US" altLang="ko-KR" dirty="0"/>
              <a:t>4</a:t>
            </a:r>
            <a:r>
              <a:rPr lang="ko-KR" altLang="en-US" dirty="0"/>
              <a:t>당 대표 면담 中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en-US" altLang="ko-KR" dirty="0" smtClean="0"/>
          </a:p>
          <a:p>
            <a:pPr fontAlgn="base">
              <a:lnSpc>
                <a:spcPct val="150000"/>
              </a:lnSpc>
            </a:pPr>
            <a:r>
              <a:rPr lang="en-US" altLang="ko-KR" dirty="0" smtClean="0"/>
              <a:t>- </a:t>
            </a:r>
            <a:r>
              <a:rPr lang="en-US" altLang="ko-KR" dirty="0"/>
              <a:t>“</a:t>
            </a:r>
            <a:r>
              <a:rPr lang="ko-KR" altLang="en-US" b="1" dirty="0">
                <a:solidFill>
                  <a:srgbClr val="FF0000"/>
                </a:solidFill>
              </a:rPr>
              <a:t>낙하산 인사는 적폐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근절 약속</a:t>
            </a:r>
            <a:r>
              <a:rPr lang="ko-KR" altLang="en-US" dirty="0"/>
              <a:t>”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대선후보 시절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3458"/>
            <a:ext cx="4400922" cy="411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5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05526" y="1412776"/>
            <a:ext cx="85329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/>
              <a:t>“대통령이 대선기간 국민에게 약속한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>
                <a:solidFill>
                  <a:srgbClr val="00B0F0"/>
                </a:solidFill>
              </a:rPr>
              <a:t>‘</a:t>
            </a:r>
            <a:r>
              <a:rPr lang="ko-KR" altLang="en-US" b="1" dirty="0">
                <a:solidFill>
                  <a:srgbClr val="00B0F0"/>
                </a:solidFill>
              </a:rPr>
              <a:t>낙하산 배제</a:t>
            </a:r>
            <a:r>
              <a:rPr lang="en-US" altLang="ko-KR" b="1" dirty="0">
                <a:solidFill>
                  <a:srgbClr val="00B0F0"/>
                </a:solidFill>
              </a:rPr>
              <a:t>, </a:t>
            </a:r>
            <a:r>
              <a:rPr lang="ko-KR" altLang="en-US" b="1" dirty="0">
                <a:solidFill>
                  <a:srgbClr val="00B0F0"/>
                </a:solidFill>
              </a:rPr>
              <a:t>전문성’ </a:t>
            </a:r>
            <a:r>
              <a:rPr lang="ko-KR" altLang="en-US" dirty="0"/>
              <a:t>인사원칙이 </a:t>
            </a:r>
            <a:r>
              <a:rPr lang="ko-KR" altLang="en-US" b="1" dirty="0"/>
              <a:t>국책 연구기관장 인사에서도 파기됐다</a:t>
            </a:r>
            <a:r>
              <a:rPr lang="ko-KR" altLang="en-US" dirty="0"/>
              <a:t>”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en-US" altLang="ko-KR" dirty="0" smtClean="0"/>
              <a:t>“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신임 연구기관장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 중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명은 대선캠프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자문회의 등 </a:t>
            </a:r>
            <a:r>
              <a:rPr lang="ko-KR" alt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친정부인사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낙하산 인사</a:t>
            </a:r>
            <a:r>
              <a:rPr lang="ko-KR" altLang="en-US" dirty="0"/>
              <a:t>” </a:t>
            </a:r>
          </a:p>
          <a:p>
            <a:pPr fontAlgn="base">
              <a:lnSpc>
                <a:spcPct val="200000"/>
              </a:lnSpc>
            </a:pP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ko-KR" altLang="en-US" dirty="0" smtClean="0"/>
              <a:t>* </a:t>
            </a:r>
            <a:r>
              <a:rPr lang="en-US" altLang="ko-KR" dirty="0"/>
              <a:t>(2013</a:t>
            </a:r>
            <a:r>
              <a:rPr lang="ko-KR" altLang="en-US" dirty="0"/>
              <a:t>년 </a:t>
            </a:r>
            <a:r>
              <a:rPr lang="ko-KR" altLang="en-US" dirty="0" err="1"/>
              <a:t>정무위</a:t>
            </a:r>
            <a:r>
              <a:rPr lang="ko-KR" altLang="en-US" dirty="0"/>
              <a:t> 국정감사 中 </a:t>
            </a:r>
            <a:r>
              <a:rPr lang="en-US" altLang="ko-KR" dirty="0"/>
              <a:t>(</a:t>
            </a:r>
            <a:r>
              <a:rPr lang="ko-KR" altLang="en-US" dirty="0"/>
              <a:t>박근혜 정부</a:t>
            </a:r>
            <a:r>
              <a:rPr lang="en-US" altLang="ko-KR" dirty="0"/>
              <a:t>) / </a:t>
            </a:r>
            <a:r>
              <a:rPr lang="ko-KR" altLang="en-US" b="1" dirty="0"/>
              <a:t>민주당 민병두 의원 </a:t>
            </a:r>
            <a:r>
              <a:rPr lang="ko-KR" altLang="en-US" dirty="0"/>
              <a:t>지적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0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8367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/>
              <a:t>“국책연구기관들이 국가 </a:t>
            </a:r>
            <a:r>
              <a:rPr lang="ko-KR" altLang="en-US" dirty="0" err="1"/>
              <a:t>싱크탱크로서</a:t>
            </a:r>
            <a:r>
              <a:rPr lang="ko-KR" altLang="en-US" dirty="0"/>
              <a:t> 사명을 다하려면 자율성과 독립성이 </a:t>
            </a:r>
            <a:endParaRPr lang="en-US" altLang="ko-KR" dirty="0" smtClean="0"/>
          </a:p>
          <a:p>
            <a:pPr fontAlgn="base">
              <a:lnSpc>
                <a:spcPct val="200000"/>
              </a:lnSpc>
            </a:pPr>
            <a:r>
              <a:rPr lang="ko-KR" altLang="en-US" dirty="0" smtClean="0"/>
              <a:t>필수적</a:t>
            </a:r>
            <a:r>
              <a:rPr lang="en-US" altLang="ko-KR" dirty="0"/>
              <a:t>, </a:t>
            </a:r>
            <a:r>
              <a:rPr lang="ko-KR" altLang="en-US" b="1" dirty="0"/>
              <a:t>연구원장이나 연구원들이 굳이 대통령 선거캠프 출신일 필요가 없다</a:t>
            </a:r>
            <a:r>
              <a:rPr lang="ko-KR" altLang="en-US" dirty="0" smtClean="0"/>
              <a:t>”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2551837"/>
            <a:ext cx="8244916" cy="1666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 smtClean="0"/>
              <a:t>“연구회 산하 </a:t>
            </a:r>
            <a:r>
              <a:rPr lang="en-US" altLang="ko-KR" dirty="0" smtClean="0"/>
              <a:t>23</a:t>
            </a:r>
            <a:r>
              <a:rPr lang="ko-KR" altLang="en-US" dirty="0" smtClean="0"/>
              <a:t>개 연구기관 가운데 </a:t>
            </a:r>
            <a:r>
              <a:rPr lang="en-US" altLang="ko-KR" dirty="0" smtClean="0"/>
              <a:t>11</a:t>
            </a:r>
            <a:r>
              <a:rPr lang="ko-KR" altLang="en-US" dirty="0" smtClean="0"/>
              <a:t>개 기관장이 </a:t>
            </a:r>
            <a:r>
              <a:rPr lang="ko-KR" altLang="en-US" b="1" dirty="0" smtClean="0"/>
              <a:t>현 정권과 밀접한 분</a:t>
            </a:r>
            <a:r>
              <a:rPr lang="ko-KR" altLang="en-US" dirty="0" smtClean="0"/>
              <a:t>들이고 </a:t>
            </a:r>
            <a:r>
              <a:rPr lang="en-US" altLang="ko-KR" dirty="0" smtClean="0"/>
              <a:t>7</a:t>
            </a:r>
            <a:r>
              <a:rPr lang="ko-KR" altLang="en-US" dirty="0" smtClean="0"/>
              <a:t>명은 대통령직 </a:t>
            </a:r>
            <a:r>
              <a:rPr lang="ko-KR" altLang="en-US" dirty="0" err="1" smtClean="0"/>
              <a:t>인수위</a:t>
            </a:r>
            <a:r>
              <a:rPr lang="ko-KR" altLang="en-US" dirty="0" smtClean="0"/>
              <a:t> 자문위원 출신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최근 </a:t>
            </a:r>
            <a:r>
              <a:rPr lang="ko-KR" altLang="en-US" b="1" dirty="0" smtClean="0"/>
              <a:t>정부의 입맛에 맞는 보고서가</a:t>
            </a:r>
            <a:endParaRPr lang="en-US" altLang="ko-KR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b="1" dirty="0" smtClean="0"/>
              <a:t>많다</a:t>
            </a:r>
            <a:r>
              <a:rPr lang="ko-KR" altLang="en-US" dirty="0" smtClean="0"/>
              <a:t>는 지적이 있다”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31540" y="496779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dirty="0" smtClean="0"/>
              <a:t>* </a:t>
            </a:r>
            <a:r>
              <a:rPr lang="en-US" altLang="ko-KR" dirty="0" smtClean="0"/>
              <a:t>(2009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정무위</a:t>
            </a:r>
            <a:r>
              <a:rPr lang="ko-KR" altLang="en-US" dirty="0" smtClean="0"/>
              <a:t> 국정감사 中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이명박</a:t>
            </a:r>
            <a:r>
              <a:rPr lang="ko-KR" altLang="en-US" dirty="0" smtClean="0"/>
              <a:t> 정부</a:t>
            </a:r>
            <a:r>
              <a:rPr lang="en-US" altLang="ko-KR" dirty="0" smtClean="0"/>
              <a:t>) / </a:t>
            </a:r>
            <a:r>
              <a:rPr lang="ko-KR" altLang="en-US" dirty="0" smtClean="0"/>
              <a:t>민주당 이성남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김동철의원 지적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625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223628" y="415935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/>
              <a:t>□</a:t>
            </a:r>
            <a:r>
              <a:rPr lang="ko-KR" altLang="en-US" b="1" dirty="0" smtClean="0"/>
              <a:t>경제</a:t>
            </a:r>
            <a:r>
              <a:rPr lang="en-US" altLang="ko-KR" b="1" dirty="0"/>
              <a:t>·</a:t>
            </a:r>
            <a:r>
              <a:rPr lang="ko-KR" altLang="en-US" b="1" dirty="0"/>
              <a:t>인문사회연구회 및 소관 연구기관장 ‘낙하산 인사’ 정황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33148"/>
              </p:ext>
            </p:extLst>
          </p:nvPr>
        </p:nvGraphicFramePr>
        <p:xfrm>
          <a:off x="755576" y="1196752"/>
          <a:ext cx="7848872" cy="4883392"/>
        </p:xfrm>
        <a:graphic>
          <a:graphicData uri="http://schemas.openxmlformats.org/drawingml/2006/table">
            <a:tbl>
              <a:tblPr/>
              <a:tblGrid>
                <a:gridCol w="1996573"/>
                <a:gridCol w="798618"/>
                <a:gridCol w="958378"/>
                <a:gridCol w="4095303"/>
              </a:tblGrid>
              <a:tr h="1958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소 속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이 </a:t>
                      </a:r>
                      <a:r>
                        <a:rPr lang="ko-KR" altLang="en-US" sz="1800" b="1" kern="0" spc="0" dirty="0" err="1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름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임 기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낙하산 인사 정황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</a:tr>
              <a:tr h="40423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경제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인문사회연구회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성경륭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18.02.09.-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21.02.08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더불어민주당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포용국가위원장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노무현 정부 국가균형발전위원장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노무현 정부 대통령비서실 정책실장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0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과학기술정책연구원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조황희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17.12.22.- 20.12.21.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노무현 정부 과기부 장관 정책자문관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1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국토연구원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강현수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18.07.10.-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21.07.09.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대통령 국정기획자문위원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대통령 자문 국가균형발전위원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노무현 정부 국가균형발전위원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8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대외경제정책연구원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이재영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18.03.29.-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21.03.28.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정부 국가안보실 정책자문위원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정부 남북정상회담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준비위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자문위원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산업연구원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장지상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18.04.26.-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21.04.25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대통령 자문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국가균형발전위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자문위원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3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통일연구원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김연철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18.04.12.-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21.04.11.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정부 남북정상회담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준비위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자문위원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노무현 정부 통일부 장관 정책보좌관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한국개발연구원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최정표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18.03.29.-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21.03.28.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3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9868"/>
              </p:ext>
            </p:extLst>
          </p:nvPr>
        </p:nvGraphicFramePr>
        <p:xfrm>
          <a:off x="683568" y="1052736"/>
          <a:ext cx="7776864" cy="4133850"/>
        </p:xfrm>
        <a:graphic>
          <a:graphicData uri="http://schemas.openxmlformats.org/drawingml/2006/table">
            <a:tbl>
              <a:tblPr/>
              <a:tblGrid>
                <a:gridCol w="2016224"/>
                <a:gridCol w="792088"/>
                <a:gridCol w="1080120"/>
                <a:gridCol w="3888432"/>
              </a:tblGrid>
              <a:tr h="3573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한국교육개발원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반상진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18.03.29.-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21.03.28.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한국교육과정평가원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성기선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17.10.31.-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20.10.30.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한국보건사회연구원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조흥식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18.03.21.-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21.03.20.</a:t>
                      </a:r>
                      <a:endParaRPr lang="en-US" sz="1400" kern="0" spc="-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한국여성정책연구원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권인숙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17.09.29.-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20.09.28.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한국조세재정연구원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김유찬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18.04.26.-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21.04.25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3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한국행정연구원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안성호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18.05.23.-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21.05.22.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한국환경정책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평가연구원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조명래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17.11.10.-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7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20.11.09.</a:t>
                      </a:r>
                      <a:endParaRPr lang="en-US" sz="1400" kern="0" spc="-7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·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문재인 대선캠프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58955"/>
              </p:ext>
            </p:extLst>
          </p:nvPr>
        </p:nvGraphicFramePr>
        <p:xfrm>
          <a:off x="647564" y="757018"/>
          <a:ext cx="7848872" cy="295718"/>
        </p:xfrm>
        <a:graphic>
          <a:graphicData uri="http://schemas.openxmlformats.org/drawingml/2006/table">
            <a:tbl>
              <a:tblPr/>
              <a:tblGrid>
                <a:gridCol w="2052228"/>
                <a:gridCol w="792088"/>
                <a:gridCol w="1080120"/>
                <a:gridCol w="3924436"/>
              </a:tblGrid>
              <a:tr h="1958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소 속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>
                      <a:noFill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이 </a:t>
                      </a:r>
                      <a:r>
                        <a:rPr lang="ko-KR" altLang="en-US" sz="1800" b="1" kern="0" spc="0" dirty="0" err="1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름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임 기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ea typeface="굴림"/>
                        </a:rPr>
                        <a:t>낙하산 인사 정황</a:t>
                      </a:r>
                      <a:endParaRPr lang="ko-KR" altLang="en-US" sz="1800" b="1" kern="0" spc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0699" marR="10699" marT="10699" marB="10699" anchor="ctr">
                    <a:lnL w="355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5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9FF"/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395536" y="5373216"/>
            <a:ext cx="7128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 smtClean="0"/>
              <a:t>경인사연구회 및 소속기관</a:t>
            </a:r>
            <a:endParaRPr lang="en-US" altLang="ko-KR" sz="28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800" b="1" dirty="0" smtClean="0">
                <a:solidFill>
                  <a:srgbClr val="00B0F0"/>
                </a:solidFill>
              </a:rPr>
              <a:t>24</a:t>
            </a:r>
            <a:r>
              <a:rPr lang="ko-KR" altLang="en-US" sz="2800" b="1" dirty="0" smtClean="0">
                <a:solidFill>
                  <a:srgbClr val="00B0F0"/>
                </a:solidFill>
              </a:rPr>
              <a:t>개 </a:t>
            </a:r>
            <a:r>
              <a:rPr lang="ko-KR" altLang="en-US" sz="2800" b="1" dirty="0" err="1" smtClean="0">
                <a:solidFill>
                  <a:srgbClr val="00B0F0"/>
                </a:solidFill>
              </a:rPr>
              <a:t>기관</a:t>
            </a:r>
            <a:r>
              <a:rPr lang="ko-KR" altLang="en-US" sz="2800" b="1" dirty="0" err="1" smtClean="0"/>
              <a:t>中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>
                <a:solidFill>
                  <a:srgbClr val="00B0F0"/>
                </a:solidFill>
              </a:rPr>
              <a:t>14</a:t>
            </a:r>
            <a:r>
              <a:rPr lang="ko-KR" altLang="en-US" sz="2800" b="1" dirty="0" smtClean="0">
                <a:solidFill>
                  <a:srgbClr val="00B0F0"/>
                </a:solidFill>
              </a:rPr>
              <a:t>개 기관</a:t>
            </a:r>
            <a:r>
              <a:rPr lang="ko-KR" altLang="en-US" sz="2800" b="1" dirty="0" smtClean="0"/>
              <a:t>에 </a:t>
            </a:r>
            <a:r>
              <a:rPr lang="ko-KR" altLang="en-US" sz="2800" b="1" i="1" dirty="0" smtClean="0">
                <a:solidFill>
                  <a:srgbClr val="FF0000"/>
                </a:solidFill>
              </a:rPr>
              <a:t>낙하산 인사</a:t>
            </a:r>
            <a:endParaRPr lang="ko-KR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361</Words>
  <Application>Microsoft Office PowerPoint</Application>
  <PresentationFormat>화면 슬라이드 쇼(4:3)</PresentationFormat>
  <Paragraphs>112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2018-10-18T08:17:21Z</dcterms:created>
  <dcterms:modified xsi:type="dcterms:W3CDTF">2018-10-18T08:20:27Z</dcterms:modified>
</cp:coreProperties>
</file>