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66F1-3F10-49E0-BA5D-83334F3821F1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DC6-9707-4974-A62E-BA0368750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36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66F1-3F10-49E0-BA5D-83334F3821F1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DC6-9707-4974-A62E-BA0368750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40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66F1-3F10-49E0-BA5D-83334F3821F1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DC6-9707-4974-A62E-BA0368750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73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66F1-3F10-49E0-BA5D-83334F3821F1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DC6-9707-4974-A62E-BA0368750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399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66F1-3F10-49E0-BA5D-83334F3821F1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DC6-9707-4974-A62E-BA0368750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79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66F1-3F10-49E0-BA5D-83334F3821F1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DC6-9707-4974-A62E-BA0368750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4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66F1-3F10-49E0-BA5D-83334F3821F1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DC6-9707-4974-A62E-BA0368750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53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66F1-3F10-49E0-BA5D-83334F3821F1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DC6-9707-4974-A62E-BA0368750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54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66F1-3F10-49E0-BA5D-83334F3821F1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DC6-9707-4974-A62E-BA0368750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05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66F1-3F10-49E0-BA5D-83334F3821F1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DC6-9707-4974-A62E-BA0368750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21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66F1-3F10-49E0-BA5D-83334F3821F1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ADC6-9707-4974-A62E-BA0368750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14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66F1-3F10-49E0-BA5D-83334F3821F1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EADC6-9707-4974-A62E-BA0368750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26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국가보훈</a:t>
            </a:r>
            <a:r>
              <a:rPr lang="ko-KR" altLang="en-US" sz="40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처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9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2276872"/>
            <a:ext cx="8208912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3600" b="1" dirty="0" smtClean="0"/>
              <a:t>따뜻한 </a:t>
            </a:r>
            <a:r>
              <a:rPr lang="ko-KR" altLang="en-US" sz="3600" b="1" dirty="0"/>
              <a:t>보훈 내팽개친 국가보훈처②</a:t>
            </a:r>
          </a:p>
          <a:p>
            <a:pPr algn="ctr" fontAlgn="base"/>
            <a:r>
              <a:rPr lang="ko-KR" altLang="en-US" sz="2800" dirty="0"/>
              <a:t>해외 수준에 훨씬 </a:t>
            </a:r>
            <a:r>
              <a:rPr lang="ko-KR" altLang="en-US" sz="2800" dirty="0" err="1"/>
              <a:t>못미치는</a:t>
            </a:r>
            <a:r>
              <a:rPr lang="ko-KR" altLang="en-US" sz="2800" dirty="0"/>
              <a:t> 참전유공자</a:t>
            </a:r>
          </a:p>
          <a:p>
            <a:pPr algn="ctr" fontAlgn="base"/>
            <a:r>
              <a:rPr lang="ko-KR" altLang="en-US" sz="2800" dirty="0"/>
              <a:t>수당 개선으로 제복이 </a:t>
            </a:r>
            <a:r>
              <a:rPr lang="ko-KR" altLang="en-US" sz="2800" dirty="0" err="1"/>
              <a:t>존경받는</a:t>
            </a:r>
            <a:r>
              <a:rPr lang="ko-KR" altLang="en-US" sz="2800" dirty="0"/>
              <a:t> 사회로 거듭나야</a:t>
            </a: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국가보훈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처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4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" y="-1184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932527"/>
            <a:ext cx="51125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 smtClean="0"/>
              <a:t>Q1.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처장 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브라운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각서 </a:t>
            </a:r>
            <a:r>
              <a:rPr lang="ko-KR" altLang="en-US" sz="2000" b="1" dirty="0" smtClean="0"/>
              <a:t>에 </a:t>
            </a:r>
            <a:r>
              <a:rPr lang="ko-KR" altLang="en-US" sz="2000" b="1" dirty="0"/>
              <a:t>대해 들어보셨나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무슨 내용인가</a:t>
            </a:r>
            <a:r>
              <a:rPr lang="en-US" altLang="ko-KR" sz="2000" b="1" dirty="0" smtClean="0"/>
              <a:t>?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251520" y="2594520"/>
            <a:ext cx="5400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월남전은 대한민국 역사상 최초의 해외 파병으로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국위 선양하고 우리 경제발전의 초석을 다진 전기를 마련함</a:t>
            </a:r>
            <a:r>
              <a:rPr lang="en-US" altLang="ko-KR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이로 인해 대한민국 안보와 자유민주주의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체제 수호에 기여함</a:t>
            </a:r>
            <a:r>
              <a:rPr lang="en-US" altLang="ko-KR" dirty="0" smtClean="0"/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1520" y="5164340"/>
            <a:ext cx="7198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참전용사들에 대한 예우가 충분하다고 생각하나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44724"/>
            <a:ext cx="3355276" cy="364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65952" y="562618"/>
            <a:ext cx="7874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spc="-150" dirty="0" smtClean="0">
                <a:latin typeface="+mn-ea"/>
              </a:rPr>
              <a:t> </a:t>
            </a:r>
            <a:endParaRPr lang="ko-KR" altLang="en-US" sz="20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367329"/>
              </p:ext>
            </p:extLst>
          </p:nvPr>
        </p:nvGraphicFramePr>
        <p:xfrm>
          <a:off x="245206" y="728702"/>
          <a:ext cx="8626526" cy="5400596"/>
        </p:xfrm>
        <a:graphic>
          <a:graphicData uri="http://schemas.openxmlformats.org/drawingml/2006/table">
            <a:tbl>
              <a:tblPr/>
              <a:tblGrid>
                <a:gridCol w="995174"/>
                <a:gridCol w="902210"/>
                <a:gridCol w="953875"/>
                <a:gridCol w="953875"/>
                <a:gridCol w="902210"/>
                <a:gridCol w="953875"/>
                <a:gridCol w="1005540"/>
                <a:gridCol w="1005540"/>
                <a:gridCol w="954227"/>
              </a:tblGrid>
              <a:tr h="699586">
                <a:tc gridSpan="9">
                  <a:txBody>
                    <a:bodyPr/>
                    <a:lstStyle/>
                    <a:p>
                      <a:pPr marL="304800" marR="0" indent="-30480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304800" marR="0" indent="-30480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단위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$)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15650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구분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미국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필리핀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태국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호주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뉴질랜드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월남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46504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봉급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중령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102</a:t>
                      </a:r>
                      <a:endParaRPr lang="en-US" sz="16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768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179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125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606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451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67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중위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41</a:t>
                      </a:r>
                      <a:endParaRPr lang="en-US" sz="16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505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290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308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병장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2</a:t>
                      </a:r>
                      <a:endParaRPr lang="en-US" sz="16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299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194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04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해외근무수당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중령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180</a:t>
                      </a:r>
                      <a:endParaRPr lang="en-US" sz="16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47~78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21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kern="0" spc="-21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생활수당</a:t>
                      </a:r>
                      <a:r>
                        <a:rPr lang="en-US" altLang="ko-KR" sz="1400" kern="0" spc="-21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400" kern="0" spc="-2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56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기혼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:63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독신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:42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평균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45)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없음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중위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135</a:t>
                      </a:r>
                      <a:endParaRPr lang="en-US" sz="16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135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5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병장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54</a:t>
                      </a:r>
                      <a:endParaRPr lang="en-US" sz="16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504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전투근무수당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중령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0</a:t>
                      </a:r>
                      <a:endParaRPr lang="en-US" sz="16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57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21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kern="0" spc="-21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별거수당</a:t>
                      </a:r>
                      <a:r>
                        <a:rPr lang="en-US" altLang="ko-KR" sz="1400" kern="0" spc="-21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400" kern="0" spc="-2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생활수당</a:t>
                      </a:r>
                      <a:endParaRPr lang="ko-KR" altLang="en-US" sz="14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26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중위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5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병장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69379" y="702567"/>
            <a:ext cx="7163750" cy="4001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kern="0" dirty="0" smtClean="0">
                <a:solidFill>
                  <a:srgbClr val="000000"/>
                </a:solidFill>
              </a:rPr>
              <a:t>표</a:t>
            </a:r>
            <a:r>
              <a:rPr lang="en-US" altLang="ko-KR" sz="2000" b="1" kern="0" dirty="0" smtClean="0">
                <a:solidFill>
                  <a:srgbClr val="000000"/>
                </a:solidFill>
              </a:rPr>
              <a:t>. </a:t>
            </a:r>
            <a:r>
              <a:rPr lang="ko-KR" altLang="en-US" sz="2000" b="1" kern="0" dirty="0">
                <a:solidFill>
                  <a:srgbClr val="000000"/>
                </a:solidFill>
              </a:rPr>
              <a:t>참전 </a:t>
            </a:r>
            <a:r>
              <a:rPr lang="en-US" altLang="ko-KR" sz="2000" b="1" kern="0" dirty="0">
                <a:solidFill>
                  <a:srgbClr val="000000"/>
                </a:solidFill>
              </a:rPr>
              <a:t>6</a:t>
            </a:r>
            <a:r>
              <a:rPr lang="ko-KR" altLang="en-US" sz="2000" b="1" kern="0" dirty="0">
                <a:solidFill>
                  <a:srgbClr val="000000"/>
                </a:solidFill>
              </a:rPr>
              <a:t>개국 월별 봉급 및 수당 종합비교</a:t>
            </a:r>
            <a:r>
              <a:rPr lang="en-US" altLang="ko-KR" sz="2000" b="1" kern="0" dirty="0">
                <a:solidFill>
                  <a:srgbClr val="000000"/>
                </a:solidFill>
              </a:rPr>
              <a:t>(’67</a:t>
            </a:r>
            <a:r>
              <a:rPr lang="ko-KR" altLang="en-US" sz="2000" b="1" kern="0" dirty="0">
                <a:solidFill>
                  <a:srgbClr val="000000"/>
                </a:solidFill>
              </a:rPr>
              <a:t>년 기준</a:t>
            </a:r>
            <a:r>
              <a:rPr lang="en-US" altLang="ko-KR" sz="2000" b="1" kern="0" dirty="0">
                <a:solidFill>
                  <a:srgbClr val="000000"/>
                </a:solidFill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70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" y="-1184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51520" y="1052736"/>
            <a:ext cx="8640960" cy="2664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Q2.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한국군은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참전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개국 중 가장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최소금액 </a:t>
            </a:r>
            <a:r>
              <a:rPr lang="ko-KR" altLang="en-US" dirty="0" smtClean="0"/>
              <a:t>을 </a:t>
            </a:r>
            <a:r>
              <a:rPr lang="ko-KR" altLang="en-US" dirty="0"/>
              <a:t>받았음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1) </a:t>
            </a:r>
            <a:r>
              <a:rPr lang="ko-KR" altLang="en-US" dirty="0" smtClean="0"/>
              <a:t>참전용사 </a:t>
            </a:r>
            <a:r>
              <a:rPr lang="ko-KR" altLang="en-US" dirty="0"/>
              <a:t>수당은 얼마인지 아는가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2) </a:t>
            </a:r>
            <a:r>
              <a:rPr lang="ko-KR" altLang="en-US" dirty="0" smtClean="0"/>
              <a:t>여러 </a:t>
            </a:r>
            <a:r>
              <a:rPr lang="ko-KR" altLang="en-US" dirty="0"/>
              <a:t>기준과 조건이 있지만</a:t>
            </a:r>
            <a:r>
              <a:rPr lang="en-US" altLang="ko-KR" dirty="0"/>
              <a:t>, </a:t>
            </a:r>
            <a:r>
              <a:rPr lang="ko-KR" altLang="en-US" dirty="0"/>
              <a:t>수당 금액만 놓고 비교할 때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다른 </a:t>
            </a:r>
            <a:r>
              <a:rPr lang="ko-KR" altLang="en-US" dirty="0"/>
              <a:t>나라와 어느 정도 수준인가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OECD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국가 중 우리의 참전 수당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수준 </a:t>
            </a:r>
            <a:r>
              <a:rPr lang="ko-KR" altLang="en-US" dirty="0" smtClean="0"/>
              <a:t>이 </a:t>
            </a:r>
            <a:r>
              <a:rPr lang="ko-KR" altLang="en-US" dirty="0"/>
              <a:t>어느 정도인가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51520" y="400506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☞ 처장</a:t>
            </a:r>
            <a:r>
              <a:rPr lang="en-US" altLang="ko-KR" dirty="0"/>
              <a:t>, </a:t>
            </a:r>
            <a:r>
              <a:rPr lang="ko-KR" altLang="en-US" dirty="0"/>
              <a:t>월남 참전용사에 대한 지원 방안이 제자리걸음인 것은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결국 </a:t>
            </a:r>
            <a:r>
              <a:rPr lang="ko-KR" altLang="en-US" dirty="0"/>
              <a:t>보훈처가 제 할 일 못하고 있는 것 아닌가</a:t>
            </a:r>
            <a:r>
              <a:rPr lang="en-US" altLang="ko-KR" dirty="0"/>
              <a:t>?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☞ 보훈처는 </a:t>
            </a:r>
            <a:r>
              <a:rPr lang="ko-KR" altLang="en-US" dirty="0"/>
              <a:t>누구를 위한 보훈 정책을 집행하고 있는가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08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11560" y="1166843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※ </a:t>
            </a:r>
            <a:r>
              <a:rPr lang="ko-KR" altLang="en-US" dirty="0"/>
              <a:t>전투수당은</a:t>
            </a:r>
            <a:r>
              <a:rPr lang="en-US" altLang="ko-KR" dirty="0" smtClean="0"/>
              <a:t>?</a:t>
            </a:r>
          </a:p>
          <a:p>
            <a:pPr fontAlgn="base"/>
            <a:endParaRPr lang="ko-KR" altLang="en-US" dirty="0"/>
          </a:p>
          <a:p>
            <a:pPr marL="285750" indent="-285750" fontAlgn="base">
              <a:buFontTx/>
              <a:buChar char="-"/>
            </a:pPr>
            <a:r>
              <a:rPr lang="ko-KR" altLang="en-US" dirty="0" smtClean="0"/>
              <a:t>브라운각서에 </a:t>
            </a:r>
            <a:r>
              <a:rPr lang="ko-KR" altLang="en-US" dirty="0"/>
              <a:t>따르면 미군은 한국군 병장의 경우 매달 </a:t>
            </a:r>
            <a:r>
              <a:rPr lang="en-US" altLang="ko-KR" dirty="0"/>
              <a:t>1</a:t>
            </a:r>
            <a:r>
              <a:rPr lang="ko-KR" altLang="en-US" dirty="0"/>
              <a:t>명에게 전투수당으로 </a:t>
            </a:r>
            <a:r>
              <a:rPr lang="en-US" altLang="ko-KR" dirty="0"/>
              <a:t>500</a:t>
            </a:r>
            <a:r>
              <a:rPr lang="ko-KR" altLang="en-US" dirty="0"/>
              <a:t>달러를 지급했으나</a:t>
            </a:r>
            <a:r>
              <a:rPr lang="en-US" altLang="ko-KR" dirty="0"/>
              <a:t>, </a:t>
            </a:r>
            <a:r>
              <a:rPr lang="ko-KR" altLang="en-US" dirty="0"/>
              <a:t>한국군은 이를 수령해 </a:t>
            </a:r>
            <a:r>
              <a:rPr lang="en-US" altLang="ko-KR" dirty="0"/>
              <a:t>10%</a:t>
            </a:r>
            <a:r>
              <a:rPr lang="ko-KR" altLang="en-US" dirty="0"/>
              <a:t>에 해당하는 </a:t>
            </a:r>
            <a:r>
              <a:rPr lang="en-US" altLang="ko-KR" dirty="0"/>
              <a:t>50</a:t>
            </a:r>
            <a:r>
              <a:rPr lang="ko-KR" altLang="en-US" dirty="0"/>
              <a:t>달러만 </a:t>
            </a:r>
            <a:r>
              <a:rPr lang="ko-KR" altLang="en-US" dirty="0" smtClean="0"/>
              <a:t>지급</a:t>
            </a:r>
            <a:endParaRPr lang="en-US" altLang="ko-KR" dirty="0" smtClean="0"/>
          </a:p>
          <a:p>
            <a:pPr marL="285750" indent="-285750" fontAlgn="base">
              <a:buFontTx/>
              <a:buChar char="-"/>
            </a:pPr>
            <a:endParaRPr lang="ko-KR" altLang="en-US" dirty="0"/>
          </a:p>
          <a:p>
            <a:pPr marL="285750" indent="-285750" fontAlgn="base">
              <a:buFontTx/>
              <a:buChar char="-"/>
            </a:pPr>
            <a:r>
              <a:rPr lang="ko-KR" altLang="en-US" dirty="0" smtClean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대 </a:t>
            </a:r>
            <a:r>
              <a:rPr lang="ko-KR" altLang="en-US" dirty="0" err="1"/>
              <a:t>주월</a:t>
            </a:r>
            <a:r>
              <a:rPr lang="ko-KR" altLang="en-US" dirty="0"/>
              <a:t> 사령관 이세호 장군은 </a:t>
            </a:r>
            <a:r>
              <a:rPr lang="en-US" altLang="ko-KR" dirty="0"/>
              <a:t>2012</a:t>
            </a:r>
            <a:r>
              <a:rPr lang="ko-KR" altLang="en-US" dirty="0"/>
              <a:t>년 안보강연에서 “미군으로부터 </a:t>
            </a:r>
            <a:r>
              <a:rPr lang="en-US" altLang="ko-KR" dirty="0"/>
              <a:t>100% </a:t>
            </a:r>
            <a:r>
              <a:rPr lang="ko-KR" altLang="en-US" dirty="0"/>
              <a:t>수령한 </a:t>
            </a:r>
            <a:r>
              <a:rPr lang="en-US" altLang="ko-KR" dirty="0"/>
              <a:t>1083</a:t>
            </a:r>
            <a:r>
              <a:rPr lang="ko-KR" altLang="en-US" dirty="0"/>
              <a:t>달러에서 한국군에게 </a:t>
            </a:r>
            <a:r>
              <a:rPr lang="en-US" altLang="ko-KR" dirty="0"/>
              <a:t>10%</a:t>
            </a:r>
            <a:r>
              <a:rPr lang="ko-KR" altLang="en-US" dirty="0"/>
              <a:t>인 </a:t>
            </a:r>
            <a:r>
              <a:rPr lang="en-US" altLang="ko-KR" dirty="0"/>
              <a:t>116.99</a:t>
            </a:r>
            <a:r>
              <a:rPr lang="ko-KR" altLang="en-US" dirty="0"/>
              <a:t>달러만 지급했고 </a:t>
            </a:r>
            <a:r>
              <a:rPr lang="en-US" altLang="ko-KR" dirty="0"/>
              <a:t>90%</a:t>
            </a:r>
            <a:r>
              <a:rPr lang="ko-KR" altLang="en-US" dirty="0"/>
              <a:t>인 </a:t>
            </a:r>
            <a:r>
              <a:rPr lang="en-US" altLang="ko-KR" dirty="0"/>
              <a:t>966.01</a:t>
            </a:r>
            <a:r>
              <a:rPr lang="ko-KR" altLang="en-US" dirty="0"/>
              <a:t>달러는 국고귀속 전용한 사실을 확인했다</a:t>
            </a:r>
            <a:r>
              <a:rPr lang="en-US" altLang="ko-KR" dirty="0"/>
              <a:t>.”</a:t>
            </a:r>
            <a:r>
              <a:rPr lang="ko-KR" altLang="en-US" dirty="0"/>
              <a:t>고 밝힌바 있음</a:t>
            </a:r>
            <a:r>
              <a:rPr lang="en-US" altLang="ko-KR" dirty="0" smtClean="0"/>
              <a:t>.</a:t>
            </a:r>
          </a:p>
          <a:p>
            <a:pPr fontAlgn="base"/>
            <a:r>
              <a:rPr lang="en-US" altLang="ko-KR" dirty="0" smtClean="0"/>
              <a:t>   • 966.01</a:t>
            </a:r>
            <a:r>
              <a:rPr lang="ko-KR" altLang="en-US" dirty="0"/>
              <a:t>달러⨉</a:t>
            </a:r>
            <a:r>
              <a:rPr lang="en-US" altLang="ko-KR" dirty="0"/>
              <a:t>12</a:t>
            </a:r>
            <a:r>
              <a:rPr lang="ko-KR" altLang="en-US" dirty="0"/>
              <a:t>개월⨉</a:t>
            </a:r>
            <a:r>
              <a:rPr lang="en-US" altLang="ko-KR" dirty="0"/>
              <a:t>8</a:t>
            </a:r>
            <a:r>
              <a:rPr lang="ko-KR" altLang="en-US" dirty="0"/>
              <a:t>년</a:t>
            </a:r>
            <a:r>
              <a:rPr lang="en-US" altLang="ko-KR" dirty="0"/>
              <a:t>(</a:t>
            </a:r>
            <a:r>
              <a:rPr lang="ko-KR" altLang="en-US" dirty="0"/>
              <a:t>파월 기간</a:t>
            </a:r>
            <a:r>
              <a:rPr lang="en-US" altLang="ko-KR" dirty="0"/>
              <a:t>)</a:t>
            </a:r>
            <a:r>
              <a:rPr lang="ko-KR" altLang="en-US" dirty="0"/>
              <a:t>⨉</a:t>
            </a:r>
            <a:r>
              <a:rPr lang="en-US" altLang="ko-KR" dirty="0"/>
              <a:t>32</a:t>
            </a:r>
            <a:r>
              <a:rPr lang="ko-KR" altLang="en-US" dirty="0" err="1"/>
              <a:t>만명</a:t>
            </a:r>
            <a:r>
              <a:rPr lang="en-US" altLang="ko-KR" dirty="0"/>
              <a:t>=297</a:t>
            </a:r>
            <a:r>
              <a:rPr lang="ko-KR" altLang="en-US" dirty="0" err="1" smtClean="0"/>
              <a:t>억달러</a:t>
            </a:r>
            <a:r>
              <a:rPr lang="en-US" altLang="ko-KR" dirty="0" smtClean="0"/>
              <a:t>(</a:t>
            </a:r>
            <a:r>
              <a:rPr lang="ko-KR" altLang="en-US" dirty="0" smtClean="0"/>
              <a:t>약 </a:t>
            </a:r>
            <a:r>
              <a:rPr lang="en-US" altLang="ko-KR" dirty="0" smtClean="0"/>
              <a:t>600</a:t>
            </a:r>
            <a:r>
              <a:rPr lang="ko-KR" altLang="en-US" dirty="0" smtClean="0"/>
              <a:t>조원</a:t>
            </a:r>
            <a:r>
              <a:rPr lang="en-US" altLang="ko-KR" dirty="0" smtClean="0"/>
              <a:t>)</a:t>
            </a:r>
          </a:p>
          <a:p>
            <a:pPr fontAlgn="base"/>
            <a:endParaRPr lang="ko-KR" altLang="en-US" dirty="0"/>
          </a:p>
          <a:p>
            <a:pPr marL="285750" indent="-285750" fontAlgn="base">
              <a:buFontTx/>
              <a:buChar char="-"/>
            </a:pPr>
            <a:r>
              <a:rPr lang="ko-KR" altLang="en-US" dirty="0" smtClean="0"/>
              <a:t>파병 </a:t>
            </a:r>
            <a:r>
              <a:rPr lang="ko-KR" altLang="en-US" dirty="0"/>
              <a:t>당시 전투수당은 병장 기준으로 </a:t>
            </a:r>
            <a:r>
              <a:rPr lang="en-US" altLang="ko-KR" dirty="0"/>
              <a:t>1</a:t>
            </a:r>
            <a:r>
              <a:rPr lang="ko-KR" altLang="en-US" dirty="0"/>
              <a:t>년에 </a:t>
            </a:r>
            <a:r>
              <a:rPr lang="en-US" altLang="ko-KR" dirty="0"/>
              <a:t>250</a:t>
            </a:r>
            <a:r>
              <a:rPr lang="ko-KR" altLang="en-US" dirty="0"/>
              <a:t>달러였는데</a:t>
            </a:r>
            <a:r>
              <a:rPr lang="en-US" altLang="ko-KR" dirty="0"/>
              <a:t>, </a:t>
            </a:r>
            <a:r>
              <a:rPr lang="ko-KR" altLang="en-US" dirty="0" err="1"/>
              <a:t>실수령액은</a:t>
            </a:r>
            <a:r>
              <a:rPr lang="ko-KR" altLang="en-US" dirty="0"/>
              <a:t> </a:t>
            </a:r>
            <a:r>
              <a:rPr lang="en-US" altLang="ko-KR" dirty="0"/>
              <a:t>54</a:t>
            </a:r>
            <a:r>
              <a:rPr lang="ko-KR" altLang="en-US" dirty="0"/>
              <a:t>달러에 그쳤다는 증언도 제기됨</a:t>
            </a:r>
            <a:r>
              <a:rPr lang="en-US" altLang="ko-KR" dirty="0" smtClean="0"/>
              <a:t>.</a:t>
            </a:r>
          </a:p>
          <a:p>
            <a:pPr marL="285750" indent="-285750" fontAlgn="base">
              <a:buFontTx/>
              <a:buChar char="-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10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9" y="-2792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23183" y="2852936"/>
            <a:ext cx="77768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/>
              <a:t>Q3. </a:t>
            </a:r>
          </a:p>
          <a:p>
            <a:pPr fontAlgn="base"/>
            <a:r>
              <a:rPr lang="en-US" altLang="ko-KR" b="1" dirty="0" smtClean="0"/>
              <a:t>2</a:t>
            </a:r>
            <a:r>
              <a:rPr lang="ko-KR" altLang="en-US" b="1" dirty="0" smtClean="0"/>
              <a:t>인 </a:t>
            </a:r>
            <a:r>
              <a:rPr lang="ko-KR" altLang="en-US" b="1" dirty="0"/>
              <a:t>가구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생계급여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중위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30%)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</a:t>
            </a:r>
            <a:r>
              <a:rPr lang="ko-KR" altLang="en-US" b="1" dirty="0" smtClean="0"/>
              <a:t>에도 </a:t>
            </a:r>
            <a:r>
              <a:rPr lang="ko-KR" altLang="en-US" b="1" dirty="0"/>
              <a:t>못 미치는 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수당의 </a:t>
            </a:r>
            <a:r>
              <a:rPr lang="ko-KR" altLang="en-US" b="1" dirty="0"/>
              <a:t>적정성에 대해 고민한 적 있는가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sp>
        <p:nvSpPr>
          <p:cNvPr id="4" name="직사각형 3"/>
          <p:cNvSpPr/>
          <p:nvPr/>
        </p:nvSpPr>
        <p:spPr>
          <a:xfrm>
            <a:off x="223183" y="4178404"/>
            <a:ext cx="7632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☞ 처장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보훈처는 전투수당이 국방부 소관이라는 이유로</a:t>
            </a:r>
            <a:r>
              <a:rPr lang="en-US" altLang="ko-KR" dirty="0" smtClean="0"/>
              <a:t>,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보훈처는 </a:t>
            </a:r>
            <a:r>
              <a:rPr lang="ko-KR" altLang="en-US" b="1" i="1" dirty="0" smtClean="0">
                <a:solidFill>
                  <a:srgbClr val="0070C0"/>
                </a:solidFill>
              </a:rPr>
              <a:t>현황 자료도 제대로 확인 못하고 </a:t>
            </a:r>
            <a:r>
              <a:rPr lang="ko-KR" altLang="en-US" b="1" i="1" dirty="0" err="1" smtClean="0">
                <a:solidFill>
                  <a:srgbClr val="0070C0"/>
                </a:solidFill>
              </a:rPr>
              <a:t>있는</a:t>
            </a:r>
            <a:r>
              <a:rPr lang="ko-KR" altLang="en-US" dirty="0" err="1" smtClean="0"/>
              <a:t>게</a:t>
            </a:r>
            <a:r>
              <a:rPr lang="ko-KR" altLang="en-US" dirty="0" smtClean="0"/>
              <a:t> 사실입니까</a:t>
            </a:r>
            <a:r>
              <a:rPr lang="en-US" altLang="ko-KR" dirty="0" smtClean="0"/>
              <a:t>?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보훈처가 </a:t>
            </a:r>
            <a:r>
              <a:rPr lang="ko-KR" altLang="en-US" b="1" i="1" dirty="0" smtClean="0">
                <a:solidFill>
                  <a:srgbClr val="0070C0"/>
                </a:solidFill>
              </a:rPr>
              <a:t>발 벗고 나서 보훈 가족을 위한 행정을 </a:t>
            </a:r>
            <a:r>
              <a:rPr lang="ko-KR" altLang="en-US" b="1" i="1" dirty="0" err="1" smtClean="0">
                <a:solidFill>
                  <a:srgbClr val="0070C0"/>
                </a:solidFill>
              </a:rPr>
              <a:t>펴야</a:t>
            </a:r>
            <a:r>
              <a:rPr lang="ko-KR" altLang="en-US" dirty="0" err="1" smtClean="0"/>
              <a:t>하는</a:t>
            </a:r>
            <a:r>
              <a:rPr lang="ko-KR" altLang="en-US" dirty="0" smtClean="0"/>
              <a:t> 것 아닌가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74629"/>
              </p:ext>
            </p:extLst>
          </p:nvPr>
        </p:nvGraphicFramePr>
        <p:xfrm>
          <a:off x="829489" y="44624"/>
          <a:ext cx="7198895" cy="2232248"/>
        </p:xfrm>
        <a:graphic>
          <a:graphicData uri="http://schemas.openxmlformats.org/drawingml/2006/table">
            <a:tbl>
              <a:tblPr/>
              <a:tblGrid>
                <a:gridCol w="1799685"/>
                <a:gridCol w="1799685"/>
                <a:gridCol w="1799685"/>
                <a:gridCol w="1799840"/>
              </a:tblGrid>
              <a:tr h="895450">
                <a:tc gridSpan="4">
                  <a:txBody>
                    <a:bodyPr/>
                    <a:lstStyle/>
                    <a:p>
                      <a:pPr marL="304800" marR="0" indent="-3048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887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구 분 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 국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미 국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캐나다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금 액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30</a:t>
                      </a:r>
                      <a:r>
                        <a:rPr lang="ko-KR" altLang="en-US" sz="18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맑은 고딕"/>
                        </a:rPr>
                        <a:t>만원</a:t>
                      </a:r>
                      <a:r>
                        <a:rPr lang="en-US" altLang="ko-KR" sz="18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(</a:t>
                      </a:r>
                      <a:r>
                        <a:rPr lang="ko-KR" altLang="en-US" sz="18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맑은 고딕"/>
                        </a:rPr>
                        <a:t>월</a:t>
                      </a:r>
                      <a:r>
                        <a:rPr lang="en-US" altLang="ko-KR" sz="18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)</a:t>
                      </a:r>
                      <a:endParaRPr lang="ko-KR" altLang="en-US" sz="18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i="1" strike="noStrike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맑은 고딕"/>
                        </a:rPr>
                        <a:t>약 </a:t>
                      </a:r>
                      <a:r>
                        <a:rPr lang="en-US" altLang="ko-KR" sz="1800" b="1" i="1" strike="noStrike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116</a:t>
                      </a:r>
                      <a:r>
                        <a:rPr lang="ko-KR" altLang="en-US" sz="1800" b="1" i="1" strike="noStrike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맑은 고딕"/>
                        </a:rPr>
                        <a:t>만원</a:t>
                      </a:r>
                      <a:r>
                        <a:rPr lang="en-US" altLang="ko-KR" sz="1800" b="1" i="1" strike="noStrike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(</a:t>
                      </a:r>
                      <a:r>
                        <a:rPr lang="ko-KR" altLang="en-US" sz="1800" b="1" i="1" strike="noStrike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맑은 고딕"/>
                        </a:rPr>
                        <a:t>월</a:t>
                      </a:r>
                      <a:r>
                        <a:rPr lang="en-US" altLang="ko-KR" sz="1800" b="1" i="1" strike="noStrike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)</a:t>
                      </a:r>
                      <a:endParaRPr lang="ko-KR" altLang="en-US" sz="1800" b="1" i="1" strike="noStrike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i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맑은 고딕"/>
                        </a:rPr>
                        <a:t>약 </a:t>
                      </a:r>
                      <a:r>
                        <a:rPr lang="en-US" altLang="ko-KR" sz="1800" b="1" i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148</a:t>
                      </a:r>
                      <a:r>
                        <a:rPr lang="ko-KR" altLang="en-US" sz="1800" b="1" i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맑은 고딕"/>
                        </a:rPr>
                        <a:t>만원</a:t>
                      </a:r>
                      <a:r>
                        <a:rPr lang="en-US" altLang="ko-KR" sz="1800" b="1" i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(</a:t>
                      </a:r>
                      <a:r>
                        <a:rPr lang="ko-KR" altLang="en-US" sz="1800" b="1" i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맑은 고딕"/>
                        </a:rPr>
                        <a:t>월</a:t>
                      </a:r>
                      <a:r>
                        <a:rPr lang="en-US" altLang="ko-KR" sz="1800" b="1" i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)</a:t>
                      </a:r>
                      <a:endParaRPr lang="ko-KR" altLang="en-US" sz="1800" b="1" i="1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251520" y="2278033"/>
            <a:ext cx="7848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100" dirty="0"/>
              <a:t>1) 2016</a:t>
            </a:r>
            <a:r>
              <a:rPr lang="ko-KR" altLang="en-US" sz="1100" dirty="0"/>
              <a:t>년 당시 미국은 평균 </a:t>
            </a:r>
            <a:r>
              <a:rPr lang="en-US" altLang="ko-KR" sz="1100" dirty="0"/>
              <a:t>11,991</a:t>
            </a:r>
            <a:r>
              <a:rPr lang="ko-KR" altLang="en-US" sz="1100" dirty="0"/>
              <a:t>달러</a:t>
            </a:r>
            <a:r>
              <a:rPr lang="en-US" altLang="ko-KR" sz="1100" dirty="0"/>
              <a:t>(2016</a:t>
            </a:r>
            <a:r>
              <a:rPr lang="ko-KR" altLang="en-US" sz="1100" dirty="0"/>
              <a:t>년 기준</a:t>
            </a:r>
            <a:r>
              <a:rPr lang="en-US" altLang="ko-KR" sz="1100" dirty="0"/>
              <a:t>) </a:t>
            </a:r>
            <a:r>
              <a:rPr lang="ko-KR" altLang="en-US" sz="1100" dirty="0"/>
              <a:t>당시 환율 적용</a:t>
            </a:r>
            <a:r>
              <a:rPr lang="en-US" altLang="ko-KR" sz="1100" dirty="0"/>
              <a:t>(1161</a:t>
            </a:r>
            <a:r>
              <a:rPr lang="ko-KR" altLang="en-US" sz="1100" dirty="0"/>
              <a:t>원</a:t>
            </a:r>
            <a:r>
              <a:rPr lang="en-US" altLang="ko-KR" sz="1100" dirty="0"/>
              <a:t>)</a:t>
            </a:r>
            <a:r>
              <a:rPr lang="ko-KR" altLang="en-US" sz="1100" dirty="0"/>
              <a:t>으로 원화화</a:t>
            </a:r>
          </a:p>
          <a:p>
            <a:pPr fontAlgn="base"/>
            <a:r>
              <a:rPr lang="en-US" altLang="ko-KR" sz="1100" dirty="0"/>
              <a:t>2) 2014</a:t>
            </a:r>
            <a:r>
              <a:rPr lang="ko-KR" altLang="en-US" sz="1100" dirty="0"/>
              <a:t>년 당시 캐나다는 미혼 급여 </a:t>
            </a:r>
            <a:r>
              <a:rPr lang="en-US" altLang="ko-KR" sz="1100" dirty="0"/>
              <a:t>1,410</a:t>
            </a:r>
            <a:r>
              <a:rPr lang="ko-KR" altLang="en-US" sz="1100" dirty="0"/>
              <a:t>달러</a:t>
            </a:r>
            <a:r>
              <a:rPr lang="en-US" altLang="ko-KR" sz="1100" dirty="0"/>
              <a:t>(2014</a:t>
            </a:r>
            <a:r>
              <a:rPr lang="ko-KR" altLang="en-US" sz="1100" dirty="0"/>
              <a:t>년 기준</a:t>
            </a:r>
            <a:r>
              <a:rPr lang="en-US" altLang="ko-KR" sz="1100" dirty="0"/>
              <a:t>) </a:t>
            </a:r>
            <a:r>
              <a:rPr lang="ko-KR" altLang="en-US" sz="1100" dirty="0"/>
              <a:t>당시 환율 적용</a:t>
            </a:r>
            <a:r>
              <a:rPr lang="en-US" altLang="ko-KR" sz="1100" dirty="0"/>
              <a:t>(1053</a:t>
            </a:r>
            <a:r>
              <a:rPr lang="ko-KR" altLang="en-US" sz="1100" dirty="0"/>
              <a:t>원</a:t>
            </a:r>
            <a:r>
              <a:rPr lang="en-US" altLang="ko-KR" sz="1100" dirty="0"/>
              <a:t>)</a:t>
            </a:r>
            <a:r>
              <a:rPr lang="ko-KR" altLang="en-US" sz="1100" dirty="0"/>
              <a:t>으로 원화화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672" y="425129"/>
            <a:ext cx="5760640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kern="0" dirty="0" smtClean="0">
                <a:solidFill>
                  <a:srgbClr val="000000"/>
                </a:solidFill>
              </a:rPr>
              <a:t>&lt;</a:t>
            </a:r>
            <a:r>
              <a:rPr lang="ko-KR" altLang="en-US" sz="2400" b="1" kern="0" dirty="0" smtClean="0">
                <a:solidFill>
                  <a:srgbClr val="000000"/>
                </a:solidFill>
              </a:rPr>
              <a:t>주요 </a:t>
            </a:r>
            <a:r>
              <a:rPr lang="ko-KR" altLang="en-US" sz="2400" b="1" kern="0" dirty="0">
                <a:solidFill>
                  <a:srgbClr val="000000"/>
                </a:solidFill>
              </a:rPr>
              <a:t>국가의 참전 수당 </a:t>
            </a:r>
            <a:r>
              <a:rPr lang="ko-KR" altLang="en-US" sz="2400" b="1" kern="0" dirty="0" smtClean="0">
                <a:solidFill>
                  <a:srgbClr val="000000"/>
                </a:solidFill>
              </a:rPr>
              <a:t>자료</a:t>
            </a:r>
            <a:r>
              <a:rPr lang="en-US" altLang="ko-KR" sz="2400" b="1" kern="0" dirty="0" smtClean="0">
                <a:solidFill>
                  <a:srgbClr val="000000"/>
                </a:solidFill>
              </a:rPr>
              <a:t>&gt;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750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323528" y="531398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☞ 참전용사</a:t>
            </a:r>
            <a:r>
              <a:rPr lang="en-US" altLang="ko-KR" dirty="0"/>
              <a:t>, </a:t>
            </a:r>
            <a:r>
              <a:rPr lang="ko-KR" altLang="en-US" dirty="0"/>
              <a:t>국가유공자 등이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보상금과 수당 중 하나만 선택 </a:t>
            </a:r>
            <a:r>
              <a:rPr lang="ko-KR" altLang="en-US" dirty="0"/>
              <a:t>할 수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있도록 제도화 되었는데</a:t>
            </a:r>
            <a:r>
              <a:rPr lang="en-US" altLang="ko-KR" dirty="0"/>
              <a:t>, </a:t>
            </a:r>
            <a:r>
              <a:rPr lang="ko-KR" altLang="en-US" dirty="0"/>
              <a:t>이에 대한 개선 계획 있나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51520" y="1485939"/>
            <a:ext cx="878497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b="1" i="1" dirty="0">
                <a:solidFill>
                  <a:srgbClr val="00B0F0"/>
                </a:solidFill>
              </a:rPr>
              <a:t>참전명예수당</a:t>
            </a:r>
            <a:r>
              <a:rPr lang="en-US" altLang="ko-KR" dirty="0"/>
              <a:t>(22</a:t>
            </a:r>
            <a:r>
              <a:rPr lang="ko-KR" altLang="en-US" dirty="0"/>
              <a:t>만</a:t>
            </a:r>
            <a:r>
              <a:rPr lang="en-US" altLang="ko-KR" dirty="0"/>
              <a:t>1500</a:t>
            </a:r>
            <a:r>
              <a:rPr lang="ko-KR" altLang="en-US" dirty="0"/>
              <a:t>명</a:t>
            </a:r>
            <a:r>
              <a:rPr lang="en-US" altLang="ko-KR" dirty="0"/>
              <a:t>)</a:t>
            </a:r>
            <a:r>
              <a:rPr lang="ko-KR" altLang="en-US" dirty="0"/>
              <a:t>과 수급 자격 중복으로 </a:t>
            </a:r>
            <a:r>
              <a:rPr lang="ko-KR" altLang="en-US" dirty="0" smtClean="0"/>
              <a:t>인해 </a:t>
            </a:r>
            <a:r>
              <a:rPr lang="ko-KR" altLang="en-US" dirty="0" err="1" smtClean="0"/>
              <a:t>병급</a:t>
            </a:r>
            <a:r>
              <a:rPr lang="ko-KR" altLang="en-US" dirty="0" smtClean="0"/>
              <a:t> 금지된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▲</a:t>
            </a:r>
            <a:r>
              <a:rPr lang="ko-KR" altLang="en-US" dirty="0" smtClean="0"/>
              <a:t>상이군경 </a:t>
            </a:r>
            <a:r>
              <a:rPr lang="en-US" altLang="ko-KR" dirty="0"/>
              <a:t>6</a:t>
            </a:r>
            <a:r>
              <a:rPr lang="ko-KR" altLang="en-US" dirty="0"/>
              <a:t>만</a:t>
            </a:r>
            <a:r>
              <a:rPr lang="en-US" altLang="ko-KR" dirty="0"/>
              <a:t>100</a:t>
            </a:r>
            <a:r>
              <a:rPr lang="ko-KR" altLang="en-US" dirty="0"/>
              <a:t>명</a:t>
            </a:r>
            <a:r>
              <a:rPr lang="en-US" altLang="ko-KR" dirty="0" smtClean="0"/>
              <a:t>, ▲</a:t>
            </a:r>
            <a:r>
              <a:rPr lang="ko-KR" altLang="en-US" dirty="0" err="1" smtClean="0"/>
              <a:t>고엽제후유의증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/>
              <a:t>만</a:t>
            </a:r>
            <a:r>
              <a:rPr lang="en-US" altLang="ko-KR" dirty="0"/>
              <a:t>5300</a:t>
            </a:r>
            <a:r>
              <a:rPr lang="ko-KR" altLang="en-US" dirty="0"/>
              <a:t>명</a:t>
            </a:r>
            <a:r>
              <a:rPr lang="en-US" altLang="ko-KR" dirty="0" smtClean="0"/>
              <a:t>, ▲</a:t>
            </a:r>
            <a:r>
              <a:rPr lang="ko-KR" altLang="en-US" dirty="0" smtClean="0"/>
              <a:t>무공영예수당 </a:t>
            </a:r>
            <a:r>
              <a:rPr lang="en-US" altLang="ko-KR" dirty="0"/>
              <a:t>1</a:t>
            </a:r>
            <a:r>
              <a:rPr lang="ko-KR" altLang="en-US" dirty="0"/>
              <a:t>만</a:t>
            </a:r>
            <a:r>
              <a:rPr lang="en-US" altLang="ko-KR" dirty="0"/>
              <a:t>5500</a:t>
            </a:r>
            <a:r>
              <a:rPr lang="ko-KR" altLang="en-US" dirty="0"/>
              <a:t>명</a:t>
            </a: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endParaRPr lang="en-US" altLang="ko-KR" dirty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b="1" i="1" dirty="0" smtClean="0">
                <a:solidFill>
                  <a:srgbClr val="00B0F0"/>
                </a:solidFill>
              </a:rPr>
              <a:t>고엽제후유의증수당</a:t>
            </a:r>
            <a:r>
              <a:rPr lang="en-US" altLang="ko-KR" dirty="0"/>
              <a:t>(3</a:t>
            </a:r>
            <a:r>
              <a:rPr lang="ko-KR" altLang="en-US" dirty="0"/>
              <a:t>만</a:t>
            </a:r>
            <a:r>
              <a:rPr lang="en-US" altLang="ko-KR" dirty="0"/>
              <a:t>7</a:t>
            </a:r>
            <a:r>
              <a:rPr lang="ko-KR" altLang="en-US" dirty="0"/>
              <a:t>천</a:t>
            </a:r>
            <a:r>
              <a:rPr lang="en-US" altLang="ko-KR" dirty="0"/>
              <a:t>300</a:t>
            </a:r>
            <a:r>
              <a:rPr lang="ko-KR" altLang="en-US" dirty="0"/>
              <a:t>명</a:t>
            </a:r>
            <a:r>
              <a:rPr lang="en-US" altLang="ko-KR" dirty="0"/>
              <a:t>)</a:t>
            </a:r>
            <a:r>
              <a:rPr lang="ko-KR" altLang="en-US" dirty="0"/>
              <a:t>과 수급자격 중복으로 </a:t>
            </a:r>
            <a:r>
              <a:rPr lang="ko-KR" altLang="en-US" dirty="0" smtClean="0"/>
              <a:t>인해 </a:t>
            </a:r>
            <a:r>
              <a:rPr lang="ko-KR" altLang="en-US" dirty="0" err="1" smtClean="0"/>
              <a:t>병급</a:t>
            </a:r>
            <a:r>
              <a:rPr lang="ko-KR" altLang="en-US" dirty="0" smtClean="0"/>
              <a:t> 금지된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보상금 </a:t>
            </a:r>
            <a:r>
              <a:rPr lang="ko-KR" altLang="en-US" dirty="0"/>
              <a:t>대상자는 </a:t>
            </a:r>
            <a:r>
              <a:rPr lang="en-US" altLang="ko-KR" dirty="0"/>
              <a:t>1</a:t>
            </a:r>
            <a:r>
              <a:rPr lang="ko-KR" altLang="en-US" dirty="0"/>
              <a:t>만</a:t>
            </a:r>
            <a:r>
              <a:rPr lang="en-US" altLang="ko-KR" dirty="0"/>
              <a:t>4800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endParaRPr lang="en-US" altLang="ko-KR" dirty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b="1" i="1" spc="-150" dirty="0">
                <a:solidFill>
                  <a:srgbClr val="00B0F0"/>
                </a:solidFill>
              </a:rPr>
              <a:t>무공영예수당</a:t>
            </a:r>
            <a:r>
              <a:rPr lang="en-US" altLang="ko-KR" spc="-150" dirty="0"/>
              <a:t>(1</a:t>
            </a:r>
            <a:r>
              <a:rPr lang="ko-KR" altLang="en-US" spc="-150" dirty="0"/>
              <a:t>만</a:t>
            </a:r>
            <a:r>
              <a:rPr lang="en-US" altLang="ko-KR" spc="-150" dirty="0"/>
              <a:t>7700</a:t>
            </a:r>
            <a:r>
              <a:rPr lang="ko-KR" altLang="en-US" spc="-150" dirty="0"/>
              <a:t>명</a:t>
            </a:r>
            <a:r>
              <a:rPr lang="en-US" altLang="ko-KR" spc="-150" dirty="0"/>
              <a:t>)</a:t>
            </a:r>
            <a:r>
              <a:rPr lang="ko-KR" altLang="en-US" spc="-150" dirty="0"/>
              <a:t>과 수급 자격 중복으로</a:t>
            </a:r>
            <a:r>
              <a:rPr lang="ko-KR" altLang="en-US" dirty="0"/>
              <a:t> </a:t>
            </a:r>
            <a:r>
              <a:rPr lang="ko-KR" altLang="en-US" dirty="0" smtClean="0"/>
              <a:t>인한 </a:t>
            </a:r>
            <a:r>
              <a:rPr lang="ko-KR" altLang="en-US" dirty="0" err="1" smtClean="0"/>
              <a:t>병급</a:t>
            </a:r>
            <a:r>
              <a:rPr lang="ko-KR" altLang="en-US" dirty="0" smtClean="0"/>
              <a:t> 금지된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▲</a:t>
            </a:r>
            <a:r>
              <a:rPr lang="ko-KR" altLang="en-US" dirty="0" smtClean="0"/>
              <a:t>상의군경 </a:t>
            </a:r>
            <a:r>
              <a:rPr lang="en-US" altLang="ko-KR" dirty="0"/>
              <a:t>5500</a:t>
            </a:r>
            <a:r>
              <a:rPr lang="ko-KR" altLang="en-US" dirty="0"/>
              <a:t>명</a:t>
            </a:r>
            <a:r>
              <a:rPr lang="en-US" altLang="ko-KR" dirty="0"/>
              <a:t>, ▲</a:t>
            </a:r>
            <a:r>
              <a:rPr lang="ko-KR" altLang="en-US" dirty="0" smtClean="0"/>
              <a:t>참전명예수당 </a:t>
            </a:r>
            <a:r>
              <a:rPr lang="en-US" altLang="ko-KR" dirty="0" smtClean="0"/>
              <a:t>1</a:t>
            </a:r>
            <a:r>
              <a:rPr lang="ko-KR" altLang="en-US" dirty="0"/>
              <a:t>만</a:t>
            </a:r>
            <a:r>
              <a:rPr lang="en-US" altLang="ko-KR" dirty="0"/>
              <a:t>5500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endParaRPr lang="en-US" altLang="ko-KR" dirty="0" smtClean="0"/>
          </a:p>
        </p:txBody>
      </p:sp>
      <p:sp>
        <p:nvSpPr>
          <p:cNvPr id="15" name="직사각형 14"/>
          <p:cNvSpPr/>
          <p:nvPr/>
        </p:nvSpPr>
        <p:spPr>
          <a:xfrm>
            <a:off x="251520" y="94472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b="1" dirty="0" smtClean="0">
                <a:latin typeface="+mn-ea"/>
              </a:rPr>
              <a:t>□ </a:t>
            </a:r>
            <a:r>
              <a:rPr lang="ko-KR" altLang="en-US" sz="2000" b="1" dirty="0" err="1" smtClean="0">
                <a:latin typeface="+mn-ea"/>
              </a:rPr>
              <a:t>병급</a:t>
            </a:r>
            <a:r>
              <a:rPr lang="ko-KR" altLang="en-US" sz="2000" b="1" dirty="0" smtClean="0">
                <a:latin typeface="+mn-ea"/>
              </a:rPr>
              <a:t> 규제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개선 방안은</a:t>
            </a:r>
            <a:r>
              <a:rPr lang="en-US" altLang="ko-KR" sz="2000" b="1" dirty="0" smtClean="0">
                <a:latin typeface="+mn-ea"/>
              </a:rPr>
              <a:t>?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527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35182" y="2182905"/>
            <a:ext cx="86572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dirty="0" smtClean="0"/>
              <a:t>보훈처는 본연의 임무가 아닌 </a:t>
            </a:r>
            <a:r>
              <a:rPr lang="ko-KR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정치적 수사 </a:t>
            </a:r>
            <a:r>
              <a:rPr lang="ko-KR" altLang="en-US" sz="2400" dirty="0" smtClean="0"/>
              <a:t>그만두고</a:t>
            </a:r>
            <a:r>
              <a:rPr lang="en-US" altLang="ko-KR" sz="2400" dirty="0" smtClean="0"/>
              <a:t>,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/>
              <a:t>참전용사를 비롯한 보훈가족이 존중 받고 예우 받을 수 있는 </a:t>
            </a:r>
            <a:endParaRPr lang="en-US" altLang="ko-KR" sz="2400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따뜻한 보훈 </a:t>
            </a:r>
            <a:r>
              <a:rPr lang="ko-KR" altLang="en-US" sz="2400" dirty="0" smtClean="0"/>
              <a:t>에 매진 </a:t>
            </a:r>
            <a:r>
              <a:rPr lang="ko-KR" altLang="en-US" sz="2400" dirty="0" err="1" smtClean="0"/>
              <a:t>해야함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569</Words>
  <Application>Microsoft Office PowerPoint</Application>
  <PresentationFormat>화면 슬라이드 쇼(4:3)</PresentationFormat>
  <Paragraphs>134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2018-10-16T09:25:23Z</dcterms:created>
  <dcterms:modified xsi:type="dcterms:W3CDTF">2018-10-16T09:28:23Z</dcterms:modified>
</cp:coreProperties>
</file>