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9B3C-0378-48D3-A002-601BC0C53332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3E90-9243-491F-896E-208BA9D602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9240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9B3C-0378-48D3-A002-601BC0C53332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3E90-9243-491F-896E-208BA9D602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7565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9B3C-0378-48D3-A002-601BC0C53332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3E90-9243-491F-896E-208BA9D602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083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9B3C-0378-48D3-A002-601BC0C53332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3E90-9243-491F-896E-208BA9D602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164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9B3C-0378-48D3-A002-601BC0C53332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3E90-9243-491F-896E-208BA9D602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228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9B3C-0378-48D3-A002-601BC0C53332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3E90-9243-491F-896E-208BA9D602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8083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9B3C-0378-48D3-A002-601BC0C53332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3E90-9243-491F-896E-208BA9D602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946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9B3C-0378-48D3-A002-601BC0C53332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3E90-9243-491F-896E-208BA9D602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0144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9B3C-0378-48D3-A002-601BC0C53332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3E90-9243-491F-896E-208BA9D602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656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9B3C-0378-48D3-A002-601BC0C53332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3E90-9243-491F-896E-208BA9D602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5995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9B3C-0378-48D3-A002-601BC0C53332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3E90-9243-491F-896E-208BA9D602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7562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A9B3C-0378-48D3-A002-601BC0C53332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93E90-9243-491F-896E-208BA9D602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6451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국민연금 </a:t>
            </a:r>
            <a:r>
              <a:rPr lang="ko-KR" altLang="en-US" dirty="0" err="1" smtClean="0"/>
              <a:t>스튜어드십코드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127" y="2324397"/>
            <a:ext cx="7206819" cy="432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ssembly\Desktop\161229_0252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58" b="100000" l="4133" r="64600">
                        <a14:foregroundMark x1="42498" y1="46675" x2="52875" y2="73700"/>
                        <a14:foregroundMark x1="41779" y1="42080" x2="53908" y2="49879"/>
                        <a14:foregroundMark x1="55256" y1="51270" x2="57143" y2="56530"/>
                        <a14:foregroundMark x1="8895" y1="81741" x2="8895" y2="90206"/>
                        <a14:foregroundMark x1="9075" y1="78053" x2="8041" y2="81258"/>
                        <a14:foregroundMark x1="38589" y1="90750" x2="39578" y2="94619"/>
                        <a14:foregroundMark x1="58176" y1="63422" x2="52606" y2="81560"/>
                        <a14:foregroundMark x1="59030" y1="74909" x2="54897" y2="82950"/>
                        <a14:foregroundMark x1="57188" y1="81318" x2="57367" y2="82225"/>
                        <a14:foregroundMark x1="58760" y1="79141" x2="58086" y2="89903"/>
                        <a14:foregroundMark x1="57323" y1="84099" x2="59973" y2="81137"/>
                        <a14:backgroundMark x1="59164" y1="80411" x2="49146" y2="99879"/>
                        <a14:backgroundMark x1="47664" y1="91838" x2="40431" y2="99637"/>
                        <a14:backgroundMark x1="45867" y1="96070" x2="48158" y2="98609"/>
                        <a14:backgroundMark x1="58176" y1="86759" x2="60647" y2="84462"/>
                        <a14:backgroundMark x1="55391" y1="88573" x2="59344" y2="86276"/>
                        <a14:backgroundMark x1="58176" y1="88331" x2="59164" y2="90206"/>
                        <a14:backgroundMark x1="58041" y1="86397" x2="60872" y2="82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11"/>
          <a:stretch/>
        </p:blipFill>
        <p:spPr bwMode="auto">
          <a:xfrm>
            <a:off x="4932040" y="1796822"/>
            <a:ext cx="4573438" cy="49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1508789"/>
            <a:ext cx="64875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국 정 감 사</a:t>
            </a:r>
            <a:endParaRPr lang="en-US" altLang="ko-KR" sz="6000" b="1" dirty="0" smtClean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40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(</a:t>
            </a:r>
            <a:r>
              <a:rPr lang="ko-KR" altLang="en-US" sz="40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국가보훈</a:t>
            </a:r>
            <a:r>
              <a:rPr lang="ko-KR" altLang="en-US" sz="4000" b="1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처</a:t>
            </a:r>
            <a:r>
              <a:rPr lang="en-US" altLang="ko-KR" sz="40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)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198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국민연금 스튜어드십코드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949280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8029" y="2276872"/>
            <a:ext cx="7920880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ko-KR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집회 참여 보훈단체 처벌 </a:t>
            </a:r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입법예고</a:t>
            </a: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</a:p>
          <a:p>
            <a:pPr algn="ctr"/>
            <a:r>
              <a:rPr lang="en-US" altLang="ko-K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ko-KR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위헌적 입법예고 및 불균형 정책결정</a:t>
            </a:r>
            <a:r>
              <a:rPr lang="en-US" altLang="ko-K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[</a:t>
            </a:r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국가보훈</a:t>
            </a:r>
            <a:r>
              <a:rPr lang="ko-KR" altLang="en-US" sz="3600" dirty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처</a:t>
            </a:r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]</a:t>
            </a:r>
            <a:endParaRPr lang="ko-KR" altLang="en-US" sz="3600" dirty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704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2" y="797"/>
            <a:ext cx="9116938" cy="685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344034" y="698567"/>
            <a:ext cx="7704856" cy="492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 smtClean="0"/>
              <a:t>[</a:t>
            </a:r>
            <a:r>
              <a:rPr lang="en-US" altLang="ko-KR" sz="2000" b="1" dirty="0"/>
              <a:t>2018.8.29. </a:t>
            </a:r>
            <a:r>
              <a:rPr lang="ko-KR" altLang="en-US" sz="2000" b="1" dirty="0"/>
              <a:t>예결위 </a:t>
            </a:r>
            <a:r>
              <a:rPr lang="ko-KR" altLang="en-US" sz="2000" b="1" dirty="0" err="1"/>
              <a:t>비경제부처</a:t>
            </a:r>
            <a:r>
              <a:rPr lang="ko-KR" altLang="en-US" sz="2000" b="1" dirty="0"/>
              <a:t> 결산 </a:t>
            </a:r>
            <a:r>
              <a:rPr lang="ko-KR" altLang="en-US" sz="2000" b="1" dirty="0" err="1"/>
              <a:t>심사中</a:t>
            </a:r>
            <a:r>
              <a:rPr lang="en-US" altLang="ko-KR" sz="2000" b="1" dirty="0"/>
              <a:t>]</a:t>
            </a:r>
            <a:endParaRPr lang="ko-KR" altLang="en-US" sz="2000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558041"/>
              </p:ext>
            </p:extLst>
          </p:nvPr>
        </p:nvGraphicFramePr>
        <p:xfrm>
          <a:off x="251520" y="1268760"/>
          <a:ext cx="8136904" cy="968502"/>
        </p:xfrm>
        <a:graphic>
          <a:graphicData uri="http://schemas.openxmlformats.org/drawingml/2006/table">
            <a:tbl>
              <a:tblPr/>
              <a:tblGrid>
                <a:gridCol w="8136904"/>
              </a:tblGrid>
              <a:tr h="86409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보훈처장은 </a:t>
                      </a: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“</a:t>
                      </a: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명조"/>
                        </a:rPr>
                        <a:t>정치참여를 얘기하는 것이 아니고</a:t>
                      </a: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명조"/>
                        </a:rPr>
                        <a:t>, </a:t>
                      </a: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명조"/>
                        </a:rPr>
                        <a:t>편향적인 정치 참여를 얘기하는 것입니다</a:t>
                      </a: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명조"/>
                        </a:rPr>
                        <a:t>.</a:t>
                      </a: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”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고 밝힘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.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21464048" descr="EMB000020ac16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26" y="2241312"/>
            <a:ext cx="4948046" cy="21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254072"/>
              </p:ext>
            </p:extLst>
          </p:nvPr>
        </p:nvGraphicFramePr>
        <p:xfrm>
          <a:off x="179512" y="4509120"/>
          <a:ext cx="8496944" cy="168173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91363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정치적 중립</a:t>
                      </a:r>
                      <a:r>
                        <a:rPr lang="ko-KR" altLang="en-US" sz="2000" kern="0" spc="0" baseline="0" dirty="0" smtClean="0">
                          <a:solidFill>
                            <a:srgbClr val="000000"/>
                          </a:solidFill>
                          <a:effectLst/>
                        </a:rPr>
                        <a:t> 의무를 요구한 </a:t>
                      </a:r>
                      <a:r>
                        <a:rPr lang="ko-KR" altLang="en-US" sz="2000" b="1" i="1" kern="0" spc="0" baseline="0" dirty="0" smtClean="0">
                          <a:solidFill>
                            <a:srgbClr val="0070C0"/>
                          </a:solidFill>
                          <a:effectLst/>
                        </a:rPr>
                        <a:t>공무원 외 정치활동은 편향적일 수 밖에 없음</a:t>
                      </a:r>
                      <a:r>
                        <a:rPr lang="en-US" altLang="ko-KR" sz="2000" kern="0" spc="0" baseline="0" dirty="0" smtClean="0">
                          <a:solidFill>
                            <a:srgbClr val="000000"/>
                          </a:solidFill>
                          <a:effectLst/>
                        </a:rPr>
                        <a:t>.</a:t>
                      </a:r>
                    </a:p>
                    <a:p>
                      <a:pPr marL="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baseline="0" dirty="0" smtClean="0">
                          <a:solidFill>
                            <a:srgbClr val="000000"/>
                          </a:solidFill>
                          <a:effectLst/>
                        </a:rPr>
                        <a:t>결국</a:t>
                      </a:r>
                      <a:r>
                        <a:rPr lang="en-US" altLang="ko-KR" sz="2000" kern="0" spc="0" baseline="0" dirty="0" smtClean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</a:p>
                    <a:p>
                      <a:pPr marL="0" marR="0" indent="0" algn="just" defTabSz="914400" rtl="0" eaLnBrk="1" fontAlgn="base" latinLnBrk="1" hangingPunct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u="none" kern="0" spc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보훈단체 길들이기 하는 것으로</a:t>
                      </a:r>
                      <a:r>
                        <a:rPr lang="en-US" altLang="ko-KR" sz="2000" b="1" u="none" kern="0" spc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000" b="1" u="none" kern="0" spc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정부가 </a:t>
                      </a:r>
                      <a:r>
                        <a:rPr lang="ko-KR" altLang="en-US" sz="2000" b="1" u="none" kern="0" spc="0" dirty="0" err="1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예산권을</a:t>
                      </a:r>
                      <a:r>
                        <a:rPr lang="ko-KR" altLang="en-US" sz="2000" b="1" u="none" kern="0" spc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 쥐고 단체를 흔드는 것</a:t>
                      </a:r>
                      <a:endParaRPr lang="en-US" altLang="ko-KR" sz="2000" kern="0" spc="0" baseline="0" dirty="0" smtClean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98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963905"/>
              </p:ext>
            </p:extLst>
          </p:nvPr>
        </p:nvGraphicFramePr>
        <p:xfrm>
          <a:off x="251520" y="944724"/>
          <a:ext cx="8651304" cy="950214"/>
        </p:xfrm>
        <a:graphic>
          <a:graphicData uri="http://schemas.openxmlformats.org/drawingml/2006/table">
            <a:tbl>
              <a:tblPr/>
              <a:tblGrid>
                <a:gridCol w="8651304"/>
              </a:tblGrid>
              <a:tr h="7955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i="1" kern="0" spc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휴먼명조"/>
                        </a:rPr>
                        <a:t>○ 헌법 </a:t>
                      </a:r>
                      <a:r>
                        <a:rPr lang="en-US" altLang="ko-KR" sz="2000" b="1" i="1" kern="0" spc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명조"/>
                        </a:rPr>
                        <a:t>21</a:t>
                      </a:r>
                      <a:r>
                        <a:rPr lang="ko-KR" altLang="en-US" sz="2000" b="1" i="1" kern="0" spc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휴먼명조"/>
                        </a:rPr>
                        <a:t>조 </a:t>
                      </a:r>
                      <a:r>
                        <a:rPr lang="en-US" altLang="ko-KR" sz="2000" b="1" i="1" kern="0" spc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명조"/>
                        </a:rPr>
                        <a:t>1</a:t>
                      </a:r>
                      <a:r>
                        <a:rPr lang="ko-KR" altLang="en-US" sz="2000" b="1" i="1" kern="0" spc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휴먼명조"/>
                        </a:rPr>
                        <a:t>항</a:t>
                      </a:r>
                      <a:endParaRPr lang="ko-KR" altLang="en-US" sz="2000" b="1" i="1" kern="0" spc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i="1" u="none" kern="0" spc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휴먼명조"/>
                        </a:rPr>
                        <a:t>“</a:t>
                      </a:r>
                      <a:r>
                        <a:rPr lang="ko-KR" altLang="en-US" sz="2000" b="1" i="1" u="none" kern="0" spc="-4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ea typeface="휴먼명조"/>
                        </a:rPr>
                        <a:t>모든 국민은 언론</a:t>
                      </a:r>
                      <a:r>
                        <a:rPr lang="en-US" altLang="ko-KR" sz="2000" b="1" i="1" u="none" kern="0" spc="-4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휴먼명조"/>
                        </a:rPr>
                        <a:t>·</a:t>
                      </a:r>
                      <a:r>
                        <a:rPr lang="ko-KR" altLang="en-US" sz="2000" b="1" i="1" u="none" kern="0" spc="-4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ea typeface="휴먼명조"/>
                        </a:rPr>
                        <a:t>출판의 자유와 집회</a:t>
                      </a:r>
                      <a:r>
                        <a:rPr lang="en-US" altLang="ko-KR" sz="2000" b="1" i="1" u="none" kern="0" spc="-4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휴먼명조"/>
                        </a:rPr>
                        <a:t>·</a:t>
                      </a:r>
                      <a:r>
                        <a:rPr lang="ko-KR" altLang="en-US" sz="2000" b="1" i="1" u="none" kern="0" spc="-4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ea typeface="휴먼명조"/>
                        </a:rPr>
                        <a:t>결사의 자유를 가진다</a:t>
                      </a:r>
                      <a:r>
                        <a:rPr lang="en-US" altLang="ko-KR" sz="2000" b="1" i="1" u="none" kern="0" spc="-4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휴먼명조"/>
                        </a:rPr>
                        <a:t>.</a:t>
                      </a:r>
                      <a:r>
                        <a:rPr lang="ko-KR" altLang="en-US" sz="2000" b="1" i="1" u="none" kern="0" spc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휴먼명조"/>
                        </a:rPr>
                        <a:t>”</a:t>
                      </a:r>
                      <a:r>
                        <a:rPr lang="ko-KR" altLang="en-US" sz="2000" b="1" i="1" u="none" kern="0" spc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ea typeface="휴먼명조"/>
                        </a:rPr>
                        <a:t>고 명시</a:t>
                      </a:r>
                      <a:endParaRPr lang="ko-KR" altLang="en-US" sz="2000" i="1" u="none" kern="0" spc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174340" y="1988840"/>
            <a:ext cx="799288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000" b="1" dirty="0" smtClean="0"/>
              <a:t>Q1.</a:t>
            </a:r>
          </a:p>
          <a:p>
            <a:pPr fontAlgn="base"/>
            <a:r>
              <a:rPr lang="ko-KR" altLang="en-US" b="1" i="1" dirty="0" smtClean="0">
                <a:solidFill>
                  <a:srgbClr val="0070C0"/>
                </a:solidFill>
              </a:rPr>
              <a:t>위헌적 </a:t>
            </a:r>
            <a:r>
              <a:rPr lang="ko-KR" altLang="en-US" b="1" i="1" dirty="0">
                <a:solidFill>
                  <a:srgbClr val="0070C0"/>
                </a:solidFill>
              </a:rPr>
              <a:t>요소</a:t>
            </a:r>
            <a:r>
              <a:rPr lang="ko-KR" altLang="en-US" b="1" dirty="0"/>
              <a:t>가 분명함에도 불구하고 이를 계속 추진하는 이유가 무엇인가</a:t>
            </a:r>
            <a:r>
              <a:rPr lang="en-US" altLang="ko-KR" b="1" dirty="0"/>
              <a:t>?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74340" y="4869160"/>
            <a:ext cx="767626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000" b="1" dirty="0" smtClean="0"/>
              <a:t>Q2. </a:t>
            </a:r>
          </a:p>
          <a:p>
            <a:pPr fontAlgn="base"/>
            <a:r>
              <a:rPr lang="ko-KR" altLang="en-US" b="1" dirty="0" smtClean="0"/>
              <a:t>☞ 입맛에 </a:t>
            </a:r>
            <a:r>
              <a:rPr lang="ko-KR" altLang="en-US" b="1" dirty="0"/>
              <a:t>맞는 단체는 정치활동을 장려하고</a:t>
            </a:r>
            <a:r>
              <a:rPr lang="en-US" altLang="ko-KR" b="1" dirty="0"/>
              <a:t>, </a:t>
            </a:r>
            <a:endParaRPr lang="en-US" altLang="ko-KR" b="1" dirty="0" smtClean="0"/>
          </a:p>
          <a:p>
            <a:pPr fontAlgn="base"/>
            <a:r>
              <a:rPr lang="ko-KR" altLang="en-US" b="1" dirty="0" smtClean="0"/>
              <a:t>    입맛에 </a:t>
            </a:r>
            <a:r>
              <a:rPr lang="ko-KR" altLang="en-US" b="1" dirty="0"/>
              <a:t>맞지 않으면 정치활동 제한하는 것이냐</a:t>
            </a:r>
            <a:r>
              <a:rPr lang="en-US" altLang="ko-KR" b="1" dirty="0"/>
              <a:t>?</a:t>
            </a:r>
            <a:r>
              <a:rPr lang="ko-KR" altLang="en-US" dirty="0"/>
              <a:t/>
            </a:r>
            <a:br>
              <a:rPr lang="ko-KR" altLang="en-US" dirty="0"/>
            </a:br>
            <a:endParaRPr lang="en-US" altLang="ko-KR" dirty="0" smtClean="0"/>
          </a:p>
          <a:p>
            <a:pPr fontAlgn="base"/>
            <a:r>
              <a:rPr lang="ko-KR" altLang="en-US" b="1" dirty="0"/>
              <a:t>☞ 왜 보훈단체만 처벌하고 왜 다른 단체에 대한 </a:t>
            </a:r>
            <a:r>
              <a:rPr lang="ko-KR" altLang="en-US" b="1" dirty="0" smtClean="0"/>
              <a:t>징계나 처벌은</a:t>
            </a:r>
            <a:endParaRPr lang="en-US" altLang="ko-KR" b="1" dirty="0" smtClean="0"/>
          </a:p>
          <a:p>
            <a:pPr fontAlgn="base"/>
            <a:r>
              <a:rPr lang="ko-KR" altLang="en-US" b="1" dirty="0" smtClean="0"/>
              <a:t>    검토하지 </a:t>
            </a:r>
            <a:r>
              <a:rPr lang="ko-KR" altLang="en-US" b="1" dirty="0"/>
              <a:t>않는 것인가</a:t>
            </a:r>
            <a:r>
              <a:rPr lang="en-US" altLang="ko-KR" b="1" dirty="0"/>
              <a:t>?</a:t>
            </a:r>
            <a:endParaRPr lang="ko-KR" altLang="en-US" dirty="0"/>
          </a:p>
        </p:txBody>
      </p:sp>
      <p:pic>
        <p:nvPicPr>
          <p:cNvPr id="7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_x195191240" descr="EMB00002d241d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54189"/>
            <a:ext cx="3847256" cy="197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_x195195080" descr="EMB00002d241d6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42313"/>
            <a:ext cx="3816424" cy="198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196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692108"/>
              </p:ext>
            </p:extLst>
          </p:nvPr>
        </p:nvGraphicFramePr>
        <p:xfrm>
          <a:off x="251520" y="836712"/>
          <a:ext cx="7344816" cy="1656184"/>
        </p:xfrm>
        <a:graphic>
          <a:graphicData uri="http://schemas.openxmlformats.org/drawingml/2006/table">
            <a:tbl>
              <a:tblPr/>
              <a:tblGrid>
                <a:gridCol w="7344816"/>
              </a:tblGrid>
              <a:tr h="1656184">
                <a:tc>
                  <a:txBody>
                    <a:bodyPr/>
                    <a:lstStyle/>
                    <a:p>
                      <a:pPr marL="316230" marR="0" indent="-31623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u="sng" kern="0" spc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휴먼명조"/>
                        </a:rPr>
                        <a:t>&lt;</a:t>
                      </a:r>
                      <a:r>
                        <a:rPr lang="ko-KR" altLang="en-US" sz="1800" b="1" u="sng" kern="0" spc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ea typeface="휴먼명조"/>
                        </a:rPr>
                        <a:t>문재인 대통령</a:t>
                      </a:r>
                      <a:r>
                        <a:rPr lang="en-US" altLang="ko-KR" sz="1800" b="1" u="sng" kern="0" spc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휴먼명조"/>
                        </a:rPr>
                        <a:t>&gt;</a:t>
                      </a:r>
                      <a:r>
                        <a:rPr lang="en-US" altLang="ko-KR" sz="1800" b="1" u="none" kern="0" spc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휴먼명조"/>
                        </a:rPr>
                        <a:t> (2017.6.6. </a:t>
                      </a:r>
                      <a:r>
                        <a:rPr lang="ko-KR" altLang="en-US" sz="1800" b="1" u="none" kern="0" spc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휴먼명조"/>
                        </a:rPr>
                        <a:t>현충일 추념사</a:t>
                      </a:r>
                      <a:r>
                        <a:rPr lang="en-US" altLang="ko-KR" sz="1800" b="1" u="none" kern="0" spc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휴먼명조"/>
                        </a:rPr>
                        <a:t>)</a:t>
                      </a:r>
                      <a:endParaRPr lang="ko-KR" altLang="en-US" sz="1800" u="none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현충일 추념사에서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“</a:t>
                      </a:r>
                      <a:r>
                        <a:rPr lang="ko-KR" altLang="en-US" sz="1800" b="1" u="sng" kern="0" spc="0" dirty="0">
                          <a:solidFill>
                            <a:srgbClr val="0070C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ea typeface="휴먼명조"/>
                        </a:rPr>
                        <a:t>통치의 수단으로 삼았던 이념의 정치</a:t>
                      </a:r>
                      <a:r>
                        <a:rPr lang="en-US" altLang="ko-KR" sz="1800" b="1" u="sng" kern="0" spc="0" dirty="0">
                          <a:solidFill>
                            <a:srgbClr val="0070C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휴먼명조"/>
                        </a:rPr>
                        <a:t>, </a:t>
                      </a:r>
                      <a:endParaRPr lang="en-US" altLang="ko-KR" sz="1800" b="1" u="sng" kern="0" spc="0" dirty="0" smtClean="0">
                        <a:solidFill>
                          <a:srgbClr val="0070C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휴먼명조"/>
                      </a:endParaRPr>
                    </a:p>
                    <a:p>
                      <a:pPr marL="0" marR="0" indent="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u="sng" kern="0" spc="0" dirty="0" smtClean="0">
                          <a:solidFill>
                            <a:srgbClr val="0070C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ea typeface="휴먼명조"/>
                        </a:rPr>
                        <a:t>편 </a:t>
                      </a:r>
                      <a:r>
                        <a:rPr lang="ko-KR" altLang="en-US" sz="1800" b="1" u="sng" kern="0" spc="0" dirty="0">
                          <a:solidFill>
                            <a:srgbClr val="0070C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ea typeface="휴먼명조"/>
                        </a:rPr>
                        <a:t>가르기 정치를 청산하겠습니다</a:t>
                      </a:r>
                      <a:r>
                        <a:rPr lang="en-US" altLang="ko-KR" sz="1800" b="1" u="sng" kern="0" spc="0" dirty="0">
                          <a:solidFill>
                            <a:srgbClr val="0000CC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휴먼명조"/>
                        </a:rPr>
                        <a:t>.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”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고 밝힘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.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251520" y="2634141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 smtClean="0"/>
              <a:t>Q3. </a:t>
            </a:r>
          </a:p>
          <a:p>
            <a:pPr fontAlgn="base">
              <a:lnSpc>
                <a:spcPct val="150000"/>
              </a:lnSpc>
            </a:pPr>
            <a:r>
              <a:rPr lang="ko-KR" altLang="en-US" b="1" dirty="0" smtClean="0"/>
              <a:t>편 </a:t>
            </a:r>
            <a:r>
              <a:rPr lang="ko-KR" altLang="en-US" b="1" dirty="0"/>
              <a:t>가르기 정치 청산하겠다며 오히려 편 가르는 입법 추진하는 것 아니냐</a:t>
            </a:r>
            <a:r>
              <a:rPr lang="en-US" altLang="ko-KR" b="1" dirty="0"/>
              <a:t>? </a:t>
            </a:r>
            <a:endParaRPr lang="en-US" altLang="ko-KR" b="1" dirty="0" smtClean="0"/>
          </a:p>
          <a:p>
            <a:pPr fontAlgn="base">
              <a:lnSpc>
                <a:spcPct val="150000"/>
              </a:lnSpc>
            </a:pPr>
            <a:r>
              <a:rPr lang="ko-KR" altLang="en-US" b="1" dirty="0" smtClean="0"/>
              <a:t>어떻게 </a:t>
            </a:r>
            <a:r>
              <a:rPr lang="ko-KR" altLang="en-US" b="1" dirty="0"/>
              <a:t>보훈처가 앞장서 보훈단체에 족쇄를 채우고</a:t>
            </a:r>
            <a:r>
              <a:rPr lang="en-US" altLang="ko-KR" b="1" dirty="0"/>
              <a:t>, </a:t>
            </a:r>
            <a:r>
              <a:rPr lang="ko-KR" altLang="en-US" b="1" dirty="0"/>
              <a:t>재갈을 물리려고 하느냐</a:t>
            </a:r>
            <a:r>
              <a:rPr lang="en-US" altLang="ko-KR" b="1" dirty="0"/>
              <a:t>?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323528" y="4019136"/>
            <a:ext cx="777428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ko-KR" altLang="en-US" b="1" dirty="0"/>
              <a:t>☞ 처장</a:t>
            </a:r>
            <a:r>
              <a:rPr lang="en-US" altLang="ko-KR" b="1" dirty="0"/>
              <a:t>,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입법 발상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자체 </a:t>
            </a:r>
            <a:r>
              <a:rPr lang="ko-KR" altLang="en-US" b="1" dirty="0" smtClean="0"/>
              <a:t>가 </a:t>
            </a:r>
            <a:r>
              <a:rPr lang="ko-KR" altLang="en-US" b="1" dirty="0"/>
              <a:t>정치적인 것 아니냐</a:t>
            </a:r>
            <a:r>
              <a:rPr lang="en-US" altLang="ko-KR" b="1" dirty="0"/>
              <a:t>? </a:t>
            </a:r>
            <a:endParaRPr lang="en-US" altLang="ko-KR" b="1" dirty="0" smtClean="0"/>
          </a:p>
          <a:p>
            <a:pPr fontAlgn="base">
              <a:lnSpc>
                <a:spcPct val="200000"/>
              </a:lnSpc>
            </a:pPr>
            <a:r>
              <a:rPr lang="en-US" altLang="ko-KR" b="1" dirty="0"/>
              <a:t> </a:t>
            </a:r>
            <a:r>
              <a:rPr lang="en-US" altLang="ko-KR" b="1" dirty="0" smtClean="0"/>
              <a:t>   </a:t>
            </a:r>
            <a:r>
              <a:rPr lang="ko-KR" altLang="en-US" b="1" dirty="0" smtClean="0"/>
              <a:t>대통령의 </a:t>
            </a:r>
            <a:r>
              <a:rPr lang="ko-KR" altLang="en-US" b="1" dirty="0"/>
              <a:t>발언과 행정이 따로 놀아도 되는 것이냐</a:t>
            </a:r>
            <a:r>
              <a:rPr lang="en-US" altLang="ko-KR" b="1" dirty="0"/>
              <a:t>?</a:t>
            </a:r>
            <a:endParaRPr lang="ko-KR" altLang="en-US" dirty="0"/>
          </a:p>
        </p:txBody>
      </p:sp>
      <p:pic>
        <p:nvPicPr>
          <p:cNvPr id="6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2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204</Words>
  <Application>Microsoft Office PowerPoint</Application>
  <PresentationFormat>화면 슬라이드 쇼(4:3)</PresentationFormat>
  <Paragraphs>31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국민연금 스튜어드십코드</vt:lpstr>
      <vt:lpstr>국민연금 스튜어드십코드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국민연금 스튜어드십코드</dc:title>
  <dc:creator>assembly</dc:creator>
  <cp:lastModifiedBy>assembly</cp:lastModifiedBy>
  <cp:revision>1</cp:revision>
  <dcterms:created xsi:type="dcterms:W3CDTF">2018-10-16T09:24:00Z</dcterms:created>
  <dcterms:modified xsi:type="dcterms:W3CDTF">2018-10-16T09:27:34Z</dcterms:modified>
</cp:coreProperties>
</file>