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-16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E063-51AC-4EED-A94E-4D34D7A03C05}" type="datetimeFigureOut">
              <a:rPr lang="ko-KR" altLang="en-US" smtClean="0"/>
              <a:t>2018-10-16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3DAF-9525-4A14-94DA-E59985794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9132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E063-51AC-4EED-A94E-4D34D7A03C05}" type="datetimeFigureOut">
              <a:rPr lang="ko-KR" altLang="en-US" smtClean="0"/>
              <a:t>2018-10-16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3DAF-9525-4A14-94DA-E59985794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8458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E063-51AC-4EED-A94E-4D34D7A03C05}" type="datetimeFigureOut">
              <a:rPr lang="ko-KR" altLang="en-US" smtClean="0"/>
              <a:t>2018-10-16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3DAF-9525-4A14-94DA-E59985794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8431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E063-51AC-4EED-A94E-4D34D7A03C05}" type="datetimeFigureOut">
              <a:rPr lang="ko-KR" altLang="en-US" smtClean="0"/>
              <a:t>2018-10-16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3DAF-9525-4A14-94DA-E59985794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2436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E063-51AC-4EED-A94E-4D34D7A03C05}" type="datetimeFigureOut">
              <a:rPr lang="ko-KR" altLang="en-US" smtClean="0"/>
              <a:t>2018-10-16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3DAF-9525-4A14-94DA-E59985794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5993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E063-51AC-4EED-A94E-4D34D7A03C05}" type="datetimeFigureOut">
              <a:rPr lang="ko-KR" altLang="en-US" smtClean="0"/>
              <a:t>2018-10-16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3DAF-9525-4A14-94DA-E59985794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1786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E063-51AC-4EED-A94E-4D34D7A03C05}" type="datetimeFigureOut">
              <a:rPr lang="ko-KR" altLang="en-US" smtClean="0"/>
              <a:t>2018-10-16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3DAF-9525-4A14-94DA-E59985794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2239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E063-51AC-4EED-A94E-4D34D7A03C05}" type="datetimeFigureOut">
              <a:rPr lang="ko-KR" altLang="en-US" smtClean="0"/>
              <a:t>2018-10-16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3DAF-9525-4A14-94DA-E59985794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099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E063-51AC-4EED-A94E-4D34D7A03C05}" type="datetimeFigureOut">
              <a:rPr lang="ko-KR" altLang="en-US" smtClean="0"/>
              <a:t>2018-10-16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3DAF-9525-4A14-94DA-E59985794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8176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E063-51AC-4EED-A94E-4D34D7A03C05}" type="datetimeFigureOut">
              <a:rPr lang="ko-KR" altLang="en-US" smtClean="0"/>
              <a:t>2018-10-16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3DAF-9525-4A14-94DA-E59985794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2431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E063-51AC-4EED-A94E-4D34D7A03C05}" type="datetimeFigureOut">
              <a:rPr lang="ko-KR" altLang="en-US" smtClean="0"/>
              <a:t>2018-10-16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3DAF-9525-4A14-94DA-E59985794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6807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BE063-51AC-4EED-A94E-4D34D7A03C05}" type="datetimeFigureOut">
              <a:rPr lang="ko-KR" altLang="en-US" smtClean="0"/>
              <a:t>2018-10-16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E3DAF-9525-4A14-94DA-E59985794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1689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국민연금 </a:t>
            </a:r>
            <a:r>
              <a:rPr lang="ko-KR" altLang="en-US" dirty="0" err="1" smtClean="0"/>
              <a:t>스튜어드십코드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127" y="2324397"/>
            <a:ext cx="7206819" cy="432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ssembly\Desktop\161229_0252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58" b="100000" l="4133" r="64600">
                        <a14:foregroundMark x1="42498" y1="46675" x2="52875" y2="73700"/>
                        <a14:foregroundMark x1="41779" y1="42080" x2="53908" y2="49879"/>
                        <a14:foregroundMark x1="55256" y1="51270" x2="57143" y2="56530"/>
                        <a14:foregroundMark x1="8895" y1="81741" x2="8895" y2="90206"/>
                        <a14:foregroundMark x1="9075" y1="78053" x2="8041" y2="81258"/>
                        <a14:foregroundMark x1="38589" y1="90750" x2="39578" y2="94619"/>
                        <a14:foregroundMark x1="58176" y1="63422" x2="52606" y2="81560"/>
                        <a14:foregroundMark x1="59030" y1="74909" x2="54897" y2="82950"/>
                        <a14:foregroundMark x1="57188" y1="81318" x2="57367" y2="82225"/>
                        <a14:foregroundMark x1="58760" y1="79141" x2="58086" y2="89903"/>
                        <a14:foregroundMark x1="57323" y1="84099" x2="59973" y2="81137"/>
                        <a14:backgroundMark x1="59164" y1="80411" x2="49146" y2="99879"/>
                        <a14:backgroundMark x1="47664" y1="91838" x2="40431" y2="99637"/>
                        <a14:backgroundMark x1="45867" y1="96070" x2="48158" y2="98609"/>
                        <a14:backgroundMark x1="58176" y1="86759" x2="60647" y2="84462"/>
                        <a14:backgroundMark x1="55391" y1="88573" x2="59344" y2="86276"/>
                        <a14:backgroundMark x1="58176" y1="88331" x2="59164" y2="90206"/>
                        <a14:backgroundMark x1="58041" y1="86397" x2="60872" y2="820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011"/>
          <a:stretch/>
        </p:blipFill>
        <p:spPr bwMode="auto">
          <a:xfrm>
            <a:off x="4932040" y="1796822"/>
            <a:ext cx="4573438" cy="497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9512" y="1508789"/>
            <a:ext cx="64875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 smtClean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국 정 감 사</a:t>
            </a:r>
            <a:endParaRPr lang="en-US" altLang="ko-KR" sz="6000" b="1" dirty="0" smtClean="0">
              <a:ln>
                <a:solidFill>
                  <a:schemeClr val="tx1">
                    <a:alpha val="2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en-US" altLang="ko-KR" sz="4000" b="1" dirty="0" smtClean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itchFamily="50" charset="-127"/>
                <a:ea typeface="나눔스퀘어 Bold" pitchFamily="50" charset="-127"/>
              </a:rPr>
              <a:t>(</a:t>
            </a:r>
            <a:r>
              <a:rPr lang="ko-KR" altLang="en-US" sz="4000" b="1" dirty="0" smtClean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itchFamily="50" charset="-127"/>
                <a:ea typeface="나눔스퀘어 Bold" pitchFamily="50" charset="-127"/>
              </a:rPr>
              <a:t>국가보훈</a:t>
            </a:r>
            <a:r>
              <a:rPr lang="ko-KR" altLang="en-US" sz="4000" b="1" dirty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itchFamily="50" charset="-127"/>
                <a:ea typeface="나눔스퀘어 Bold" pitchFamily="50" charset="-127"/>
              </a:rPr>
              <a:t>처</a:t>
            </a:r>
            <a:r>
              <a:rPr lang="en-US" altLang="ko-KR" sz="4000" b="1" dirty="0" smtClean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itchFamily="50" charset="-127"/>
                <a:ea typeface="나눔스퀘어 Bold" pitchFamily="50" charset="-127"/>
              </a:rPr>
              <a:t>)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CDFF-4813-440B-A3D8-2C79B0D04FDB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200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국민연금 스튜어드십코드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5949280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1560" y="2276872"/>
            <a:ext cx="8208912" cy="20621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base"/>
            <a:r>
              <a:rPr lang="ko-KR" altLang="en-US" sz="3600" b="1" dirty="0"/>
              <a:t>뻥튀기 독립유공자 관리</a:t>
            </a:r>
          </a:p>
          <a:p>
            <a:pPr algn="ctr" fontAlgn="base"/>
            <a:r>
              <a:rPr lang="ko-KR" altLang="en-US" sz="2800" dirty="0"/>
              <a:t>목표 달성 위해 성과 허위 조작</a:t>
            </a:r>
          </a:p>
          <a:p>
            <a:pPr algn="ctr" fontAlgn="base"/>
            <a:r>
              <a:rPr lang="ko-KR" altLang="en-US" sz="2800" dirty="0"/>
              <a:t>질적 수준 높이는 보훈행정으로 거듭나야</a:t>
            </a:r>
          </a:p>
          <a:p>
            <a:pPr algn="ctr"/>
            <a:r>
              <a:rPr lang="en-US" altLang="ko-KR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[</a:t>
            </a:r>
            <a:r>
              <a:rPr lang="ko-KR" altLang="en-US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국가보훈</a:t>
            </a:r>
            <a:r>
              <a:rPr lang="ko-KR" altLang="en-US" sz="3600" dirty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처</a:t>
            </a:r>
            <a:r>
              <a:rPr lang="en-US" altLang="ko-KR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]</a:t>
            </a:r>
            <a:endParaRPr lang="ko-KR" altLang="en-US" sz="3600" dirty="0"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CDFF-4813-440B-A3D8-2C79B0D04FDB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239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417492"/>
              </p:ext>
            </p:extLst>
          </p:nvPr>
        </p:nvGraphicFramePr>
        <p:xfrm>
          <a:off x="251520" y="1607549"/>
          <a:ext cx="8208912" cy="2349067"/>
        </p:xfrm>
        <a:graphic>
          <a:graphicData uri="http://schemas.openxmlformats.org/drawingml/2006/table">
            <a:tbl>
              <a:tblPr/>
              <a:tblGrid>
                <a:gridCol w="1660840"/>
                <a:gridCol w="1442631"/>
                <a:gridCol w="1442631"/>
                <a:gridCol w="1442631"/>
                <a:gridCol w="2220179"/>
              </a:tblGrid>
              <a:tr h="81255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구 분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성과계획서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성과보고서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감사결과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비고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53650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-6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독립운동 참여자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발굴 인원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37,000(</a:t>
                      </a: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명</a:t>
                      </a:r>
                      <a:r>
                        <a:rPr lang="en-US" altLang="ko-KR" sz="20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40,962(</a:t>
                      </a: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명</a:t>
                      </a:r>
                      <a:r>
                        <a:rPr lang="en-US" altLang="ko-KR" sz="20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32,457</a:t>
                      </a: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명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기확인</a:t>
                      </a: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20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: 8,451</a:t>
                      </a: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명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-1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사실미확인 </a:t>
                      </a:r>
                      <a:r>
                        <a:rPr lang="en-US" altLang="ko-KR" sz="2000" b="1" kern="0" spc="-1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: 54</a:t>
                      </a:r>
                      <a:r>
                        <a:rPr lang="ko-KR" altLang="en-US" sz="2000" b="1" kern="0" spc="-1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명</a:t>
                      </a:r>
                      <a:endParaRPr lang="en-US" altLang="ko-KR" sz="2000" b="1" kern="0" spc="-1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-1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합계 </a:t>
                      </a:r>
                      <a:r>
                        <a:rPr lang="en-US" altLang="ko-KR" sz="2000" b="1" kern="0" spc="-1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: 8,505</a:t>
                      </a:r>
                      <a:r>
                        <a:rPr lang="ko-KR" altLang="en-US" sz="2000" b="1" kern="0" spc="-1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명</a:t>
                      </a:r>
                      <a:endParaRPr lang="ko-KR" altLang="en-US" sz="2000" b="1" kern="0" spc="-1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51520" y="944724"/>
            <a:ext cx="252028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2000" b="1" spc="-150" dirty="0" smtClean="0">
                <a:latin typeface="+mn-ea"/>
              </a:rPr>
              <a:t> □ </a:t>
            </a:r>
            <a:r>
              <a:rPr kumimoji="1" lang="ko-K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감사원 지적</a:t>
            </a:r>
            <a:endParaRPr kumimoji="1" lang="ko-K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굴림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51520" y="4293096"/>
            <a:ext cx="8280920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2000" b="1" dirty="0" smtClean="0"/>
              <a:t>Q1. </a:t>
            </a:r>
          </a:p>
          <a:p>
            <a:pPr fontAlgn="base">
              <a:lnSpc>
                <a:spcPct val="150000"/>
              </a:lnSpc>
            </a:pPr>
            <a:r>
              <a:rPr lang="ko-KR" altLang="en-US" b="1" dirty="0" smtClean="0"/>
              <a:t>보훈처가 </a:t>
            </a:r>
            <a:r>
              <a:rPr lang="ko-KR" altLang="en-US" b="1" dirty="0"/>
              <a:t>기본적인 업무조차 제대로 하지 못하고</a:t>
            </a:r>
            <a:r>
              <a:rPr lang="en-US" altLang="ko-KR" b="1" dirty="0"/>
              <a:t>, </a:t>
            </a:r>
            <a:r>
              <a:rPr lang="ko-KR" altLang="en-US" b="1" i="1" dirty="0">
                <a:solidFill>
                  <a:srgbClr val="0070C0"/>
                </a:solidFill>
              </a:rPr>
              <a:t>성과를 위해 통계를 허위로 작성</a:t>
            </a:r>
            <a:r>
              <a:rPr lang="ko-KR" altLang="en-US" b="1" dirty="0"/>
              <a:t>한 것 아닌가</a:t>
            </a:r>
            <a:r>
              <a:rPr lang="en-US" altLang="ko-KR" b="1" dirty="0"/>
              <a:t>? </a:t>
            </a:r>
            <a:r>
              <a:rPr lang="ko-KR" altLang="en-US" b="1" dirty="0"/>
              <a:t>이미 등록된 인원을 대거 산입하거나</a:t>
            </a:r>
            <a:r>
              <a:rPr lang="en-US" altLang="ko-KR" b="1" dirty="0"/>
              <a:t>, </a:t>
            </a:r>
            <a:r>
              <a:rPr lang="ko-KR" altLang="en-US" b="1" dirty="0"/>
              <a:t>독립운동 사실도 없는 인원을 대거 편입할 수 있는가</a:t>
            </a:r>
            <a:r>
              <a:rPr lang="en-US" altLang="ko-KR" b="1" dirty="0"/>
              <a:t>? </a:t>
            </a:r>
            <a:r>
              <a:rPr lang="ko-KR" altLang="en-US" b="1" dirty="0"/>
              <a:t>지나친 </a:t>
            </a:r>
            <a:r>
              <a:rPr lang="ko-KR" altLang="en-US" b="1" i="1" dirty="0">
                <a:solidFill>
                  <a:srgbClr val="0070C0"/>
                </a:solidFill>
              </a:rPr>
              <a:t>성과주의 행정 </a:t>
            </a:r>
            <a:r>
              <a:rPr lang="ko-KR" altLang="en-US" b="1" dirty="0"/>
              <a:t>아닌가</a:t>
            </a:r>
            <a:r>
              <a:rPr lang="en-US" altLang="ko-KR" b="1" dirty="0"/>
              <a:t>?</a:t>
            </a:r>
            <a:endParaRPr lang="ko-KR" altLang="en-US" b="1" dirty="0"/>
          </a:p>
        </p:txBody>
      </p:sp>
      <p:pic>
        <p:nvPicPr>
          <p:cNvPr id="7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315416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30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315416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251520" y="692696"/>
            <a:ext cx="8280920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2000" b="1" dirty="0" smtClean="0"/>
              <a:t>Q2. </a:t>
            </a:r>
          </a:p>
          <a:p>
            <a:pPr fontAlgn="base">
              <a:lnSpc>
                <a:spcPct val="150000"/>
              </a:lnSpc>
            </a:pPr>
            <a:r>
              <a:rPr lang="ko-KR" altLang="en-US" b="1" dirty="0" smtClean="0"/>
              <a:t>보훈처는 </a:t>
            </a:r>
            <a:r>
              <a:rPr lang="ko-KR" altLang="en-US" b="1" i="1" dirty="0" smtClean="0">
                <a:solidFill>
                  <a:srgbClr val="0070C0"/>
                </a:solidFill>
              </a:rPr>
              <a:t>성과보고서에 </a:t>
            </a:r>
            <a:r>
              <a:rPr lang="en-US" altLang="ko-KR" b="1" i="1" dirty="0" smtClean="0">
                <a:solidFill>
                  <a:srgbClr val="0070C0"/>
                </a:solidFill>
              </a:rPr>
              <a:t>37,000</a:t>
            </a:r>
            <a:r>
              <a:rPr lang="ko-KR" altLang="en-US" b="1" i="1" dirty="0" smtClean="0">
                <a:solidFill>
                  <a:srgbClr val="0070C0"/>
                </a:solidFill>
              </a:rPr>
              <a:t>명을 달성했다고 </a:t>
            </a:r>
            <a:r>
              <a:rPr lang="ko-KR" altLang="en-US" b="1" i="1" dirty="0" smtClean="0">
                <a:solidFill>
                  <a:srgbClr val="FF0000"/>
                </a:solidFill>
              </a:rPr>
              <a:t>국회에 허위로 제출</a:t>
            </a:r>
            <a:r>
              <a:rPr lang="ko-KR" altLang="en-US" b="1" i="1" dirty="0" smtClean="0">
                <a:solidFill>
                  <a:srgbClr val="0070C0"/>
                </a:solidFill>
              </a:rPr>
              <a:t>함</a:t>
            </a:r>
            <a:r>
              <a:rPr lang="en-US" altLang="ko-KR" b="1" dirty="0" smtClean="0"/>
              <a:t>.</a:t>
            </a:r>
          </a:p>
          <a:p>
            <a:pPr fontAlgn="base">
              <a:lnSpc>
                <a:spcPct val="150000"/>
              </a:lnSpc>
            </a:pPr>
            <a:r>
              <a:rPr lang="ko-KR" altLang="en-US" b="1" dirty="0" smtClean="0"/>
              <a:t>처장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이러한 사실을 알고 있느냐</a:t>
            </a:r>
            <a:r>
              <a:rPr lang="en-US" altLang="ko-KR" b="1" dirty="0" smtClean="0"/>
              <a:t>?</a:t>
            </a:r>
          </a:p>
          <a:p>
            <a:pPr fontAlgn="base">
              <a:lnSpc>
                <a:spcPct val="150000"/>
              </a:lnSpc>
            </a:pPr>
            <a:r>
              <a:rPr lang="en-US" altLang="ko-KR" b="1" dirty="0" smtClean="0"/>
              <a:t>2017</a:t>
            </a:r>
            <a:r>
              <a:rPr lang="ko-KR" altLang="en-US" b="1" dirty="0" smtClean="0"/>
              <a:t>년 </a:t>
            </a:r>
            <a:r>
              <a:rPr lang="en-US" altLang="ko-KR" b="1" dirty="0" smtClean="0"/>
              <a:t>12</a:t>
            </a:r>
            <a:r>
              <a:rPr lang="ko-KR" altLang="en-US" b="1" dirty="0" smtClean="0"/>
              <a:t>월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자체 평가한 결과를 확인도 안하고 보고한 것인가</a:t>
            </a:r>
            <a:r>
              <a:rPr lang="en-US" altLang="ko-KR" b="1" dirty="0" smtClean="0"/>
              <a:t>?</a:t>
            </a:r>
            <a:endParaRPr lang="ko-KR" altLang="en-US" b="1" dirty="0"/>
          </a:p>
        </p:txBody>
      </p:sp>
      <p:grpSp>
        <p:nvGrpSpPr>
          <p:cNvPr id="8" name="그룹 7"/>
          <p:cNvGrpSpPr/>
          <p:nvPr/>
        </p:nvGrpSpPr>
        <p:grpSpPr>
          <a:xfrm>
            <a:off x="971600" y="3055987"/>
            <a:ext cx="6650682" cy="3325341"/>
            <a:chOff x="971600" y="2564904"/>
            <a:chExt cx="6650682" cy="332534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2564904"/>
              <a:ext cx="6650682" cy="3325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직사각형 6"/>
            <p:cNvSpPr/>
            <p:nvPr/>
          </p:nvSpPr>
          <p:spPr>
            <a:xfrm>
              <a:off x="6660232" y="3526886"/>
              <a:ext cx="576064" cy="10980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969379" y="2668850"/>
            <a:ext cx="7163750" cy="400110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kern="0" dirty="0" smtClean="0">
                <a:solidFill>
                  <a:srgbClr val="000000"/>
                </a:solidFill>
              </a:rPr>
              <a:t>&lt;</a:t>
            </a:r>
            <a:r>
              <a:rPr lang="ko-KR" altLang="en-US" sz="2000" b="1" kern="0" dirty="0" smtClean="0">
                <a:solidFill>
                  <a:srgbClr val="000000"/>
                </a:solidFill>
              </a:rPr>
              <a:t>독립운동 참여자 발굴 인원 성과 계획서</a:t>
            </a:r>
            <a:r>
              <a:rPr lang="en-US" altLang="ko-KR" sz="2000" b="1" kern="0" dirty="0" smtClean="0">
                <a:solidFill>
                  <a:srgbClr val="000000"/>
                </a:solidFill>
              </a:rPr>
              <a:t>&gt;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6150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315416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7544" y="2884874"/>
            <a:ext cx="7163750" cy="400110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kern="0" dirty="0" smtClean="0">
                <a:solidFill>
                  <a:srgbClr val="000000"/>
                </a:solidFill>
              </a:rPr>
              <a:t>&lt;</a:t>
            </a:r>
            <a:r>
              <a:rPr lang="ko-KR" altLang="en-US" sz="2000" b="1" kern="0" dirty="0" smtClean="0">
                <a:solidFill>
                  <a:srgbClr val="000000"/>
                </a:solidFill>
              </a:rPr>
              <a:t>국가보훈처 해명자료</a:t>
            </a:r>
            <a:r>
              <a:rPr lang="en-US" altLang="ko-KR" sz="2000" b="1" kern="0" dirty="0" smtClean="0">
                <a:solidFill>
                  <a:srgbClr val="000000"/>
                </a:solidFill>
              </a:rPr>
              <a:t>&gt;</a:t>
            </a:r>
            <a:endParaRPr lang="ko-KR" altLang="en-US" dirty="0"/>
          </a:p>
        </p:txBody>
      </p:sp>
      <p:grpSp>
        <p:nvGrpSpPr>
          <p:cNvPr id="13" name="그룹 12"/>
          <p:cNvGrpSpPr/>
          <p:nvPr/>
        </p:nvGrpSpPr>
        <p:grpSpPr>
          <a:xfrm>
            <a:off x="614363" y="3265512"/>
            <a:ext cx="7915275" cy="2971800"/>
            <a:chOff x="614363" y="3049488"/>
            <a:chExt cx="7915275" cy="29718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363" y="3049488"/>
              <a:ext cx="7915275" cy="2971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8" name="직선 연결선 7"/>
            <p:cNvCxnSpPr/>
            <p:nvPr/>
          </p:nvCxnSpPr>
          <p:spPr>
            <a:xfrm>
              <a:off x="827584" y="3573016"/>
              <a:ext cx="432048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9"/>
            <p:cNvCxnSpPr/>
            <p:nvPr/>
          </p:nvCxnSpPr>
          <p:spPr>
            <a:xfrm>
              <a:off x="2123728" y="5301208"/>
              <a:ext cx="626469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연결선 11"/>
            <p:cNvCxnSpPr/>
            <p:nvPr/>
          </p:nvCxnSpPr>
          <p:spPr>
            <a:xfrm>
              <a:off x="1115616" y="5733256"/>
              <a:ext cx="716479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직사각형 14"/>
          <p:cNvSpPr/>
          <p:nvPr/>
        </p:nvSpPr>
        <p:spPr>
          <a:xfrm>
            <a:off x="251520" y="692696"/>
            <a:ext cx="8496944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2000" b="1" dirty="0" smtClean="0"/>
              <a:t>Q3. </a:t>
            </a:r>
          </a:p>
          <a:p>
            <a:pPr fontAlgn="base">
              <a:lnSpc>
                <a:spcPct val="150000"/>
              </a:lnSpc>
            </a:pPr>
            <a:r>
              <a:rPr lang="ko-KR" altLang="en-US" b="1" dirty="0" smtClean="0"/>
              <a:t>본 의원실에서 지속 자료를 요구한 결과</a:t>
            </a:r>
            <a:r>
              <a:rPr lang="en-US" altLang="ko-KR" b="1" dirty="0" smtClean="0"/>
              <a:t>, </a:t>
            </a:r>
            <a:r>
              <a:rPr lang="ko-KR" altLang="en-US" b="1" i="1" dirty="0" smtClean="0">
                <a:solidFill>
                  <a:srgbClr val="FF0000"/>
                </a:solidFill>
              </a:rPr>
              <a:t>감사원이 지적했음에도 불구하고 거짓 작성된 통계자료로 관리</a:t>
            </a:r>
            <a:r>
              <a:rPr lang="ko-KR" altLang="en-US" b="1" dirty="0" smtClean="0"/>
              <a:t>하고 있음</a:t>
            </a:r>
            <a:r>
              <a:rPr lang="en-US" altLang="ko-KR" b="1" dirty="0" smtClean="0"/>
              <a:t>.</a:t>
            </a:r>
          </a:p>
          <a:p>
            <a:pPr fontAlgn="base">
              <a:lnSpc>
                <a:spcPct val="150000"/>
              </a:lnSpc>
            </a:pPr>
            <a:r>
              <a:rPr lang="ko-KR" altLang="en-US" b="1" dirty="0" smtClean="0"/>
              <a:t>처장</a:t>
            </a:r>
            <a:r>
              <a:rPr lang="en-US" altLang="ko-KR" b="1" dirty="0" smtClean="0"/>
              <a:t>, </a:t>
            </a:r>
            <a:r>
              <a:rPr lang="ko-KR" altLang="en-US" b="1" i="1" dirty="0" smtClean="0">
                <a:solidFill>
                  <a:srgbClr val="0070C0"/>
                </a:solidFill>
              </a:rPr>
              <a:t>기본적인 자료조차 관리 못하는</a:t>
            </a:r>
            <a:r>
              <a:rPr lang="en-US" altLang="ko-KR" b="1" dirty="0" smtClean="0"/>
              <a:t> </a:t>
            </a:r>
            <a:r>
              <a:rPr lang="ko-KR" altLang="en-US" b="1" dirty="0" smtClean="0"/>
              <a:t>보훈처를 믿을 수 있나</a:t>
            </a:r>
            <a:r>
              <a:rPr lang="en-US" altLang="ko-KR" b="1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6236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175</Words>
  <Application>Microsoft Office PowerPoint</Application>
  <PresentationFormat>화면 슬라이드 쇼(4:3)</PresentationFormat>
  <Paragraphs>35</Paragraphs>
  <Slides>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6" baseType="lpstr">
      <vt:lpstr>Office 테마</vt:lpstr>
      <vt:lpstr>국민연금 스튜어드십코드</vt:lpstr>
      <vt:lpstr>국민연금 스튜어드십코드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국민연금 스튜어드십코드</dc:title>
  <dc:creator>assembly</dc:creator>
  <cp:lastModifiedBy>assembly</cp:lastModifiedBy>
  <cp:revision>1</cp:revision>
  <dcterms:created xsi:type="dcterms:W3CDTF">2018-10-16T09:26:26Z</dcterms:created>
  <dcterms:modified xsi:type="dcterms:W3CDTF">2018-10-16T09:28:05Z</dcterms:modified>
</cp:coreProperties>
</file>