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6897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2389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1752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758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591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36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9583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501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732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5243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301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2238A-A0B9-4597-9F65-921124C43C62}" type="datetimeFigureOut">
              <a:rPr lang="ko-KR" altLang="en-US" smtClean="0"/>
              <a:t>2018-10-19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CBAB1-9639-4AE3-83C1-32E14B4D7C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622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국민연금 </a:t>
            </a:r>
            <a:r>
              <a:rPr lang="ko-KR" altLang="en-US" dirty="0" err="1" smtClean="0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560" y="3140968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33552" y="908720"/>
            <a:ext cx="64875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spc="600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6000" b="1" spc="600" dirty="0" smtClean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endParaRPr lang="en-US" altLang="ko-KR" sz="4000" b="1" dirty="0" smtClean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677123" y="2132856"/>
            <a:ext cx="3600399" cy="1815882"/>
          </a:xfrm>
          <a:prstGeom prst="rect">
            <a:avLst/>
          </a:prstGeom>
          <a:noFill/>
          <a:ln>
            <a:noFill/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한국자산관리공사</a:t>
            </a:r>
            <a:endParaRPr lang="en-US" altLang="ko-KR" sz="2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28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한국주택금융공사</a:t>
            </a:r>
            <a:endParaRPr lang="en-US" altLang="ko-KR" sz="2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2800" b="1" dirty="0" err="1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한국예탁결제원</a:t>
            </a:r>
            <a:endParaRPr lang="en-US" altLang="ko-KR" sz="2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2800" b="1" dirty="0" smtClean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 Bold" pitchFamily="50" charset="-127"/>
                <a:ea typeface="나눔스퀘어 Bold" pitchFamily="50" charset="-127"/>
              </a:rPr>
              <a:t>신용보증기금</a:t>
            </a:r>
            <a:endParaRPr lang="en-US" altLang="ko-KR" sz="28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나눔스퀘어 Bold" pitchFamily="50" charset="-127"/>
              <a:ea typeface="나눔스퀘어 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209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mtClean="0"/>
              <a:t>국민연금 스튜어드십코드</a:t>
            </a:r>
            <a:endParaRPr lang="ko-KR" altLang="en-US" dirty="0"/>
          </a:p>
        </p:txBody>
      </p:sp>
      <p:pic>
        <p:nvPicPr>
          <p:cNvPr id="5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8029" y="2276872"/>
            <a:ext cx="792088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 latinLnBrk="0"/>
            <a:r>
              <a:rPr lang="ko-KR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금리인상 대비 </a:t>
            </a:r>
            <a:endParaRPr lang="en-US" altLang="ko-KR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fontAlgn="base" latinLnBrk="0"/>
            <a:r>
              <a:rPr lang="ko-KR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보증서 대출 적정금리 필요 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신용보증기금</a:t>
            </a:r>
            <a:r>
              <a:rPr lang="en-US" altLang="ko-KR" sz="3600" dirty="0" smtClean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BC4CDFF-4813-440B-A3D8-2C79B0D04FD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160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7989" y="551355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 </a:t>
            </a:r>
            <a:r>
              <a:rPr lang="ko-KR" altLang="en-US" sz="2000" b="1" spc="-150" dirty="0" smtClean="0"/>
              <a:t>경제전문가들 하반기 국내 경제에 가장 부담을 줄 위협 요인 두 가지 지적</a:t>
            </a:r>
            <a:endParaRPr lang="en-US" altLang="ko-KR" sz="2000" b="1" spc="-150" dirty="0" smtClean="0"/>
          </a:p>
          <a:p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</a:t>
            </a:r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금리인상과 투자위축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989" y="1398075"/>
            <a:ext cx="86409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○ </a:t>
            </a:r>
            <a:r>
              <a:rPr lang="ko-KR" altLang="en-US" dirty="0" smtClean="0"/>
              <a:t>미 </a:t>
            </a:r>
            <a:r>
              <a:rPr lang="ko-KR" altLang="en-US" dirty="0" err="1" smtClean="0"/>
              <a:t>연준위</a:t>
            </a:r>
            <a:r>
              <a:rPr lang="ko-KR" altLang="en-US" dirty="0" smtClean="0"/>
              <a:t> 연간 </a:t>
            </a:r>
            <a:r>
              <a:rPr lang="ko-KR" altLang="en-US" dirty="0" err="1" smtClean="0"/>
              <a:t>인플레이션율</a:t>
            </a:r>
            <a:r>
              <a:rPr lang="ko-KR" altLang="en-US" dirty="0" smtClean="0"/>
              <a:t> 목표치인 </a:t>
            </a:r>
            <a:r>
              <a:rPr lang="en-US" altLang="ko-KR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2%</a:t>
            </a:r>
            <a:r>
              <a:rPr lang="ko-KR" alt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에 도달 </a:t>
            </a:r>
            <a:r>
              <a:rPr lang="ko-KR" altLang="en-US" dirty="0" smtClean="0"/>
              <a:t>해 금리인상 시사</a:t>
            </a:r>
            <a:endParaRPr lang="en-US" altLang="ko-KR" dirty="0" smtClean="0"/>
          </a:p>
          <a:p>
            <a:r>
              <a:rPr lang="en-US" altLang="ko-KR" dirty="0" smtClean="0"/>
              <a:t>   - </a:t>
            </a:r>
            <a:r>
              <a:rPr lang="ko-KR" altLang="en-US" dirty="0" smtClean="0"/>
              <a:t>현재 한미 </a:t>
            </a:r>
            <a:r>
              <a:rPr lang="ko-KR" altLang="en-U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금리 격차 </a:t>
            </a:r>
            <a:r>
              <a:rPr lang="en-US" altLang="ko-K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0.75%</a:t>
            </a:r>
          </a:p>
          <a:p>
            <a:endParaRPr lang="en-US" altLang="ko-KR" dirty="0"/>
          </a:p>
          <a:p>
            <a:r>
              <a:rPr lang="en-US" altLang="ko-KR" dirty="0" smtClean="0"/>
              <a:t> ○ </a:t>
            </a:r>
            <a:r>
              <a:rPr lang="ko-KR" altLang="en-US" dirty="0" smtClean="0"/>
              <a:t>현대경제연구소 </a:t>
            </a:r>
            <a:r>
              <a:rPr lang="en-US" altLang="ko-KR" dirty="0" smtClean="0"/>
              <a:t>‘2018</a:t>
            </a:r>
            <a:r>
              <a:rPr lang="ko-KR" altLang="en-US" dirty="0" smtClean="0"/>
              <a:t>년 하반기 기업 경영환경 전망 및 시사점</a:t>
            </a:r>
            <a:r>
              <a:rPr lang="en-US" altLang="ko-KR" dirty="0" smtClean="0"/>
              <a:t>’</a:t>
            </a:r>
          </a:p>
          <a:p>
            <a:r>
              <a:rPr lang="en-US" altLang="ko-KR" dirty="0" smtClean="0"/>
              <a:t>   - </a:t>
            </a:r>
            <a:r>
              <a:rPr lang="ko-KR" altLang="en-US" dirty="0" smtClean="0"/>
              <a:t>하반기 국내 경제에 가장 부담을 줄 위협요인</a:t>
            </a:r>
            <a:endParaRPr lang="en-US" altLang="ko-KR" dirty="0" smtClean="0"/>
          </a:p>
          <a:p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ko-KR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</a:t>
            </a:r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금리인상</a:t>
            </a:r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(22%) 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와 투자위축</a:t>
            </a:r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(21.4%)</a:t>
            </a:r>
          </a:p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2326" y="3458844"/>
            <a:ext cx="86409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[</a:t>
            </a:r>
            <a:r>
              <a:rPr lang="ko-KR" altLang="en-US" b="1" dirty="0" smtClean="0"/>
              <a:t>국내 경제의 주요 위협요인 </a:t>
            </a:r>
            <a:r>
              <a:rPr lang="en-US" altLang="ko-KR" b="1" dirty="0" smtClean="0"/>
              <a:t>10%</a:t>
            </a:r>
            <a:r>
              <a:rPr lang="ko-KR" altLang="en-US" b="1" dirty="0" smtClean="0"/>
              <a:t>미만</a:t>
            </a:r>
            <a:r>
              <a:rPr lang="en-US" altLang="ko-KR" b="1" dirty="0" smtClean="0"/>
              <a:t>] 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/>
              <a:t>▲</a:t>
            </a:r>
            <a:r>
              <a:rPr lang="ko-KR" altLang="en-US" dirty="0" smtClean="0"/>
              <a:t>소비부진 </a:t>
            </a:r>
            <a:r>
              <a:rPr lang="en-US" altLang="ko-KR" dirty="0" smtClean="0"/>
              <a:t>(12.6%), ▲</a:t>
            </a:r>
            <a:r>
              <a:rPr lang="ko-KR" altLang="en-US" dirty="0" smtClean="0"/>
              <a:t>고용시장 </a:t>
            </a:r>
            <a:r>
              <a:rPr lang="ko-KR" altLang="en-US" dirty="0" err="1" smtClean="0"/>
              <a:t>개선세</a:t>
            </a:r>
            <a:r>
              <a:rPr lang="ko-KR" altLang="en-US" dirty="0" smtClean="0"/>
              <a:t> 미약 </a:t>
            </a:r>
            <a:r>
              <a:rPr lang="en-US" altLang="ko-KR" dirty="0" smtClean="0"/>
              <a:t>(11.5%), ▲</a:t>
            </a:r>
            <a:r>
              <a:rPr lang="ko-KR" altLang="en-US" dirty="0" smtClean="0"/>
              <a:t>가계부채</a:t>
            </a:r>
            <a:r>
              <a:rPr lang="en-US" altLang="ko-KR" dirty="0" smtClean="0"/>
              <a:t>(9.9%)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[</a:t>
            </a:r>
            <a:r>
              <a:rPr lang="ko-KR" altLang="en-US" b="1" dirty="0" smtClean="0"/>
              <a:t>국내 경제의 주요 위협요인 </a:t>
            </a:r>
            <a:r>
              <a:rPr lang="en-US" altLang="ko-KR" b="1" dirty="0" smtClean="0"/>
              <a:t>5% </a:t>
            </a:r>
            <a:r>
              <a:rPr lang="ko-KR" altLang="en-US" b="1" dirty="0" smtClean="0"/>
              <a:t>미만</a:t>
            </a:r>
            <a:r>
              <a:rPr lang="en-US" altLang="ko-KR" b="1" dirty="0" smtClean="0"/>
              <a:t>]</a:t>
            </a:r>
          </a:p>
          <a:p>
            <a:pPr marL="285750" indent="-285750">
              <a:buFontTx/>
              <a:buChar char="-"/>
            </a:pPr>
            <a:r>
              <a:rPr lang="en-US" altLang="ko-KR" dirty="0" smtClean="0"/>
              <a:t>▲</a:t>
            </a:r>
            <a:r>
              <a:rPr lang="ko-KR" altLang="en-US" dirty="0" smtClean="0"/>
              <a:t>유가상승 </a:t>
            </a:r>
            <a:r>
              <a:rPr lang="en-US" altLang="ko-KR" dirty="0" smtClean="0"/>
              <a:t>(4.4%), </a:t>
            </a:r>
            <a:r>
              <a:rPr lang="ko-KR" altLang="en-US" dirty="0" smtClean="0"/>
              <a:t>원화강세 </a:t>
            </a:r>
            <a:r>
              <a:rPr lang="en-US" altLang="ko-KR" dirty="0" smtClean="0"/>
              <a:t>(3.3%)</a:t>
            </a:r>
          </a:p>
          <a:p>
            <a:r>
              <a:rPr lang="en-US" altLang="ko-KR" dirty="0" smtClean="0"/>
              <a:t>    ☞ </a:t>
            </a:r>
            <a:r>
              <a:rPr lang="ko-KR" altLang="en-US" dirty="0" smtClean="0"/>
              <a:t>대외 충격에 따른 국내 경제에 부정적 영향 상대적 덜 </a:t>
            </a:r>
            <a:r>
              <a:rPr lang="ko-KR" altLang="en-US" dirty="0" err="1" smtClean="0"/>
              <a:t>민감</a:t>
            </a:r>
            <a:r>
              <a:rPr lang="en-US" altLang="ko-KR" dirty="0" smtClean="0"/>
              <a:t>.  </a:t>
            </a:r>
            <a:endParaRPr lang="ko-KR" altLang="en-US" dirty="0"/>
          </a:p>
        </p:txBody>
      </p:sp>
      <p:pic>
        <p:nvPicPr>
          <p:cNvPr id="8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06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37989" y="332656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/>
              <a:t>&lt; 2018</a:t>
            </a:r>
            <a:r>
              <a:rPr lang="ko-KR" altLang="en-US" sz="2000" b="1" dirty="0" smtClean="0"/>
              <a:t>년 국내 경제성장률 전망 </a:t>
            </a:r>
            <a:r>
              <a:rPr lang="en-US" altLang="ko-KR" sz="2000" b="1" dirty="0" smtClean="0"/>
              <a:t>&gt;</a:t>
            </a:r>
            <a:endParaRPr lang="ko-KR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4650" y="3789040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/>
              <a:t>&lt; 2018</a:t>
            </a:r>
            <a:r>
              <a:rPr lang="ko-KR" altLang="en-US" sz="2000" b="1" dirty="0" smtClean="0"/>
              <a:t>년 하반기 국내 경제 위협요인 </a:t>
            </a:r>
            <a:r>
              <a:rPr lang="en-US" altLang="ko-KR" sz="2000" b="1" dirty="0" smtClean="0"/>
              <a:t>&gt;</a:t>
            </a:r>
            <a:endParaRPr lang="ko-KR" altLang="en-US" b="1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272808488" descr="EMB00001e8cb6f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850" y="836712"/>
            <a:ext cx="5040560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7" name="_x272807288" descr="EMB00001e8cb6f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850" y="4218312"/>
            <a:ext cx="5040560" cy="252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82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237989" y="548680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pc="-150" dirty="0"/>
              <a:t>□ </a:t>
            </a:r>
            <a:r>
              <a:rPr lang="ko-KR" altLang="en-US" sz="2000" b="1" spc="-150" dirty="0" smtClean="0"/>
              <a:t>미국 금리 인상해도 국내금리인상 미치는 영향 종합적으로 분석 대응 필요</a:t>
            </a:r>
            <a:endParaRPr lang="ko-KR" alt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1268760"/>
            <a:ext cx="86409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○ </a:t>
            </a:r>
            <a:r>
              <a:rPr lang="ko-KR" altLang="en-US" dirty="0" smtClean="0"/>
              <a:t>한미간 금리 격차 확대 → </a:t>
            </a:r>
            <a:r>
              <a:rPr lang="ko-KR" altLang="en-US" b="1" i="1" dirty="0" smtClean="0">
                <a:solidFill>
                  <a:srgbClr val="FF0000"/>
                </a:solidFill>
              </a:rPr>
              <a:t>외국인 자금 이탈 가능성</a:t>
            </a:r>
            <a:endParaRPr lang="en-US" altLang="ko-KR" b="1" i="1" dirty="0" smtClean="0">
              <a:solidFill>
                <a:srgbClr val="FF0000"/>
              </a:solidFill>
            </a:endParaRPr>
          </a:p>
          <a:p>
            <a:r>
              <a:rPr lang="en-US" altLang="ko-KR" dirty="0" smtClean="0"/>
              <a:t>    </a:t>
            </a:r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(But) </a:t>
            </a:r>
            <a:r>
              <a:rPr lang="ko-KR" altLang="en-US" dirty="0" smtClean="0"/>
              <a:t>과거에 비해 외환 건전성 개선 및 기초세력 양호</a:t>
            </a:r>
            <a:endParaRPr lang="en-US" altLang="ko-KR" dirty="0" smtClean="0"/>
          </a:p>
          <a:p>
            <a:r>
              <a:rPr lang="en-US" altLang="ko-KR" dirty="0" smtClean="0"/>
              <a:t>   </a:t>
            </a:r>
            <a:r>
              <a:rPr lang="en-US" altLang="ko-K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(=) </a:t>
            </a:r>
            <a:r>
              <a:rPr lang="ko-KR" altLang="en-US" dirty="0" smtClean="0"/>
              <a:t>외국인 자금유출이 제한적인 가능성도 존재 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1520" y="2636912"/>
            <a:ext cx="496855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b="1" dirty="0" smtClean="0"/>
              <a:t>한미간 금리 역전시기 </a:t>
            </a:r>
            <a:r>
              <a:rPr lang="en-US" altLang="ko-KR" b="1" dirty="0" smtClean="0"/>
              <a:t>(05</a:t>
            </a:r>
            <a:r>
              <a:rPr lang="ko-KR" altLang="en-US" b="1" dirty="0" smtClean="0"/>
              <a:t>년 </a:t>
            </a:r>
            <a:r>
              <a:rPr lang="en-US" altLang="ko-KR" b="1" dirty="0" smtClean="0"/>
              <a:t>8</a:t>
            </a:r>
            <a:r>
              <a:rPr lang="ko-KR" altLang="en-US" b="1" dirty="0" smtClean="0"/>
              <a:t>월</a:t>
            </a:r>
            <a:r>
              <a:rPr lang="en-US" altLang="ko-KR" b="1" dirty="0" smtClean="0"/>
              <a:t>~07</a:t>
            </a:r>
            <a:r>
              <a:rPr lang="ko-KR" altLang="en-US" b="1" dirty="0" smtClean="0"/>
              <a:t>년</a:t>
            </a:r>
            <a:r>
              <a:rPr lang="en-US" altLang="ko-KR" b="1" dirty="0" smtClean="0"/>
              <a:t>8</a:t>
            </a:r>
            <a:r>
              <a:rPr lang="ko-KR" altLang="en-US" b="1" dirty="0" smtClean="0"/>
              <a:t>월</a:t>
            </a:r>
            <a:r>
              <a:rPr lang="en-US" altLang="ko-KR" dirty="0" smtClean="0"/>
              <a:t>)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→ </a:t>
            </a:r>
            <a:r>
              <a:rPr lang="ko-KR" altLang="en-US" dirty="0" smtClean="0"/>
              <a:t>총 </a:t>
            </a:r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31.7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조원</a:t>
            </a:r>
            <a:r>
              <a:rPr lang="ko-KR" altLang="en-US" dirty="0" smtClean="0"/>
              <a:t> 외국인 주식 순매도 </a:t>
            </a:r>
            <a:endParaRPr lang="en-US" altLang="ko-KR" dirty="0" smtClean="0"/>
          </a:p>
          <a:p>
            <a:r>
              <a:rPr lang="en-US" altLang="ko-KR" dirty="0" smtClean="0"/>
              <a:t>    → </a:t>
            </a:r>
            <a:r>
              <a:rPr lang="en-US" altLang="ko-KR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12.1</a:t>
            </a:r>
            <a:r>
              <a:rPr lang="ko-KR" altLang="en-US" sz="2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조원</a:t>
            </a:r>
            <a:r>
              <a:rPr lang="ko-KR" altLang="en-US" dirty="0" smtClean="0"/>
              <a:t> 외국인 채권 순매수 발생</a:t>
            </a:r>
            <a:endParaRPr lang="ko-KR" altLang="en-US" dirty="0"/>
          </a:p>
        </p:txBody>
      </p:sp>
      <p:sp>
        <p:nvSpPr>
          <p:cNvPr id="12" name="오른쪽 화살표 11"/>
          <p:cNvSpPr/>
          <p:nvPr/>
        </p:nvSpPr>
        <p:spPr>
          <a:xfrm>
            <a:off x="5220072" y="2996952"/>
            <a:ext cx="122413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6660232" y="2689465"/>
            <a:ext cx="2146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원화가치 </a:t>
            </a:r>
            <a:r>
              <a:rPr lang="en-US" altLang="ko-KR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9.2%</a:t>
            </a:r>
            <a:r>
              <a:rPr lang="ko-KR" alt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절상</a:t>
            </a:r>
            <a:endParaRPr lang="ko-KR" altLang="en-US" sz="2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37989" y="1124744"/>
            <a:ext cx="8640960" cy="2952328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224851" y="422108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spc="-150" dirty="0" smtClean="0"/>
              <a:t>□ 고금리 시대 대안 필요함</a:t>
            </a:r>
            <a:r>
              <a:rPr lang="en-US" altLang="ko-KR" b="1" spc="-150" dirty="0" smtClean="0"/>
              <a:t>.</a:t>
            </a:r>
            <a:endParaRPr lang="ko-KR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24851" y="4611281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spc="-150" dirty="0" smtClean="0"/>
              <a:t>□ 은행의 대출금리→ </a:t>
            </a:r>
            <a:r>
              <a:rPr lang="ko-KR" altLang="en-US" b="1" i="1" spc="-15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신용보증부대출의</a:t>
            </a:r>
            <a:r>
              <a:rPr lang="ko-KR" altLang="en-US" b="1" i="1" spc="-15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평균금리 </a:t>
            </a:r>
            <a:r>
              <a:rPr lang="en-US" altLang="ko-KR" b="1" i="1" spc="-15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 </a:t>
            </a:r>
            <a:r>
              <a:rPr lang="ko-KR" altLang="en-US" b="1" i="1" spc="-15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담보대출 금리</a:t>
            </a:r>
            <a:endParaRPr lang="en-US" altLang="ko-KR" b="1" i="1" spc="-15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</a:t>
            </a:r>
            <a:r>
              <a:rPr lang="ko-KR" altLang="en-US" b="1" i="1" spc="-15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신용보증부대출의</a:t>
            </a:r>
            <a:r>
              <a:rPr lang="ko-KR" altLang="en-US" b="1" i="1" spc="-15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평균금리 </a:t>
            </a:r>
            <a:r>
              <a:rPr lang="en-US" altLang="ko-KR" b="1" i="1" spc="-15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&lt; </a:t>
            </a:r>
            <a:r>
              <a:rPr lang="ko-KR" altLang="en-US" b="1" i="1" spc="-15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신용대출 금리</a:t>
            </a:r>
            <a:endParaRPr lang="ko-KR" altLang="en-US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7988" y="5494169"/>
            <a:ext cx="887895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pc="-150" dirty="0" smtClean="0"/>
              <a:t> - </a:t>
            </a:r>
            <a:r>
              <a:rPr lang="ko-KR" altLang="en-US" spc="-150" dirty="0" smtClean="0"/>
              <a:t>보증서담보대출은 부동산 담보대출에 비해 담보관리비용 등이 들어가지 않아 금리 낮아짐</a:t>
            </a:r>
            <a:endParaRPr lang="en-US" altLang="ko-KR" spc="-150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 </a:t>
            </a:r>
            <a:r>
              <a:rPr lang="en-US" altLang="ko-KR" spc="-150" dirty="0" smtClean="0"/>
              <a:t>- </a:t>
            </a:r>
            <a:r>
              <a:rPr lang="ko-KR" altLang="en-US" spc="-150" dirty="0" smtClean="0"/>
              <a:t>신보에 지급하는 </a:t>
            </a:r>
            <a:r>
              <a:rPr lang="ko-KR" altLang="en-US" b="1" i="1" spc="-15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보증료</a:t>
            </a:r>
            <a:r>
              <a:rPr lang="en-US" altLang="ko-KR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(1.1%) </a:t>
            </a:r>
            <a:r>
              <a:rPr lang="ko-KR" altLang="en-US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감안</a:t>
            </a:r>
            <a:r>
              <a:rPr lang="en-US" altLang="ko-KR" spc="-150" dirty="0" smtClean="0"/>
              <a:t>, </a:t>
            </a:r>
            <a:r>
              <a:rPr lang="ko-KR" altLang="en-US" spc="-150" dirty="0" smtClean="0"/>
              <a:t>보증서담보대출 금리가 </a:t>
            </a:r>
            <a:endParaRPr lang="en-US" altLang="ko-KR" spc="-150" dirty="0" smtClean="0"/>
          </a:p>
          <a:p>
            <a:pPr>
              <a:lnSpc>
                <a:spcPct val="150000"/>
              </a:lnSpc>
            </a:pPr>
            <a:r>
              <a:rPr lang="en-US" altLang="ko-KR" spc="-150" dirty="0"/>
              <a:t> </a:t>
            </a:r>
            <a:r>
              <a:rPr lang="en-US" altLang="ko-KR" spc="-150" dirty="0" smtClean="0"/>
              <a:t>   </a:t>
            </a:r>
            <a:r>
              <a:rPr lang="ko-KR" altLang="en-US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지금보다 더 낮출 수 있는 여력 </a:t>
            </a:r>
            <a:r>
              <a:rPr lang="ko-KR" altLang="en-US" spc="-150" dirty="0" smtClean="0"/>
              <a:t>있음</a:t>
            </a:r>
            <a:endParaRPr lang="ko-KR" altLang="en-US" spc="-150" dirty="0"/>
          </a:p>
        </p:txBody>
      </p:sp>
      <p:pic>
        <p:nvPicPr>
          <p:cNvPr id="20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13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37989" y="1243782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Q1.</a:t>
            </a:r>
          </a:p>
          <a:p>
            <a:r>
              <a:rPr lang="ko-KR" altLang="en-US" sz="2000" b="1" dirty="0" smtClean="0"/>
              <a:t>이에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대한 점검이 필요할 것인데</a:t>
            </a:r>
            <a:r>
              <a:rPr lang="en-US" altLang="ko-KR" sz="2000" b="1" dirty="0" smtClean="0"/>
              <a:t>?</a:t>
            </a:r>
            <a:endParaRPr lang="ko-KR" alt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6075" y="2276872"/>
            <a:ext cx="86409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Q2.</a:t>
            </a:r>
          </a:p>
          <a:p>
            <a:r>
              <a:rPr lang="ko-KR" altLang="en-US" sz="2000" b="1" dirty="0" smtClean="0"/>
              <a:t>고금리 시대 중앙은행의 금리가 있을 경우 은행이 급격히 금리 인상하지 않도록 면밀한 모니터링이 필요한데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이에 대한 견해는</a:t>
            </a:r>
            <a:r>
              <a:rPr lang="en-US" altLang="ko-KR" sz="2000" b="1" dirty="0" smtClean="0"/>
              <a:t>?</a:t>
            </a:r>
          </a:p>
          <a:p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sz="2000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☞ </a:t>
            </a:r>
            <a:r>
              <a:rPr lang="ko-KR" altLang="en-US" sz="2000" b="1" i="1" spc="-15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신용보증부대출을</a:t>
            </a:r>
            <a:r>
              <a:rPr lang="ko-KR" altLang="en-US" sz="2000" b="1" i="1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많이 취급하는 국내 대표은행인 국민은행과 기업은행이 </a:t>
            </a:r>
            <a:endParaRPr lang="en-US" altLang="ko-KR" sz="2000" b="1" i="1" spc="-15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지방은행보다 더 높은 금리를 받고 있는 것에 대한 점검이 필요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771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28255" y="332428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/>
              <a:t>[</a:t>
            </a:r>
            <a:r>
              <a:rPr lang="ko-KR" altLang="en-US" sz="2000" b="1" dirty="0" smtClean="0"/>
              <a:t>보증서담보대출 금리현황</a:t>
            </a:r>
            <a:r>
              <a:rPr lang="en-US" altLang="ko-KR" dirty="0" smtClean="0"/>
              <a:t>]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1985" y="732538"/>
            <a:ext cx="8712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/>
              <a:t>(</a:t>
            </a:r>
            <a:r>
              <a:rPr lang="ko-KR" altLang="en-US" sz="1400" dirty="0"/>
              <a:t>평균 </a:t>
            </a:r>
            <a:r>
              <a:rPr lang="en-US" altLang="ko-KR" sz="1400" dirty="0"/>
              <a:t>3.74%, </a:t>
            </a:r>
            <a:r>
              <a:rPr lang="ko-KR" altLang="en-US" sz="1400" dirty="0" err="1"/>
              <a:t>보증비율별</a:t>
            </a:r>
            <a:r>
              <a:rPr lang="en-US" altLang="ko-KR" sz="1400" dirty="0"/>
              <a:t>)</a:t>
            </a:r>
            <a:endParaRPr lang="ko-KR" altLang="en-US" sz="1400" dirty="0"/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38644"/>
              </p:ext>
            </p:extLst>
          </p:nvPr>
        </p:nvGraphicFramePr>
        <p:xfrm>
          <a:off x="300264" y="1124744"/>
          <a:ext cx="8640959" cy="5661564"/>
        </p:xfrm>
        <a:graphic>
          <a:graphicData uri="http://schemas.openxmlformats.org/drawingml/2006/table">
            <a:tbl>
              <a:tblPr/>
              <a:tblGrid>
                <a:gridCol w="2382145"/>
                <a:gridCol w="1038627"/>
                <a:gridCol w="913233"/>
                <a:gridCol w="913233"/>
                <a:gridCol w="1083233"/>
                <a:gridCol w="1155244"/>
                <a:gridCol w="1155244"/>
              </a:tblGrid>
              <a:tr h="183982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보증비율별</a:t>
                      </a: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 금리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554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100%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90%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85%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80%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80%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미만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평균금리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경남은행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2.51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부산은행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3.67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DGB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대구은행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IBK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기업은행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3.88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KB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국민은행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4.54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3.99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KDB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산업은행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5.26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KEB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하나은행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NH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농협은행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3.85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SH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수협은행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4.06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광주은행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스탠다드차타드은행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2.98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신한은행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우리은행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전북은행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5.35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4.21</a:t>
                      </a:r>
                      <a:endParaRPr lang="en-US" sz="1000" kern="0" spc="0" dirty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제주은행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4.04</a:t>
                      </a:r>
                      <a:endParaRPr lang="en-US" sz="1000" kern="0" spc="0" dirty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5541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한국씨티은행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3.75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97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30814" y="228600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/>
              <a:t>[</a:t>
            </a:r>
            <a:r>
              <a:rPr lang="ko-KR" altLang="en-US" sz="2000" b="1" dirty="0" smtClean="0"/>
              <a:t>중소기업 </a:t>
            </a:r>
            <a:r>
              <a:rPr lang="ko-KR" altLang="en-US" sz="2000" b="1" dirty="0" err="1" smtClean="0"/>
              <a:t>신용대출별</a:t>
            </a:r>
            <a:r>
              <a:rPr lang="ko-KR" altLang="en-US" sz="2000" b="1" dirty="0" smtClean="0"/>
              <a:t> 금리현황</a:t>
            </a:r>
            <a:r>
              <a:rPr lang="en-US" altLang="ko-KR" sz="2000" b="1" dirty="0" smtClean="0"/>
              <a:t>]</a:t>
            </a:r>
            <a:endParaRPr lang="ko-KR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01985" y="628710"/>
            <a:ext cx="8712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/>
              <a:t>(</a:t>
            </a:r>
            <a:r>
              <a:rPr lang="ko-KR" altLang="en-US" sz="1400" dirty="0"/>
              <a:t>평균 </a:t>
            </a:r>
            <a:r>
              <a:rPr lang="en-US" altLang="ko-KR" sz="1400" dirty="0" smtClean="0"/>
              <a:t>5.10%, </a:t>
            </a:r>
            <a:r>
              <a:rPr lang="ko-KR" altLang="en-US" sz="1400" dirty="0" smtClean="0"/>
              <a:t>신용등</a:t>
            </a:r>
            <a:r>
              <a:rPr lang="ko-KR" altLang="en-US" sz="1400" dirty="0"/>
              <a:t>급</a:t>
            </a:r>
            <a:r>
              <a:rPr lang="ko-KR" altLang="en-US" sz="1400" dirty="0" smtClean="0"/>
              <a:t>별</a:t>
            </a:r>
            <a:r>
              <a:rPr lang="en-US" altLang="ko-KR" sz="1400" dirty="0"/>
              <a:t>)</a:t>
            </a:r>
            <a:endParaRPr lang="ko-KR" altLang="en-US" sz="1400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62409"/>
              </p:ext>
            </p:extLst>
          </p:nvPr>
        </p:nvGraphicFramePr>
        <p:xfrm>
          <a:off x="230814" y="976159"/>
          <a:ext cx="8661669" cy="5746960"/>
        </p:xfrm>
        <a:graphic>
          <a:graphicData uri="http://schemas.openxmlformats.org/drawingml/2006/table">
            <a:tbl>
              <a:tblPr/>
              <a:tblGrid>
                <a:gridCol w="2094069"/>
                <a:gridCol w="1094659"/>
                <a:gridCol w="1094659"/>
                <a:gridCol w="1094659"/>
                <a:gridCol w="1094659"/>
                <a:gridCol w="1094659"/>
                <a:gridCol w="1094305"/>
              </a:tblGrid>
              <a:tr h="208916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은행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신용등급별 금리</a:t>
                      </a:r>
                      <a:endParaRPr lang="ko-KR" altLang="en-US" sz="7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11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1~3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7~10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평균금리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경남은행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4.97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6.26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6.77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4.99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부산은행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4.18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5.84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5.46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6.26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5.28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DGB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대구은행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4.36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5.22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6.01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8.15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5.15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IBK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기업은행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6.41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8.72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7.54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6.04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KB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국민은행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5.73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10.19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7.57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5.17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KDB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산업은행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6.76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9.85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KEB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하나은행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4.37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5.07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7.06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8.14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NH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농협은행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5.91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8.27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10.33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5.63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SH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수협은행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5.52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9.73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13.25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5.84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광주은행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5.99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5.45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-4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스탠다드차타드은행</a:t>
                      </a:r>
                      <a:endParaRPr lang="ko-KR" altLang="en-US" sz="1050" b="1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신한은행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7.42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9.62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4.52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우리은행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10.37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12.09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5.14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전북은행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7.11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11.07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10.91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6.44</a:t>
                      </a:r>
                      <a:endParaRPr lang="en-US" sz="1000" kern="0" spc="0" dirty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제주은행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5.36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7.08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13.49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1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한국씨티은행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4.79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5.65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17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230814" y="323636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/>
              <a:t>[</a:t>
            </a:r>
            <a:r>
              <a:rPr lang="ko-KR" altLang="en-US" sz="2000" b="1" dirty="0" err="1" smtClean="0"/>
              <a:t>중소기업물적담보대출</a:t>
            </a:r>
            <a:r>
              <a:rPr lang="ko-KR" altLang="en-US" sz="2000" b="1" dirty="0" smtClean="0"/>
              <a:t> 금리현황</a:t>
            </a:r>
            <a:r>
              <a:rPr lang="en-US" altLang="ko-KR" sz="2000" b="1" dirty="0" smtClean="0"/>
              <a:t>]</a:t>
            </a:r>
            <a:endParaRPr lang="ko-KR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30814" y="723746"/>
            <a:ext cx="87129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/>
              <a:t>(</a:t>
            </a:r>
            <a:r>
              <a:rPr lang="ko-KR" altLang="en-US" sz="1400" dirty="0"/>
              <a:t>평균 </a:t>
            </a:r>
            <a:r>
              <a:rPr lang="en-US" altLang="ko-KR" sz="1400" dirty="0" smtClean="0"/>
              <a:t>3.82%, </a:t>
            </a:r>
            <a:r>
              <a:rPr lang="ko-KR" altLang="en-US" sz="1400" dirty="0" smtClean="0"/>
              <a:t>신용등</a:t>
            </a:r>
            <a:r>
              <a:rPr lang="ko-KR" altLang="en-US" sz="1400" dirty="0"/>
              <a:t>급</a:t>
            </a:r>
            <a:r>
              <a:rPr lang="ko-KR" altLang="en-US" sz="1400" dirty="0" smtClean="0"/>
              <a:t>별</a:t>
            </a:r>
            <a:r>
              <a:rPr lang="en-US" altLang="ko-KR" sz="1400" dirty="0"/>
              <a:t>)</a:t>
            </a:r>
            <a:endParaRPr lang="ko-KR" altLang="en-US" sz="1400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194660"/>
              </p:ext>
            </p:extLst>
          </p:nvPr>
        </p:nvGraphicFramePr>
        <p:xfrm>
          <a:off x="234154" y="1060723"/>
          <a:ext cx="8712967" cy="5743715"/>
        </p:xfrm>
        <a:graphic>
          <a:graphicData uri="http://schemas.openxmlformats.org/drawingml/2006/table">
            <a:tbl>
              <a:tblPr/>
              <a:tblGrid>
                <a:gridCol w="2241697"/>
                <a:gridCol w="1078545"/>
                <a:gridCol w="1078545"/>
                <a:gridCol w="1078545"/>
                <a:gridCol w="1078545"/>
                <a:gridCol w="1078545"/>
                <a:gridCol w="1078545"/>
              </a:tblGrid>
              <a:tr h="176552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신용등급별 금리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2787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1~3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7~10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평균금리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경남은행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3.09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3.78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4.82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3.86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05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부산은행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3.48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6.08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4.02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DGB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대구은행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4.06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IBK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기업은행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3.02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KB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국민은행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KDB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산업은행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2.78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3.26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3.38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KEB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하나은행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3.57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4.73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3.85</a:t>
                      </a:r>
                      <a:endParaRPr lang="en-US" sz="1000" kern="0" spc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NH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농협은행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3.75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4.25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4.98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SH</a:t>
                      </a: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수협은행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4.89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5.88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4.11</a:t>
                      </a:r>
                      <a:endParaRPr lang="en-US" sz="1000" kern="0" spc="0" dirty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광주은행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4.47</a:t>
                      </a:r>
                      <a:endParaRPr lang="en-US" sz="1000" kern="0" spc="0" dirty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스탠다드차타드은행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3.06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신한은행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우리은행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4.87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5.45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3.66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전북은행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4.12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4.27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4.11</a:t>
                      </a:r>
                      <a:endParaRPr lang="en-US" sz="1000" kern="0" spc="0" dirty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제주은행</a:t>
                      </a:r>
                      <a:endParaRPr lang="ko-KR" altLang="en-US" sz="105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3.91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5.06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5.54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4.14</a:t>
                      </a:r>
                      <a:endParaRPr lang="en-US" sz="1000" kern="0" spc="0" dirty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2450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한국씨티은행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3.25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3.73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3.98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3.58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15416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86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779</Words>
  <Application>Microsoft Office PowerPoint</Application>
  <PresentationFormat>화면 슬라이드 쇼(4:3)</PresentationFormat>
  <Paragraphs>414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2018-10-19T09:36:25Z</dcterms:created>
  <dcterms:modified xsi:type="dcterms:W3CDTF">2018-10-19T09:40:08Z</dcterms:modified>
</cp:coreProperties>
</file>