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84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907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150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9916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817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1316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181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5672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4457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9699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374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1935F-E969-4AC6-9FBA-30D093D106E1}" type="datetimeFigureOut">
              <a:rPr lang="ko-KR" altLang="en-US" smtClean="0"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DF3B5-7E84-488C-AD5F-944D180CA6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5053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국민연금 </a:t>
            </a:r>
            <a:r>
              <a:rPr lang="ko-KR" altLang="en-US" dirty="0" err="1" smtClean="0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636912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1" y="1844824"/>
            <a:ext cx="64875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5400" b="1" dirty="0" smtClean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6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36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금융감독원</a:t>
            </a:r>
            <a:r>
              <a:rPr lang="en-US" altLang="ko-KR" sz="36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5927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18109" y="2276872"/>
            <a:ext cx="648072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저축은행 주요 손익 및</a:t>
            </a:r>
            <a:endParaRPr lang="en-US" altLang="ko-KR" sz="3600" dirty="0" smtClean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대출모집인 현황</a:t>
            </a:r>
            <a:endParaRPr lang="en-US" altLang="ko-KR" sz="3600" dirty="0" smtClean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금융감독원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283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683568" y="1588730"/>
            <a:ext cx="21595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dirty="0"/>
              <a:t>□ 주요손익 현황</a:t>
            </a:r>
            <a:endParaRPr lang="ko-KR" altLang="en-US" sz="2000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167639"/>
              </p:ext>
            </p:extLst>
          </p:nvPr>
        </p:nvGraphicFramePr>
        <p:xfrm>
          <a:off x="454012" y="1628800"/>
          <a:ext cx="8208913" cy="4467329"/>
        </p:xfrm>
        <a:graphic>
          <a:graphicData uri="http://schemas.openxmlformats.org/drawingml/2006/table">
            <a:tbl>
              <a:tblPr/>
              <a:tblGrid>
                <a:gridCol w="8051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84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766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74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0372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5003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1248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051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83685">
                <a:tc gridSpan="8">
                  <a:txBody>
                    <a:bodyPr/>
                    <a:lstStyle/>
                    <a:p>
                      <a:pPr marL="304800" marR="0" indent="-3048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6335">
                <a:tc gridSpan="8">
                  <a:txBody>
                    <a:bodyPr/>
                    <a:lstStyle/>
                    <a:p>
                      <a:pPr marL="190500" marR="0" indent="0" algn="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단위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: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억원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%)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1466">
                <a:tc rowSpan="2"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구분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'17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(’17.1~12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'17.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상반기</a:t>
                      </a:r>
                      <a:endParaRPr lang="en-US" altLang="ko-KR" sz="1400" b="1" kern="0" spc="0" dirty="0">
                        <a:solidFill>
                          <a:srgbClr val="000000"/>
                        </a:solidFill>
                        <a:effectLst/>
                        <a:ea typeface="맑은 고딕"/>
                      </a:endParaRPr>
                    </a:p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(A)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(’17.1~6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'18.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상반기</a:t>
                      </a:r>
                      <a:endParaRPr lang="en-US" altLang="ko-KR" sz="1400" b="1" kern="0" spc="0" dirty="0">
                        <a:solidFill>
                          <a:srgbClr val="000000"/>
                        </a:solidFill>
                        <a:effectLst/>
                        <a:ea typeface="맑은 고딕"/>
                      </a:endParaRPr>
                    </a:p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(B)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(’18.1~6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증감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B-A)</a:t>
                      </a:r>
                      <a:endParaRPr 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" b="1" kern="0" spc="0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8462">
                <a:tc gridSpan="3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돋움"/>
                        </a:rPr>
                        <a:t>증감률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5468">
                <a:tc grid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영업손익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A=a+b-c-d)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12,009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5,435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6,676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1,241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22.8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546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이자이익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a)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37,409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17,796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20,401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0" spc="0" baseline="300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2,605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14.6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546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비이자이익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b)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2,697</a:t>
                      </a:r>
                      <a:endParaRPr lang="ko-KR" altLang="en-US" sz="1400" b="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936 </a:t>
                      </a:r>
                      <a:endParaRPr lang="ko-KR" altLang="en-US" sz="1400" b="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△839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96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10.3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3546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비용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판매및관리비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(c)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11,638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5,710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5,997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286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5.0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546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대손충당금전입액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(d)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11,064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5,715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6,889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baseline="300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1,174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20.5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35468">
                <a:tc grid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영업외손익등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(B)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1,247</a:t>
                      </a:r>
                      <a:endParaRPr lang="ko-KR" altLang="en-US" sz="1400" b="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△502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1,063 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baseline="300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2000" b="1" kern="0" spc="0" baseline="300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561</a:t>
                      </a:r>
                      <a:endParaRPr lang="ko-KR" altLang="en-US" sz="2000" b="1" kern="0" spc="0" baseline="30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lang="en-US" altLang="ko-KR" sz="1400" kern="0" spc="-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111.7</a:t>
                      </a:r>
                      <a:r>
                        <a:rPr lang="ko-KR" altLang="en-US" sz="1400" kern="0" spc="-15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35468">
                <a:tc grid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당기순이익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A+B)</a:t>
                      </a:r>
                      <a:endParaRPr 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524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10,762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4,933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5,613 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680</a:t>
                      </a:r>
                    </a:p>
                  </a:txBody>
                  <a:tcPr anchor="ctr">
                    <a:lnL w="25146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13.8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683568" y="940658"/>
            <a:ext cx="79399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altLang="ko-KR" sz="2000" b="1" dirty="0" smtClean="0"/>
              <a:t>‘17</a:t>
            </a:r>
            <a:r>
              <a:rPr lang="ko-KR" altLang="en-US" sz="2000" b="1" dirty="0" smtClean="0"/>
              <a:t>년 저축은행 순이익이 </a:t>
            </a:r>
            <a:r>
              <a:rPr lang="en-US" altLang="ko-KR" sz="2000" b="1" dirty="0" smtClean="0"/>
              <a:t>1</a:t>
            </a:r>
            <a:r>
              <a:rPr lang="ko-KR" altLang="en-US" sz="2000" b="1" dirty="0" smtClean="0"/>
              <a:t>조원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대출모집인들에게 </a:t>
            </a:r>
            <a:r>
              <a:rPr lang="en-US" altLang="ko-KR" sz="2000" b="1" dirty="0" smtClean="0"/>
              <a:t>2,572</a:t>
            </a:r>
            <a:r>
              <a:rPr lang="ko-KR" altLang="en-US" sz="2000" b="1" dirty="0" err="1" smtClean="0"/>
              <a:t>억원</a:t>
            </a:r>
            <a:r>
              <a:rPr lang="ko-KR" altLang="en-US" sz="2000" b="1" dirty="0" smtClean="0"/>
              <a:t> 지급</a:t>
            </a:r>
            <a:endParaRPr lang="ko-KR" altLang="en-US" sz="2000" dirty="0"/>
          </a:p>
        </p:txBody>
      </p:sp>
      <p:pic>
        <p:nvPicPr>
          <p:cNvPr id="7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319482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71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755576" y="532711"/>
            <a:ext cx="7056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000" b="1" dirty="0"/>
              <a:t>□ 최근 </a:t>
            </a:r>
            <a:r>
              <a:rPr lang="en-US" altLang="ko-KR" sz="2000" b="1" dirty="0"/>
              <a:t>3</a:t>
            </a:r>
            <a:r>
              <a:rPr lang="ko-KR" altLang="en-US" sz="2000" b="1" dirty="0"/>
              <a:t>년간 저축은행 대출모집인 현황</a:t>
            </a:r>
            <a:r>
              <a:rPr lang="en-US" altLang="ko-KR" sz="2000" dirty="0"/>
              <a:t>(</a:t>
            </a:r>
            <a:r>
              <a:rPr lang="ko-KR" altLang="en-US" sz="2000" dirty="0"/>
              <a:t>개인 및 법인 구분</a:t>
            </a:r>
            <a:r>
              <a:rPr lang="en-US" altLang="ko-KR" sz="2000" dirty="0"/>
              <a:t>)</a:t>
            </a:r>
            <a:endParaRPr lang="ko-KR" altLang="en-US" sz="2000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747194"/>
              </p:ext>
            </p:extLst>
          </p:nvPr>
        </p:nvGraphicFramePr>
        <p:xfrm>
          <a:off x="952629" y="1340768"/>
          <a:ext cx="7238742" cy="2654681"/>
        </p:xfrm>
        <a:graphic>
          <a:graphicData uri="http://schemas.openxmlformats.org/drawingml/2006/table">
            <a:tbl>
              <a:tblPr/>
              <a:tblGrid>
                <a:gridCol w="7476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26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326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476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3261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3261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4767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3261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32619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417752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'16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 말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'17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 말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'18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말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7752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개인</a:t>
                      </a:r>
                      <a:endParaRPr lang="ko-KR" altLang="en-US" sz="1100" b="1" kern="0" spc="-15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상담사 수</a:t>
                      </a:r>
                      <a:endParaRPr lang="ko-KR" altLang="en-US" sz="1100" b="1" kern="0" spc="-15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대출모집법인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30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개인</a:t>
                      </a:r>
                      <a:endParaRPr lang="ko-KR" altLang="en-US" sz="1200" b="1" kern="0" spc="-3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30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상담사 수</a:t>
                      </a:r>
                      <a:endParaRPr lang="ko-KR" altLang="en-US" sz="1200" b="1" kern="0" spc="-3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대출모집법인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30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개인</a:t>
                      </a:r>
                      <a:endParaRPr lang="ko-KR" altLang="en-US" sz="1200" b="1" kern="0" spc="-3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30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상담사 수</a:t>
                      </a:r>
                      <a:endParaRPr lang="ko-KR" altLang="en-US" sz="1200" b="1" kern="0" spc="-3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대출모집법인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005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 수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법인소속 상담사 수</a:t>
                      </a:r>
                      <a:endParaRPr lang="ko-KR" altLang="en-US" sz="1200" b="1" kern="0" spc="-15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 수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법인소속 상담사 수</a:t>
                      </a:r>
                      <a:endParaRPr lang="ko-KR" altLang="en-US" sz="1200" b="1" kern="0" spc="-15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 수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법인소속 상담사 수</a:t>
                      </a:r>
                      <a:endParaRPr lang="ko-KR" altLang="en-US" sz="1200" b="1" kern="0" spc="-15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858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833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420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2,630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919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374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2,669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845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374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2,652 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487108" y="927432"/>
            <a:ext cx="17281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ea typeface="휴먼명조" pitchFamily="2" charset="-127"/>
                <a:cs typeface="굴림" pitchFamily="50" charset="-127"/>
              </a:rPr>
              <a:t> </a:t>
            </a:r>
            <a:r>
              <a:rPr kumimoji="1" lang="ko-KR" altLang="ko-KR" sz="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휴먼명조" pitchFamily="2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(</a:t>
            </a:r>
            <a:r>
              <a: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단위</a:t>
            </a: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명</a:t>
            </a: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, </a:t>
            </a:r>
            <a:r>
              <a: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개</a:t>
            </a: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)</a:t>
            </a:r>
            <a:endParaRPr kumimoji="1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11560" y="4221088"/>
            <a:ext cx="79208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000" b="1" dirty="0"/>
              <a:t>□ 최근 </a:t>
            </a:r>
            <a:r>
              <a:rPr lang="en-US" altLang="ko-KR" sz="2000" b="1" dirty="0"/>
              <a:t>3</a:t>
            </a:r>
            <a:r>
              <a:rPr lang="ko-KR" altLang="en-US" sz="2000" b="1" dirty="0"/>
              <a:t>년간 저축은행 대출모집인에 지급된 수수료 추이</a:t>
            </a:r>
            <a:endParaRPr lang="ko-KR" altLang="en-US" sz="2000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140044"/>
              </p:ext>
            </p:extLst>
          </p:nvPr>
        </p:nvGraphicFramePr>
        <p:xfrm>
          <a:off x="755575" y="5013176"/>
          <a:ext cx="7446659" cy="1535800"/>
        </p:xfrm>
        <a:graphic>
          <a:graphicData uri="http://schemas.openxmlformats.org/drawingml/2006/table">
            <a:tbl>
              <a:tblPr/>
              <a:tblGrid>
                <a:gridCol w="17339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042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042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042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427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구 분　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'16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년중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'17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년중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18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1~8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월중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307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수수료 금액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2,343 </a:t>
                      </a:r>
                      <a:endParaRPr 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2,572</a:t>
                      </a:r>
                      <a:endParaRPr 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1,755 </a:t>
                      </a:r>
                      <a:endParaRPr 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944977" y="4769213"/>
            <a:ext cx="127032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(</a:t>
            </a:r>
            <a:r>
              <a: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단위 </a:t>
            </a: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억원</a:t>
            </a:r>
            <a:r>
              <a:rPr kumimoji="1" lang="en-US" altLang="ko-K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)</a:t>
            </a:r>
            <a:endParaRPr kumimoji="1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</p:txBody>
      </p:sp>
      <p:pic>
        <p:nvPicPr>
          <p:cNvPr id="10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319482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88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3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51520" y="1043858"/>
            <a:ext cx="8712968" cy="1602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dirty="0"/>
              <a:t>☞ 위원장님</a:t>
            </a:r>
            <a:r>
              <a:rPr lang="en-US" altLang="ko-KR" sz="2000" dirty="0"/>
              <a:t>! </a:t>
            </a:r>
            <a:r>
              <a:rPr lang="ko-KR" altLang="en-US" sz="2000" dirty="0"/>
              <a:t>대출모집인에 지급된 수수료가 ‘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2,343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억 원</a:t>
            </a:r>
            <a:r>
              <a:rPr lang="en-US" altLang="ko-KR" sz="2000" dirty="0"/>
              <a:t>, </a:t>
            </a:r>
          </a:p>
          <a:p>
            <a:pPr fontAlgn="base">
              <a:lnSpc>
                <a:spcPct val="150000"/>
              </a:lnSpc>
            </a:pP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’17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2,572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억 원</a:t>
            </a:r>
            <a:r>
              <a:rPr lang="en-US" altLang="ko-KR" sz="2000" dirty="0"/>
              <a:t>, </a:t>
            </a:r>
            <a:r>
              <a:rPr lang="en-US" altLang="ko-KR" sz="2000" dirty="0">
                <a:solidFill>
                  <a:srgbClr val="FF0000"/>
                </a:solidFill>
              </a:rPr>
              <a:t>‘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1~8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월까지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1,755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억 원 </a:t>
            </a:r>
            <a:r>
              <a:rPr lang="ko-KR" altLang="en-US" sz="2000" dirty="0"/>
              <a:t>으로 증가추세임</a:t>
            </a:r>
            <a:r>
              <a:rPr lang="en-US" altLang="ko-KR" sz="2000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  이에 대한 대책은</a:t>
            </a:r>
            <a:r>
              <a:rPr lang="en-US" altLang="ko-KR" sz="2000" dirty="0" smtClean="0"/>
              <a:t>? </a:t>
            </a:r>
            <a:endParaRPr lang="ko-KR" altLang="en-US" sz="2000" dirty="0"/>
          </a:p>
        </p:txBody>
      </p:sp>
      <p:sp>
        <p:nvSpPr>
          <p:cNvPr id="4" name="직사각형 3"/>
          <p:cNvSpPr/>
          <p:nvPr/>
        </p:nvSpPr>
        <p:spPr>
          <a:xfrm>
            <a:off x="251520" y="3573016"/>
            <a:ext cx="871296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☞ 현재 대출모집인을 집적 </a:t>
            </a:r>
            <a:r>
              <a:rPr lang="ko-KR" altLang="en-US" sz="2000" dirty="0" err="1"/>
              <a:t>규율하는</a:t>
            </a:r>
            <a:r>
              <a:rPr lang="ko-KR" altLang="en-US" sz="2000" dirty="0"/>
              <a:t> 법령도 없음</a:t>
            </a:r>
            <a:r>
              <a:rPr lang="en-US" altLang="ko-KR" sz="2000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｢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금융기관의 업무위탁 등에 관한 규정</a:t>
            </a:r>
            <a:r>
              <a:rPr lang="en-US" altLang="ko-KR" sz="2000" dirty="0"/>
              <a:t>｣</a:t>
            </a:r>
            <a:r>
              <a:rPr lang="ko-KR" altLang="en-US" sz="2000" dirty="0"/>
              <a:t>에 따라 운영되고 있음</a:t>
            </a:r>
            <a:r>
              <a:rPr lang="en-US" altLang="ko-KR" sz="2000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   법적 근거도 없는 이들에 대한 수수료 막아야 하는 것 아닌가</a:t>
            </a:r>
            <a:r>
              <a:rPr lang="en-US" altLang="ko-KR" sz="2000" dirty="0"/>
              <a:t>?</a:t>
            </a:r>
            <a:endParaRPr lang="ko-KR" altLang="en-US" sz="2000" dirty="0"/>
          </a:p>
        </p:txBody>
      </p:sp>
      <p:sp>
        <p:nvSpPr>
          <p:cNvPr id="6" name="직사각형 5"/>
          <p:cNvSpPr/>
          <p:nvPr/>
        </p:nvSpPr>
        <p:spPr>
          <a:xfrm>
            <a:off x="251520" y="2780928"/>
            <a:ext cx="8712968" cy="609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ko-KR" altLang="en-US" sz="2000" dirty="0"/>
              <a:t>☞ </a:t>
            </a:r>
            <a:r>
              <a:rPr lang="ko-KR" altLang="en-US" sz="2000" dirty="0" smtClean="0"/>
              <a:t>순수익의 </a:t>
            </a:r>
            <a:r>
              <a:rPr lang="en-US" altLang="ko-KR" sz="2000" dirty="0" smtClean="0"/>
              <a:t>25%</a:t>
            </a:r>
            <a:r>
              <a:rPr lang="ko-KR" altLang="en-US" sz="2000" dirty="0" smtClean="0"/>
              <a:t>로 나가는 수수료를 없앨 경우 금리 추가 인하 가능</a:t>
            </a:r>
            <a:r>
              <a:rPr lang="en-US" altLang="ko-KR" sz="2000" dirty="0" smtClean="0"/>
              <a:t> </a:t>
            </a:r>
            <a:endParaRPr lang="ko-KR" altLang="en-US" sz="2000" dirty="0"/>
          </a:p>
        </p:txBody>
      </p:sp>
      <p:pic>
        <p:nvPicPr>
          <p:cNvPr id="7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319482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17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719572" y="620688"/>
            <a:ext cx="7704856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☞</a:t>
            </a:r>
            <a:r>
              <a:rPr lang="ko-KR" altLang="en-US" dirty="0"/>
              <a:t> 문제는 </a:t>
            </a:r>
            <a:r>
              <a:rPr lang="ko-KR" altLang="en-US" dirty="0" smtClean="0"/>
              <a:t>모집인들이 </a:t>
            </a:r>
            <a:r>
              <a:rPr lang="ko-KR" altLang="en-US" sz="2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저신용자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리스트 </a:t>
            </a:r>
            <a:r>
              <a:rPr lang="ko-KR" altLang="en-US" dirty="0" err="1"/>
              <a:t>를</a:t>
            </a:r>
            <a:r>
              <a:rPr lang="ko-KR" altLang="en-US" dirty="0"/>
              <a:t> 다 갖고 있음</a:t>
            </a:r>
            <a:r>
              <a:rPr lang="en-US" altLang="ko-KR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누가 고금리로 쓰는지</a:t>
            </a:r>
            <a:r>
              <a:rPr lang="en-US" altLang="ko-KR" dirty="0"/>
              <a:t>, </a:t>
            </a:r>
            <a:r>
              <a:rPr lang="ko-KR" altLang="en-US" dirty="0"/>
              <a:t>만기 정보까지 알고 있어</a:t>
            </a:r>
            <a:r>
              <a:rPr lang="en-US" altLang="ko-KR" dirty="0"/>
              <a:t>, </a:t>
            </a:r>
            <a:r>
              <a:rPr lang="ko-KR" altLang="en-US" dirty="0"/>
              <a:t>만기 시에 연락해 기존 금리보다 낮춰 </a:t>
            </a:r>
            <a:r>
              <a:rPr lang="ko-KR" altLang="en-US" dirty="0" err="1"/>
              <a:t>줄테니</a:t>
            </a:r>
            <a:r>
              <a:rPr lang="ko-KR" altLang="en-US" dirty="0"/>
              <a:t> 갈아타라는 식으로 영업 중</a:t>
            </a:r>
            <a:r>
              <a:rPr lang="en-US" altLang="ko-KR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개인정보를 무단으로 이용하고 무질서하게 영업하는 행위 </a:t>
            </a:r>
            <a:endParaRPr lang="en-US" altLang="ko-K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점검해야 하는 것 아닌가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683568" y="4365104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dirty="0"/>
              <a:t>☞</a:t>
            </a:r>
            <a:r>
              <a:rPr lang="ko-KR" altLang="en-US" dirty="0"/>
              <a:t>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저축은행이 제도권 </a:t>
            </a:r>
            <a:r>
              <a:rPr lang="ko-KR" alt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금융</a:t>
            </a:r>
            <a:r>
              <a:rPr lang="ko-KR" altLang="en-US" dirty="0" smtClean="0"/>
              <a:t>에 </a:t>
            </a:r>
            <a:r>
              <a:rPr lang="ko-KR" altLang="en-US" dirty="0"/>
              <a:t>들어왔으니 </a:t>
            </a:r>
            <a:r>
              <a:rPr lang="ko-KR" altLang="en-US" dirty="0" smtClean="0"/>
              <a:t>정상적인 영업할 </a:t>
            </a:r>
            <a:r>
              <a:rPr lang="ko-KR" altLang="en-US" dirty="0"/>
              <a:t>수 </a:t>
            </a:r>
            <a:r>
              <a:rPr lang="ko-KR" altLang="en-US" dirty="0" smtClean="0"/>
              <a:t>있게 해</a:t>
            </a:r>
            <a:r>
              <a:rPr lang="en-US" altLang="ko-KR" dirty="0"/>
              <a:t>, </a:t>
            </a:r>
            <a:r>
              <a:rPr lang="ko-KR" altLang="en-US" dirty="0"/>
              <a:t>모집인들의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불법행위 근절 </a:t>
            </a:r>
            <a:r>
              <a:rPr lang="ko-KR" altLang="en-US" dirty="0"/>
              <a:t>하고</a:t>
            </a:r>
            <a:r>
              <a:rPr lang="en-US" altLang="ko-KR" dirty="0"/>
              <a:t>, </a:t>
            </a:r>
            <a:r>
              <a:rPr lang="ko-KR" altLang="en-US" dirty="0"/>
              <a:t>그 수수료 만큼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서민들에게 이자혜택 </a:t>
            </a:r>
            <a:r>
              <a:rPr lang="ko-KR" altLang="en-US" dirty="0"/>
              <a:t>을 줘야하는 것 아닌가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6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319482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227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383</Words>
  <Application>Microsoft Office PowerPoint</Application>
  <PresentationFormat>화면 슬라이드 쇼(4:3)</PresentationFormat>
  <Paragraphs>123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2018-10-12T06:10:48Z</dcterms:created>
  <dcterms:modified xsi:type="dcterms:W3CDTF">2018-10-12T06:14:59Z</dcterms:modified>
</cp:coreProperties>
</file>