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7F04-A2D3-43DC-8C1B-1025FB9206D7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33141-8944-4127-8A53-F230D61C1C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091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7F04-A2D3-43DC-8C1B-1025FB9206D7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33141-8944-4127-8A53-F230D61C1C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380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7F04-A2D3-43DC-8C1B-1025FB9206D7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33141-8944-4127-8A53-F230D61C1C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8298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7F04-A2D3-43DC-8C1B-1025FB9206D7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33141-8944-4127-8A53-F230D61C1C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6529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7F04-A2D3-43DC-8C1B-1025FB9206D7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33141-8944-4127-8A53-F230D61C1C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0203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7F04-A2D3-43DC-8C1B-1025FB9206D7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33141-8944-4127-8A53-F230D61C1C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6709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7F04-A2D3-43DC-8C1B-1025FB9206D7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33141-8944-4127-8A53-F230D61C1C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744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7F04-A2D3-43DC-8C1B-1025FB9206D7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33141-8944-4127-8A53-F230D61C1C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8880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7F04-A2D3-43DC-8C1B-1025FB9206D7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33141-8944-4127-8A53-F230D61C1C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3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7F04-A2D3-43DC-8C1B-1025FB9206D7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33141-8944-4127-8A53-F230D61C1C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7082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7F04-A2D3-43DC-8C1B-1025FB9206D7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33141-8944-4127-8A53-F230D61C1C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6673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67F04-A2D3-43DC-8C1B-1025FB9206D7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33141-8944-4127-8A53-F230D61C1C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061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국민연금 </a:t>
            </a:r>
            <a:r>
              <a:rPr lang="ko-KR" altLang="en-US" dirty="0" err="1"/>
              <a:t>스튜어드십코드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127" y="2560237"/>
            <a:ext cx="7206819" cy="432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ssembly\Desktop\161229_0252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58" b="100000" l="4133" r="64600">
                        <a14:foregroundMark x1="42498" y1="46675" x2="52875" y2="73700"/>
                        <a14:foregroundMark x1="41779" y1="42080" x2="53908" y2="49879"/>
                        <a14:foregroundMark x1="55256" y1="51270" x2="57143" y2="56530"/>
                        <a14:foregroundMark x1="8895" y1="81741" x2="8895" y2="90206"/>
                        <a14:foregroundMark x1="9075" y1="78053" x2="8041" y2="81258"/>
                        <a14:foregroundMark x1="38589" y1="90750" x2="39578" y2="94619"/>
                        <a14:foregroundMark x1="58176" y1="63422" x2="52606" y2="81560"/>
                        <a14:foregroundMark x1="59030" y1="74909" x2="54897" y2="82950"/>
                        <a14:foregroundMark x1="57188" y1="81318" x2="57367" y2="82225"/>
                        <a14:foregroundMark x1="58760" y1="79141" x2="58086" y2="89903"/>
                        <a14:foregroundMark x1="57323" y1="84099" x2="59973" y2="81137"/>
                        <a14:backgroundMark x1="59164" y1="80411" x2="49146" y2="99879"/>
                        <a14:backgroundMark x1="47664" y1="91838" x2="40431" y2="99637"/>
                        <a14:backgroundMark x1="45867" y1="96070" x2="48158" y2="98609"/>
                        <a14:backgroundMark x1="58176" y1="86759" x2="60647" y2="84462"/>
                        <a14:backgroundMark x1="55391" y1="88573" x2="59344" y2="86276"/>
                        <a14:backgroundMark x1="58176" y1="88331" x2="59164" y2="90206"/>
                        <a14:backgroundMark x1="58041" y1="86397" x2="60872" y2="82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11"/>
          <a:stretch/>
        </p:blipFill>
        <p:spPr bwMode="auto">
          <a:xfrm>
            <a:off x="4932040" y="1762931"/>
            <a:ext cx="4573438" cy="49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1508790"/>
            <a:ext cx="64875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국 정 감 사</a:t>
            </a:r>
            <a:endParaRPr lang="en-US" altLang="ko-KR" sz="4800" b="1" dirty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3200" b="1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(</a:t>
            </a:r>
            <a:r>
              <a:rPr lang="ko-KR" altLang="en-US" sz="3200" b="1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국무조정실</a:t>
            </a:r>
            <a:r>
              <a:rPr lang="en-US" altLang="ko-KR" sz="3200" b="1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)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618D833-DF49-4BA7-9087-4EC24B6A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D7AD-A7C5-4E71-BC4B-93E56E2C80E6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962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spc="-300" dirty="0">
                <a:latin typeface="HY헤드라인M" pitchFamily="18" charset="-127"/>
                <a:ea typeface="HY헤드라인M" pitchFamily="18" charset="-127"/>
              </a:rPr>
              <a:t>방과후 학교 민간 위탁</a:t>
            </a:r>
            <a:endParaRPr lang="en-US" altLang="ko-KR" sz="4000" spc="-300" dirty="0"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en-US" altLang="ko-KR" sz="4000" spc="-300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4000" spc="-300" dirty="0">
                <a:latin typeface="HY헤드라인M" pitchFamily="18" charset="-127"/>
                <a:ea typeface="HY헤드라인M" pitchFamily="18" charset="-127"/>
              </a:rPr>
              <a:t>국무조정실</a:t>
            </a:r>
            <a:r>
              <a:rPr lang="en-US" altLang="ko-KR" sz="4000" spc="-300" dirty="0"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4000" spc="-3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223F-996D-4571-9496-8AA60F730D04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25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51520" y="548680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b="1" spc="-150" dirty="0"/>
              <a:t>□</a:t>
            </a:r>
            <a:r>
              <a:rPr lang="ko-KR" altLang="en-US" sz="2000" b="1" dirty="0"/>
              <a:t> 교육부와 각 시도교육청은 사교육비 경감대책의 일환으로 </a:t>
            </a:r>
            <a:endParaRPr lang="en-US" altLang="ko-KR" sz="2000" b="1" dirty="0"/>
          </a:p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   </a:t>
            </a:r>
            <a:r>
              <a:rPr lang="ko-KR" altLang="en-US" sz="2000" b="1" dirty="0"/>
              <a:t>방과 후 학교 프로그램 운영 中</a:t>
            </a:r>
            <a:endParaRPr lang="ko-KR" altLang="en-US" sz="2000" dirty="0"/>
          </a:p>
        </p:txBody>
      </p:sp>
      <p:sp>
        <p:nvSpPr>
          <p:cNvPr id="4" name="직사각형 3"/>
          <p:cNvSpPr/>
          <p:nvPr/>
        </p:nvSpPr>
        <p:spPr>
          <a:xfrm>
            <a:off x="251520" y="1577370"/>
            <a:ext cx="864096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200000"/>
              </a:lnSpc>
              <a:buFontTx/>
              <a:buChar char="-"/>
            </a:pPr>
            <a:r>
              <a:rPr lang="ko-KR" altLang="en-US" dirty="0"/>
              <a:t>방과후학교 수익자 부담 방식으로 단위학교에서 운영하는 정규수업 이외의 </a:t>
            </a:r>
            <a:endParaRPr lang="en-US" altLang="ko-KR" dirty="0"/>
          </a:p>
          <a:p>
            <a:pPr fontAlgn="base">
              <a:lnSpc>
                <a:spcPct val="200000"/>
              </a:lnSpc>
            </a:pPr>
            <a:r>
              <a:rPr lang="en-US" altLang="ko-KR" dirty="0"/>
              <a:t>   </a:t>
            </a:r>
            <a:r>
              <a:rPr lang="ko-KR" altLang="en-US" dirty="0"/>
              <a:t>교육활동</a:t>
            </a:r>
          </a:p>
          <a:p>
            <a:pPr marL="285750" indent="-285750" fontAlgn="base">
              <a:lnSpc>
                <a:spcPct val="200000"/>
              </a:lnSpc>
              <a:buFontTx/>
              <a:buChar char="-"/>
            </a:pPr>
            <a:r>
              <a:rPr lang="ko-KR" altLang="en-US" dirty="0"/>
              <a:t>운영 초기에는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프로그램 수행 강사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교직원과 외부강사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와의 직접 계약 </a:t>
            </a:r>
            <a:r>
              <a:rPr lang="ko-KR" altLang="en-US" dirty="0"/>
              <a:t>만 허용</a:t>
            </a:r>
          </a:p>
          <a:p>
            <a:pPr fontAlgn="base">
              <a:lnSpc>
                <a:spcPct val="200000"/>
              </a:lnSpc>
            </a:pPr>
            <a:r>
              <a:rPr lang="en-US" altLang="ko-KR" dirty="0"/>
              <a:t>-  2008</a:t>
            </a:r>
            <a:r>
              <a:rPr lang="ko-KR" altLang="en-US" dirty="0"/>
              <a:t>년부터</a:t>
            </a:r>
            <a:r>
              <a:rPr lang="ko-KR" altLang="en-US" sz="2000" dirty="0"/>
              <a:t>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민간업체 일임하는 방식 </a:t>
            </a:r>
            <a:r>
              <a:rPr lang="ko-KR" altLang="en-US" dirty="0"/>
              <a:t>도 도입함에 따라 민간위탁이 확대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71500" y="4797152"/>
            <a:ext cx="918102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☞</a:t>
            </a:r>
            <a:r>
              <a:rPr lang="en-US" altLang="ko-KR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dirty="0"/>
              <a:t>초등학교의 경우</a:t>
            </a:r>
            <a:r>
              <a:rPr lang="en-US" altLang="ko-KR" dirty="0"/>
              <a:t>, </a:t>
            </a:r>
            <a:r>
              <a:rPr lang="en-US" altLang="ko-KR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</a:t>
            </a:r>
            <a:r>
              <a:rPr lang="ko-KR" altLang="en-US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 </a:t>
            </a:r>
            <a:r>
              <a:rPr lang="en-US" altLang="ko-KR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6%</a:t>
            </a:r>
            <a:r>
              <a:rPr lang="en-US" altLang="ko-KR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dirty="0"/>
              <a:t>이던 업체위탁 비율이 </a:t>
            </a:r>
            <a:r>
              <a:rPr lang="en-US" altLang="ko-K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 </a:t>
            </a:r>
            <a:r>
              <a:rPr lang="en-US" altLang="ko-K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32.3% </a:t>
            </a:r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상회</a:t>
            </a:r>
          </a:p>
          <a:p>
            <a:pPr fontAlgn="base">
              <a:lnSpc>
                <a:spcPct val="150000"/>
              </a:lnSpc>
            </a:pPr>
            <a:r>
              <a:rPr lang="en-US" altLang="ko-K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☞</a:t>
            </a:r>
            <a:r>
              <a:rPr lang="en-US" altLang="ko-K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dirty="0"/>
              <a:t>서울 등 대도시나 충남 등 일부 지역 업체 위탁 비율이 매우 높음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xmlns="" id="{FC265CC8-8222-4C02-92F1-B80AD8879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D7AD-A7C5-4E71-BC4B-93E56E2C80E6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406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D7AD-A7C5-4E71-BC4B-93E56E2C80E6}" type="slidenum">
              <a:rPr lang="ko-KR" altLang="en-US" smtClean="0"/>
              <a:t>4</a:t>
            </a:fld>
            <a:endParaRPr lang="ko-KR" altLang="en-US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663034"/>
              </p:ext>
            </p:extLst>
          </p:nvPr>
        </p:nvGraphicFramePr>
        <p:xfrm>
          <a:off x="503547" y="1556792"/>
          <a:ext cx="8136905" cy="3960687"/>
        </p:xfrm>
        <a:graphic>
          <a:graphicData uri="http://schemas.openxmlformats.org/drawingml/2006/table">
            <a:tbl>
              <a:tblPr/>
              <a:tblGrid>
                <a:gridCol w="789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83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52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52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52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52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0523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0523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2071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03673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543237">
                <a:tc rowSpan="3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급별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제출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학교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직영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교원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개인위탁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업체위탁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32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전체위탁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일부위탁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소계</a:t>
                      </a:r>
                      <a:r>
                        <a:rPr lang="en-US" altLang="ko-KR" sz="14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비율</a:t>
                      </a:r>
                      <a:r>
                        <a:rPr lang="en-US" altLang="ko-KR" sz="14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32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학교수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비율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학교수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비율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학교수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비율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학교수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비율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2744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초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6,051 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4,097 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67.7%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316 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5.2%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1,638 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27.1%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1,954 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kern="0" spc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/>
                        </a:rPr>
                        <a:t>32.3%</a:t>
                      </a:r>
                      <a:endParaRPr lang="en-US" sz="1800" b="1" i="1" kern="0" spc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2744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중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3,128 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3,013 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96.3%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8 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0.3%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107 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3.4%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115 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3.7%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2744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고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2,296 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2,282 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99.5%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- 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0.0%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12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0.5%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12 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0.5%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2744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계　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13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11,475</a:t>
                      </a:r>
                      <a:r>
                        <a:rPr lang="en-US" sz="1400" kern="0" spc="-1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</a:t>
                      </a:r>
                      <a:endParaRPr lang="en-US" sz="1400" kern="0" spc="-1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9,392 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81.8%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324 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2.8%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1,758 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15.3%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2,082 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18.1%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1775401" y="563958"/>
            <a:ext cx="55931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sz="2400" b="1" dirty="0"/>
              <a:t> &lt;</a:t>
            </a:r>
            <a:r>
              <a:rPr lang="ko-KR" altLang="en-US" sz="2400" b="1" dirty="0"/>
              <a:t>방과후학교 운영 형태별 현황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전국</a:t>
            </a:r>
            <a:r>
              <a:rPr lang="en-US" altLang="ko-KR" sz="2400" b="1" dirty="0"/>
              <a:t>)&gt;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9930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51520" y="836712"/>
            <a:ext cx="864096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dirty="0"/>
              <a:t>□ </a:t>
            </a:r>
            <a:r>
              <a:rPr lang="en-US" altLang="ko-KR" dirty="0"/>
              <a:t>‘</a:t>
            </a:r>
            <a:r>
              <a:rPr lang="ko-KR" altLang="en-US" b="1" dirty="0"/>
              <a:t>방과후학교 위탁업체</a:t>
            </a:r>
            <a:r>
              <a:rPr lang="en-US" altLang="ko-KR" b="1" dirty="0"/>
              <a:t>’</a:t>
            </a:r>
            <a:r>
              <a:rPr lang="ko-KR" altLang="en-US" dirty="0"/>
              <a:t> 인력송출업체와 같이 </a:t>
            </a:r>
            <a:r>
              <a:rPr lang="ko-KR" altLang="en-US" b="1" dirty="0"/>
              <a:t>외부강사</a:t>
            </a:r>
            <a:r>
              <a:rPr lang="ko-KR" altLang="en-US" dirty="0"/>
              <a:t>에게 방과후학교 운영</a:t>
            </a:r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ko-KR" altLang="en-US" dirty="0"/>
              <a:t>   일괄 </a:t>
            </a:r>
            <a:r>
              <a:rPr lang="ko-KR" altLang="en-US" b="1" dirty="0" err="1"/>
              <a:t>재위탁</a:t>
            </a:r>
            <a:endParaRPr lang="en-US" altLang="ko-KR" b="1" dirty="0"/>
          </a:p>
          <a:p>
            <a:pPr fontAlgn="base">
              <a:lnSpc>
                <a:spcPct val="150000"/>
              </a:lnSpc>
            </a:pPr>
            <a:r>
              <a:rPr lang="en-US" altLang="ko-KR" spc="-150" dirty="0"/>
              <a:t>-</a:t>
            </a:r>
            <a:r>
              <a:rPr lang="ko-KR" altLang="en-US" spc="-150" dirty="0"/>
              <a:t>  총 수강료 수입액의 </a:t>
            </a:r>
            <a:r>
              <a:rPr lang="ko-KR" altLang="en-US" b="1" spc="-150" dirty="0"/>
              <a:t>중간이윤 </a:t>
            </a:r>
            <a:r>
              <a:rPr lang="en-US" altLang="ko-KR" b="1" spc="-150" dirty="0"/>
              <a:t>(</a:t>
            </a:r>
            <a:r>
              <a:rPr lang="ko-KR" altLang="en-US" b="1" spc="-150" dirty="0" err="1"/>
              <a:t>알선료</a:t>
            </a:r>
            <a:r>
              <a:rPr lang="en-US" altLang="ko-KR" b="1" spc="-150" dirty="0"/>
              <a:t>)</a:t>
            </a:r>
            <a:r>
              <a:rPr lang="ko-KR" altLang="en-US" spc="-150" dirty="0"/>
              <a:t> </a:t>
            </a:r>
            <a:r>
              <a:rPr lang="ko-KR" altLang="en-US" sz="2000" b="1" i="1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최소 </a:t>
            </a:r>
            <a:r>
              <a:rPr lang="en-US" altLang="ko-KR" sz="2000" b="1" i="1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9.1% </a:t>
            </a:r>
            <a:r>
              <a:rPr lang="en-US" altLang="ko-KR" spc="-150" dirty="0"/>
              <a:t>~ </a:t>
            </a:r>
            <a:r>
              <a:rPr lang="ko-KR" altLang="en-US" sz="20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최대 </a:t>
            </a:r>
            <a:r>
              <a:rPr lang="en-US" altLang="ko-KR" sz="20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45.6%</a:t>
            </a:r>
            <a:r>
              <a:rPr lang="en-US" altLang="ko-KR" sz="2000" b="1" i="1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fontAlgn="base">
              <a:lnSpc>
                <a:spcPct val="150000"/>
              </a:lnSpc>
            </a:pPr>
            <a:r>
              <a:rPr lang="en-US" altLang="ko-KR" spc="-150" dirty="0"/>
              <a:t>-</a:t>
            </a:r>
            <a:r>
              <a:rPr lang="ko-KR" altLang="en-US" spc="-150" dirty="0"/>
              <a:t>  </a:t>
            </a:r>
            <a:r>
              <a:rPr lang="ko-KR" altLang="en-US" dirty="0"/>
              <a:t>강사 </a:t>
            </a: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51.3%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dirty="0"/>
              <a:t>~</a:t>
            </a:r>
            <a:r>
              <a:rPr lang="ko-KR" altLang="en-US" dirty="0"/>
              <a:t>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85.8% </a:t>
            </a:r>
            <a:r>
              <a:rPr lang="ko-KR" altLang="en-US" dirty="0"/>
              <a:t>를 지급하고 있음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51520" y="2996952"/>
            <a:ext cx="43204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ko-KR" altLang="en-US" b="1" dirty="0"/>
              <a:t>☞ 이는</a:t>
            </a:r>
            <a:r>
              <a:rPr lang="en-US" altLang="ko-KR" b="1" dirty="0"/>
              <a:t>,</a:t>
            </a:r>
            <a:r>
              <a:rPr lang="ko-KR" altLang="en-US" b="1" dirty="0"/>
              <a:t> 실력 좋은 강사들 떠나고 </a:t>
            </a:r>
            <a:endParaRPr lang="en-US" altLang="ko-KR" b="1" dirty="0"/>
          </a:p>
          <a:p>
            <a:pPr fontAlgn="base">
              <a:lnSpc>
                <a:spcPct val="200000"/>
              </a:lnSpc>
            </a:pP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전문성 부족한 강사들 </a:t>
            </a:r>
            <a:r>
              <a:rPr lang="ko-KR" altLang="en-US" b="1" dirty="0"/>
              <a:t>이 </a:t>
            </a:r>
            <a:endParaRPr lang="en-US" altLang="ko-KR" b="1" dirty="0"/>
          </a:p>
          <a:p>
            <a:pPr fontAlgn="base">
              <a:lnSpc>
                <a:spcPct val="200000"/>
              </a:lnSpc>
            </a:pPr>
            <a:r>
              <a:rPr lang="en-US" altLang="ko-KR" b="1" dirty="0"/>
              <a:t>     </a:t>
            </a:r>
            <a:r>
              <a:rPr lang="ko-KR" altLang="en-US" b="1" dirty="0"/>
              <a:t>방과후학교 맡음</a:t>
            </a:r>
            <a:r>
              <a:rPr lang="en-US" altLang="ko-KR" b="1" dirty="0"/>
              <a:t>.</a:t>
            </a:r>
            <a:endParaRPr lang="ko-KR" altLang="en-US" b="1" dirty="0"/>
          </a:p>
          <a:p>
            <a:pPr fontAlgn="base">
              <a:lnSpc>
                <a:spcPct val="200000"/>
              </a:lnSpc>
            </a:pPr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☞ 악화가 양화를 구축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523023"/>
            <a:ext cx="3672408" cy="3240360"/>
          </a:xfrm>
          <a:prstGeom prst="rect">
            <a:avLst/>
          </a:prstGeom>
        </p:spPr>
      </p:pic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ED1D80AF-E0F5-4E04-86EE-CF6F58985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D7AD-A7C5-4E71-BC4B-93E56E2C80E6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952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51520" y="804774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000" dirty="0"/>
              <a:t>□ </a:t>
            </a:r>
            <a:r>
              <a:rPr lang="ko-KR" altLang="en-US" sz="2000" b="1" dirty="0"/>
              <a:t>그렇다면 왜 학교는 방과후학교 프로그램을 학교에 맡기는가</a:t>
            </a:r>
            <a:r>
              <a:rPr lang="en-US" altLang="ko-KR" sz="2000" b="1" dirty="0"/>
              <a:t>?</a:t>
            </a:r>
            <a:endParaRPr lang="ko-KR" altLang="en-US" sz="2000" dirty="0"/>
          </a:p>
        </p:txBody>
      </p:sp>
      <p:sp>
        <p:nvSpPr>
          <p:cNvPr id="4" name="직사각형 3"/>
          <p:cNvSpPr/>
          <p:nvPr/>
        </p:nvSpPr>
        <p:spPr>
          <a:xfrm>
            <a:off x="251520" y="1556791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dirty="0"/>
              <a:t>☞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방과후학교 업무가 너무 많아</a:t>
            </a:r>
            <a:r>
              <a:rPr lang="ko-KR" altLang="en-US" dirty="0"/>
              <a:t> </a:t>
            </a:r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   </a:t>
            </a:r>
            <a:r>
              <a:rPr lang="ko-KR" altLang="en-US" dirty="0"/>
              <a:t>방과후학교를 업무분장으로 맡으려는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교원이 거의 없기 때문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51520" y="2780928"/>
            <a:ext cx="7992888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dirty="0"/>
              <a:t>☞ 즉</a:t>
            </a:r>
            <a:r>
              <a:rPr lang="en-US" altLang="ko-KR" dirty="0"/>
              <a:t>,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교원의 업무부담 </a:t>
            </a:r>
            <a:r>
              <a:rPr lang="ko-KR" altLang="en-US" dirty="0"/>
              <a:t>을 이유로 학교가 손쉬운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위탁사업을 결정 </a:t>
            </a:r>
            <a:endParaRPr lang="en-US" altLang="ko-KR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ko-KR" altLang="en-US" sz="2000" b="1" dirty="0"/>
              <a:t>이는</a:t>
            </a:r>
            <a:r>
              <a:rPr lang="en-US" altLang="ko-KR" sz="2000" b="1" dirty="0"/>
              <a:t>,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강사들은 피눈물 </a:t>
            </a:r>
            <a:r>
              <a:rPr lang="ko-KR" altLang="en-US" dirty="0"/>
              <a:t>을 흘릴 수 밖에 없는 구조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251520" y="3933056"/>
            <a:ext cx="8640960" cy="454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b="1" dirty="0"/>
              <a:t>☞ 작은 월급마저 반 토막 났는데</a:t>
            </a:r>
            <a:r>
              <a:rPr lang="en-US" altLang="ko-KR" b="1" dirty="0"/>
              <a:t>, </a:t>
            </a:r>
            <a:r>
              <a:rPr lang="ko-KR" altLang="en-US" b="1" dirty="0"/>
              <a:t>방과후학교의 교육내용이 좋아질 리가 있겠는가</a:t>
            </a:r>
            <a:r>
              <a:rPr lang="en-US" altLang="ko-KR" b="1" dirty="0"/>
              <a:t>?</a:t>
            </a:r>
            <a:endParaRPr lang="ko-KR" altLang="en-US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844" y="4869160"/>
            <a:ext cx="3379642" cy="18002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982" y="4491190"/>
            <a:ext cx="1759686" cy="14610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117CB9F8-2909-4C86-8031-881C9D861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D7AD-A7C5-4E71-BC4B-93E56E2C80E6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148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</Words>
  <Application>Microsoft Office PowerPoint</Application>
  <PresentationFormat>화면 슬라이드 쇼(4:3)</PresentationFormat>
  <Paragraphs>91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국민연금 스튜어드십코드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국민연금 스튜어드십코드</dc:title>
  <dc:creator>assembly</dc:creator>
  <cp:lastModifiedBy>assembly</cp:lastModifiedBy>
  <cp:revision>1</cp:revision>
  <dcterms:created xsi:type="dcterms:W3CDTF">2018-10-10T01:19:53Z</dcterms:created>
  <dcterms:modified xsi:type="dcterms:W3CDTF">2018-10-10T01:20:25Z</dcterms:modified>
</cp:coreProperties>
</file>