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84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28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0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2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2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74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1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3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88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32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53B2-18E2-4184-89C1-E86FAEB8E3B7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2B12-9A86-41B2-A879-6DEA225FE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17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국가보훈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처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276872"/>
            <a:ext cx="82089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보훈병원 의사들 비대면 진료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국가보훈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처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3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□ </a:t>
            </a:r>
            <a:r>
              <a:rPr lang="en-US" altLang="ko-KR" sz="2000" b="1" spc="-150" dirty="0" smtClean="0">
                <a:latin typeface="+mn-ea"/>
              </a:rPr>
              <a:t>2017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000" b="1" spc="-150" dirty="0" smtClean="0">
                <a:latin typeface="+mn-ea"/>
              </a:rPr>
              <a:t>&lt;</a:t>
            </a:r>
            <a:r>
              <a:rPr lang="ko-KR" altLang="en-US" sz="2000" b="1" spc="-150" dirty="0" smtClean="0">
                <a:latin typeface="+mn-ea"/>
              </a:rPr>
              <a:t>보건행정학회지</a:t>
            </a:r>
            <a:r>
              <a:rPr lang="en-US" altLang="ko-KR" sz="2000" b="1" spc="-150" dirty="0" smtClean="0">
                <a:latin typeface="+mn-ea"/>
              </a:rPr>
              <a:t>&gt;</a:t>
            </a:r>
            <a:r>
              <a:rPr lang="ko-KR" altLang="en-US" sz="2000" b="1" spc="-150" dirty="0" smtClean="0">
                <a:latin typeface="+mn-ea"/>
              </a:rPr>
              <a:t>의 한 연구에 따르면</a:t>
            </a:r>
            <a:r>
              <a:rPr lang="en-US" altLang="ko-KR" sz="2000" b="1" spc="-150" dirty="0" smtClean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+mn-ea"/>
              </a:rPr>
              <a:t> </a:t>
            </a:r>
            <a:r>
              <a:rPr lang="en-US" altLang="ko-KR" sz="2000" b="1" spc="-150" dirty="0" smtClean="0">
                <a:latin typeface="+mn-ea"/>
              </a:rPr>
              <a:t>   </a:t>
            </a:r>
            <a:r>
              <a:rPr lang="ko-KR" altLang="en-US" sz="2000" b="1" spc="-150" dirty="0" smtClean="0">
                <a:latin typeface="+mn-ea"/>
              </a:rPr>
              <a:t>국내 종합병원에서 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초진환자 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인당 평균 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6.2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 소요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29" y="18541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☞ 환자들 진료시간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분으로 늘어나야</a:t>
            </a:r>
            <a:r>
              <a:rPr lang="ko-KR" altLang="en-US" dirty="0" smtClean="0"/>
              <a:t> 만족도가 상승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4704"/>
            <a:ext cx="2592288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6970" y="3075457"/>
            <a:ext cx="504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latin typeface="+mn-ea"/>
              </a:rPr>
              <a:t>□ </a:t>
            </a:r>
            <a:r>
              <a:rPr lang="en-US" altLang="ko-KR" sz="2000" b="1" spc="-150" dirty="0" smtClean="0">
                <a:latin typeface="+mn-ea"/>
              </a:rPr>
              <a:t>2017</a:t>
            </a:r>
            <a:r>
              <a:rPr lang="ko-KR" altLang="en-US" sz="2000" b="1" spc="-150" dirty="0" smtClean="0">
                <a:latin typeface="+mn-ea"/>
              </a:rPr>
              <a:t>년 서울대병원 </a:t>
            </a:r>
            <a:r>
              <a:rPr lang="en-US" altLang="ko-KR" sz="2000" b="1" spc="-150" dirty="0" smtClean="0">
                <a:latin typeface="+mn-ea"/>
              </a:rPr>
              <a:t>‘3</a:t>
            </a:r>
            <a:r>
              <a:rPr lang="ko-KR" altLang="en-US" sz="2000" b="1" spc="-150" dirty="0" smtClean="0">
                <a:latin typeface="+mn-ea"/>
              </a:rPr>
              <a:t>분 진료 깨기</a:t>
            </a:r>
            <a:r>
              <a:rPr lang="en-US" altLang="ko-KR" sz="2000" b="1" spc="-150" dirty="0" smtClean="0">
                <a:latin typeface="+mn-ea"/>
              </a:rPr>
              <a:t>’</a:t>
            </a:r>
            <a:r>
              <a:rPr lang="ko-KR" altLang="en-US" sz="2000" b="1" spc="-150" dirty="0" smtClean="0">
                <a:latin typeface="+mn-ea"/>
              </a:rPr>
              <a:t>라는 </a:t>
            </a:r>
            <a:endParaRPr lang="en-US" altLang="ko-KR" sz="2000" b="1" spc="-150" dirty="0" smtClean="0">
              <a:latin typeface="+mn-ea"/>
            </a:endParaRPr>
          </a:p>
          <a:p>
            <a:r>
              <a:rPr lang="en-US" altLang="ko-KR" sz="2000" b="1" spc="-150" dirty="0">
                <a:latin typeface="+mn-ea"/>
              </a:rPr>
              <a:t> </a:t>
            </a:r>
            <a:r>
              <a:rPr lang="en-US" altLang="ko-KR" sz="2000" b="1" spc="-150" dirty="0" smtClean="0">
                <a:latin typeface="+mn-ea"/>
              </a:rPr>
              <a:t>   </a:t>
            </a:r>
            <a:r>
              <a:rPr lang="ko-KR" altLang="en-US" sz="2000" b="1" spc="-150" dirty="0" smtClean="0">
                <a:latin typeface="+mn-ea"/>
              </a:rPr>
              <a:t>움직임이 불고 있어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95428" y="3788383"/>
            <a:ext cx="504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☞ </a:t>
            </a:r>
            <a:r>
              <a:rPr lang="en-US" altLang="ko-KR" dirty="0" smtClean="0"/>
              <a:t>2017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서울대병원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15</a:t>
            </a:r>
            <a:r>
              <a:rPr lang="ko-KR" altLang="en-US" dirty="0" smtClean="0"/>
              <a:t>분 진료 시범사업 실시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968" y="5301208"/>
            <a:ext cx="72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Q1.</a:t>
            </a:r>
          </a:p>
          <a:p>
            <a:r>
              <a:rPr lang="ko-KR" altLang="en-US" b="1" dirty="0" smtClean="0"/>
              <a:t>작년에 왜 이러한 연구 발표와 움직임이 발생한 원인이 </a:t>
            </a:r>
            <a:endParaRPr lang="en-US" altLang="ko-KR" b="1" dirty="0" smtClean="0"/>
          </a:p>
          <a:p>
            <a:r>
              <a:rPr lang="ko-KR" altLang="en-US" b="1" dirty="0" smtClean="0"/>
              <a:t>무엇이라 생각하는가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0" y="2708920"/>
            <a:ext cx="3612738" cy="2304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46" y="6278074"/>
            <a:ext cx="587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수가체계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5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068" y="764704"/>
            <a:ext cx="8649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□ </a:t>
            </a:r>
            <a:r>
              <a:rPr lang="en-US" altLang="ko-KR" sz="2000" b="1" spc="-150" dirty="0" smtClean="0">
                <a:latin typeface="+mn-ea"/>
              </a:rPr>
              <a:t>2017</a:t>
            </a:r>
            <a:r>
              <a:rPr lang="ko-KR" altLang="en-US" sz="2000" b="1" spc="-150" dirty="0" smtClean="0">
                <a:latin typeface="+mn-ea"/>
              </a:rPr>
              <a:t>년 한국소비자원 조사에 따르면</a:t>
            </a:r>
            <a:r>
              <a:rPr lang="en-US" altLang="ko-KR" sz="2000" b="1" spc="-150" dirty="0" smtClean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+mn-ea"/>
              </a:rPr>
              <a:t> </a:t>
            </a:r>
            <a:r>
              <a:rPr lang="en-US" altLang="ko-KR" sz="2000" b="1" spc="-150" dirty="0" smtClean="0">
                <a:latin typeface="+mn-ea"/>
              </a:rPr>
              <a:t>    </a:t>
            </a:r>
            <a:r>
              <a:rPr lang="ko-KR" altLang="en-US" sz="2000" b="1" spc="-150" dirty="0" smtClean="0">
                <a:latin typeface="+mn-ea"/>
              </a:rPr>
              <a:t>우리나라 </a:t>
            </a:r>
            <a:r>
              <a:rPr lang="en-US" altLang="ko-KR" sz="2000" b="1" spc="-150" dirty="0" smtClean="0">
                <a:latin typeface="+mn-ea"/>
              </a:rPr>
              <a:t>65</a:t>
            </a:r>
            <a:r>
              <a:rPr lang="ko-KR" altLang="en-US" sz="2000" b="1" spc="-150" dirty="0" smtClean="0">
                <a:latin typeface="+mn-ea"/>
              </a:rPr>
              <a:t>세 이상 노인이 주로 내원한 내과는 전체 </a:t>
            </a:r>
            <a:r>
              <a:rPr lang="en-US" altLang="ko-KR" sz="2000" b="1" spc="-150" dirty="0" smtClean="0">
                <a:latin typeface="+mn-ea"/>
              </a:rPr>
              <a:t>16</a:t>
            </a:r>
            <a:r>
              <a:rPr lang="ko-KR" altLang="en-US" sz="2000" b="1" spc="-150" dirty="0" smtClean="0">
                <a:latin typeface="+mn-ea"/>
              </a:rPr>
              <a:t>개 </a:t>
            </a:r>
            <a:r>
              <a:rPr lang="ko-KR" altLang="en-US" sz="2000" b="1" spc="-150" dirty="0" err="1" smtClean="0">
                <a:latin typeface="+mn-ea"/>
              </a:rPr>
              <a:t>진료과</a:t>
            </a:r>
            <a:r>
              <a:rPr lang="ko-KR" altLang="en-US" sz="2000" b="1" spc="-150" dirty="0" smtClean="0">
                <a:latin typeface="+mn-ea"/>
              </a:rPr>
              <a:t> 중 내과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986" y="1993477"/>
            <a:ext cx="864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latin typeface="+mn-ea"/>
              </a:rPr>
              <a:t>□ 보훈병원의 일반내과의 의사 </a:t>
            </a:r>
            <a:r>
              <a:rPr lang="en-US" altLang="ko-KR" sz="2000" b="1" spc="-150" dirty="0" smtClean="0">
                <a:latin typeface="+mn-ea"/>
              </a:rPr>
              <a:t>1</a:t>
            </a:r>
            <a:r>
              <a:rPr lang="ko-KR" altLang="en-US" sz="2000" b="1" spc="-150" dirty="0" smtClean="0">
                <a:latin typeface="+mn-ea"/>
              </a:rPr>
              <a:t>명 당 하루 최대 외래환자 대면진료 수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3068" y="2551837"/>
            <a:ext cx="2614822" cy="175432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▲ 2015</a:t>
            </a:r>
            <a:r>
              <a:rPr lang="ko-KR" altLang="en-US" sz="2000" dirty="0" smtClean="0"/>
              <a:t>년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/>
              <a:t>▲ </a:t>
            </a:r>
            <a:r>
              <a:rPr lang="en-US" altLang="ko-KR" sz="2000" dirty="0" smtClean="0"/>
              <a:t>2016</a:t>
            </a:r>
            <a:r>
              <a:rPr lang="ko-KR" altLang="en-US" sz="2000" dirty="0" smtClean="0"/>
              <a:t>년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/>
              <a:t>▲ </a:t>
            </a:r>
            <a:r>
              <a:rPr lang="en-US" altLang="ko-KR" sz="2000" dirty="0" smtClean="0"/>
              <a:t>2017</a:t>
            </a:r>
            <a:r>
              <a:rPr lang="ko-KR" altLang="en-US" sz="2000" dirty="0" smtClean="0"/>
              <a:t>년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123214" y="3176972"/>
            <a:ext cx="27363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2159" y="2890391"/>
            <a:ext cx="286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년간 </a:t>
            </a:r>
            <a:endParaRPr lang="en-US" altLang="ko-KR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 </a:t>
            </a:r>
            <a:r>
              <a:rPr lang="en-US" altLang="ko-K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</a:t>
            </a:r>
            <a:r>
              <a:rPr lang="ko-KR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endParaRPr lang="ko-KR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986" y="4581128"/>
            <a:ext cx="8649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Q2.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일과시간인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시간 동안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시간에 </a:t>
            </a:r>
            <a:r>
              <a:rPr lang="en-US" altLang="ko-KR" b="1" dirty="0" smtClean="0"/>
              <a:t>15</a:t>
            </a:r>
            <a:r>
              <a:rPr lang="ko-KR" altLang="en-US" b="1" dirty="0" smtClean="0"/>
              <a:t>명을 보는 꼴이다</a:t>
            </a:r>
            <a:r>
              <a:rPr lang="en-US" altLang="ko-KR" b="1" dirty="0" smtClean="0"/>
              <a:t>. </a:t>
            </a:r>
            <a:r>
              <a:rPr lang="ko-KR" altLang="en-US" b="1" dirty="0"/>
              <a:t>즉 </a:t>
            </a:r>
            <a:r>
              <a:rPr lang="en-US" altLang="ko-KR" b="1" dirty="0"/>
              <a:t>1</a:t>
            </a:r>
            <a:r>
              <a:rPr lang="ko-KR" altLang="en-US" b="1" dirty="0"/>
              <a:t>명 당 </a:t>
            </a:r>
            <a:r>
              <a:rPr lang="en-US" altLang="ko-KR" b="1" dirty="0"/>
              <a:t>4</a:t>
            </a:r>
            <a:r>
              <a:rPr lang="ko-KR" altLang="en-US" b="1" dirty="0"/>
              <a:t>분 정도 보는 샘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국내 평균 </a:t>
            </a:r>
            <a:r>
              <a:rPr lang="en-US" altLang="ko-KR" b="1" dirty="0" smtClean="0"/>
              <a:t>6.2</a:t>
            </a:r>
            <a:r>
              <a:rPr lang="ko-KR" altLang="en-US" b="1" dirty="0" smtClean="0"/>
              <a:t>분 보다 더 짧은 상황</a:t>
            </a:r>
            <a:r>
              <a:rPr lang="en-US" altLang="ko-KR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어르신들을 상대로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분간 진료를 하는 것이 옳다고 생각하는가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6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2660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latin typeface="+mn-ea"/>
              </a:rPr>
              <a:t>□ 보훈병원의 가정의학과 더욱 심각 </a:t>
            </a:r>
            <a:endParaRPr lang="en-US" altLang="ko-KR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2736304" cy="175432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▲ </a:t>
            </a:r>
            <a:r>
              <a:rPr lang="en-US" altLang="ko-KR" sz="2000" b="1" spc="-150" dirty="0" smtClean="0">
                <a:latin typeface="+mn-ea"/>
              </a:rPr>
              <a:t>2015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224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명</a:t>
            </a:r>
            <a:endParaRPr lang="en-US" altLang="ko-KR" sz="2000" b="1" i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▲ </a:t>
            </a:r>
            <a:r>
              <a:rPr lang="en-US" altLang="ko-KR" sz="2000" b="1" spc="-150" dirty="0" smtClean="0">
                <a:latin typeface="+mn-ea"/>
              </a:rPr>
              <a:t>2016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196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명</a:t>
            </a:r>
            <a:endParaRPr lang="en-US" altLang="ko-KR" sz="2000" b="1" i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▲ </a:t>
            </a:r>
            <a:r>
              <a:rPr lang="en-US" altLang="ko-KR" sz="2000" b="1" spc="-150" dirty="0" smtClean="0">
                <a:latin typeface="+mn-ea"/>
              </a:rPr>
              <a:t>2017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192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명</a:t>
            </a:r>
            <a:endParaRPr lang="ko-KR" alt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123214" y="2253935"/>
            <a:ext cx="27363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1628800"/>
            <a:ext cx="2736304" cy="175432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▲ </a:t>
            </a:r>
            <a:r>
              <a:rPr lang="en-US" altLang="ko-KR" sz="2000" b="1" spc="-150" dirty="0" smtClean="0">
                <a:latin typeface="+mn-ea"/>
              </a:rPr>
              <a:t>2015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</a:t>
            </a:r>
            <a:endParaRPr lang="en-US" altLang="ko-KR" sz="2400" b="1" i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▲ </a:t>
            </a:r>
            <a:r>
              <a:rPr lang="en-US" altLang="ko-KR" sz="2000" b="1" spc="-150" dirty="0" smtClean="0">
                <a:latin typeface="+mn-ea"/>
              </a:rPr>
              <a:t>2016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44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</a:t>
            </a:r>
            <a:endParaRPr lang="en-US" altLang="ko-KR" sz="2000" b="1" i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150" dirty="0" smtClean="0">
                <a:latin typeface="+mn-ea"/>
              </a:rPr>
              <a:t>▲ </a:t>
            </a:r>
            <a:r>
              <a:rPr lang="en-US" altLang="ko-KR" sz="2000" b="1" spc="-150" dirty="0" smtClean="0">
                <a:latin typeface="+mn-ea"/>
              </a:rPr>
              <a:t>2017</a:t>
            </a:r>
            <a:r>
              <a:rPr lang="ko-KR" altLang="en-US" sz="2000" b="1" spc="-150" dirty="0" smtClean="0">
                <a:latin typeface="+mn-ea"/>
              </a:rPr>
              <a:t>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</a:t>
            </a:r>
            <a:endParaRPr lang="ko-KR" alt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069" y="37170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국내 종합병원 초진환자 </a:t>
            </a:r>
            <a:r>
              <a:rPr lang="en-US" altLang="ko-K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인당 평균 </a:t>
            </a:r>
            <a:r>
              <a:rPr lang="en-US" altLang="ko-K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</a:t>
            </a:r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분에 비해 </a:t>
            </a:r>
            <a:r>
              <a:rPr lang="en-US" altLang="ko-K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정도 </a:t>
            </a:r>
            <a:r>
              <a:rPr lang="ko-KR" alt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줄어듬</a:t>
            </a:r>
            <a:r>
              <a:rPr lang="en-US" altLang="ko-K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9" y="5301207"/>
            <a:ext cx="790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Q3.</a:t>
            </a:r>
          </a:p>
          <a:p>
            <a:r>
              <a:rPr lang="ko-KR" altLang="en-US" b="1" dirty="0" smtClean="0"/>
              <a:t>국가를 위해 희생하신 분들이 찾는 병원이 종합병원 보다 더 짧은 진찰을 하는 것은 이분들을 방치하는 것과 마찬가지임</a:t>
            </a:r>
            <a:r>
              <a:rPr lang="en-US" altLang="ko-KR" b="1" dirty="0" smtClean="0"/>
              <a:t>.</a:t>
            </a:r>
          </a:p>
          <a:p>
            <a:r>
              <a:rPr lang="ko-KR" altLang="en-US" b="1" dirty="0" smtClean="0"/>
              <a:t>근본적인 문제가 무엇이라 생각하는가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807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988" y="957212"/>
            <a:ext cx="8640961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Q3.</a:t>
            </a:r>
          </a:p>
          <a:p>
            <a:pPr>
              <a:lnSpc>
                <a:spcPct val="150000"/>
              </a:lnSpc>
            </a:pPr>
            <a:r>
              <a:rPr lang="ko-KR" altLang="en-US" b="1" spc="-150" dirty="0" smtClean="0"/>
              <a:t>국가유공자들이 주로 사용하는 보훈병원은 대다수 노인 분들이 많이 찾으시는 병원임</a:t>
            </a:r>
            <a:r>
              <a:rPr lang="en-US" altLang="ko-KR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spc="-150" dirty="0" smtClean="0"/>
              <a:t>국내 대형병원 보다 더 많은 진찰시간이 필요함에도 더 짧은 것은 도무지 이해가 안감</a:t>
            </a:r>
            <a:r>
              <a:rPr lang="en-US" altLang="ko-KR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spc="-150" dirty="0" smtClean="0"/>
              <a:t>진료시간을 늘리기 위해 전문의들의 숫자와 의료서비스 품질 혁신과 진찰 시간의 확대 위해 노력 </a:t>
            </a:r>
            <a:r>
              <a:rPr lang="ko-KR" altLang="en-US" b="1" spc="-150" dirty="0" err="1" smtClean="0"/>
              <a:t>해야함</a:t>
            </a:r>
            <a:r>
              <a:rPr lang="en-US" altLang="ko-KR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spc="-150" dirty="0" smtClean="0"/>
              <a:t>☞ </a:t>
            </a:r>
            <a:r>
              <a:rPr lang="ko-KR" altLang="en-US" b="1" spc="-150" dirty="0" smtClean="0"/>
              <a:t>이러한 사항과 현재 추진하고 있는 의료서비스 품질 혁신 방안 및 </a:t>
            </a:r>
            <a:endParaRPr lang="en-US" altLang="ko-KR" b="1" spc="-150" dirty="0" smtClean="0"/>
          </a:p>
          <a:p>
            <a:pPr>
              <a:lnSpc>
                <a:spcPct val="150000"/>
              </a:lnSpc>
            </a:pPr>
            <a:r>
              <a:rPr lang="en-US" altLang="ko-KR" b="1" spc="-150" dirty="0"/>
              <a:t> </a:t>
            </a:r>
            <a:r>
              <a:rPr lang="en-US" altLang="ko-KR" b="1" spc="-150" dirty="0" smtClean="0"/>
              <a:t>   </a:t>
            </a:r>
            <a:r>
              <a:rPr lang="ko-KR" altLang="en-US" b="1" spc="-150" dirty="0" smtClean="0"/>
              <a:t>진찰 시간의 확대 계획을 서면질의로 답 요함</a:t>
            </a:r>
            <a:r>
              <a:rPr lang="en-US" altLang="ko-KR" b="1" spc="-150" dirty="0" smtClean="0"/>
              <a:t>.</a:t>
            </a:r>
            <a:endParaRPr lang="ko-KR" altLang="en-US" b="1" spc="-150" dirty="0"/>
          </a:p>
        </p:txBody>
      </p:sp>
    </p:spTree>
    <p:extLst>
      <p:ext uri="{BB962C8B-B14F-4D97-AF65-F5344CB8AC3E}">
        <p14:creationId xmlns:p14="http://schemas.microsoft.com/office/powerpoint/2010/main" val="9512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화면 슬라이드 쇼(4:3)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2018-10-16T09:26:52Z</dcterms:created>
  <dcterms:modified xsi:type="dcterms:W3CDTF">2018-10-16T09:27:50Z</dcterms:modified>
</cp:coreProperties>
</file>