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356A-F163-487E-B285-ADA2587F4AB3}" type="datetimeFigureOut">
              <a:rPr lang="ko-KR" altLang="en-US" smtClean="0"/>
              <a:t>2018-10-25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5495-4136-4884-B913-7B84BA518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004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356A-F163-487E-B285-ADA2587F4AB3}" type="datetimeFigureOut">
              <a:rPr lang="ko-KR" altLang="en-US" smtClean="0"/>
              <a:t>2018-10-25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5495-4136-4884-B913-7B84BA518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212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356A-F163-487E-B285-ADA2587F4AB3}" type="datetimeFigureOut">
              <a:rPr lang="ko-KR" altLang="en-US" smtClean="0"/>
              <a:t>2018-10-25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5495-4136-4884-B913-7B84BA518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3598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356A-F163-487E-B285-ADA2587F4AB3}" type="datetimeFigureOut">
              <a:rPr lang="ko-KR" altLang="en-US" smtClean="0"/>
              <a:t>2018-10-25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5495-4136-4884-B913-7B84BA518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821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356A-F163-487E-B285-ADA2587F4AB3}" type="datetimeFigureOut">
              <a:rPr lang="ko-KR" altLang="en-US" smtClean="0"/>
              <a:t>2018-10-25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5495-4136-4884-B913-7B84BA518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0087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356A-F163-487E-B285-ADA2587F4AB3}" type="datetimeFigureOut">
              <a:rPr lang="ko-KR" altLang="en-US" smtClean="0"/>
              <a:t>2018-10-25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5495-4136-4884-B913-7B84BA518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6793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356A-F163-487E-B285-ADA2587F4AB3}" type="datetimeFigureOut">
              <a:rPr lang="ko-KR" altLang="en-US" smtClean="0"/>
              <a:t>2018-10-25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5495-4136-4884-B913-7B84BA518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147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356A-F163-487E-B285-ADA2587F4AB3}" type="datetimeFigureOut">
              <a:rPr lang="ko-KR" altLang="en-US" smtClean="0"/>
              <a:t>2018-10-25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5495-4136-4884-B913-7B84BA518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3811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356A-F163-487E-B285-ADA2587F4AB3}" type="datetimeFigureOut">
              <a:rPr lang="ko-KR" altLang="en-US" smtClean="0"/>
              <a:t>2018-10-25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5495-4136-4884-B913-7B84BA518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7207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356A-F163-487E-B285-ADA2587F4AB3}" type="datetimeFigureOut">
              <a:rPr lang="ko-KR" altLang="en-US" smtClean="0"/>
              <a:t>2018-10-25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5495-4136-4884-B913-7B84BA518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256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F356A-F163-487E-B285-ADA2587F4AB3}" type="datetimeFigureOut">
              <a:rPr lang="ko-KR" altLang="en-US" smtClean="0"/>
              <a:t>2018-10-25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5495-4136-4884-B913-7B84BA518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6618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F356A-F163-487E-B285-ADA2587F4AB3}" type="datetimeFigureOut">
              <a:rPr lang="ko-KR" altLang="en-US" smtClean="0"/>
              <a:t>2018-10-25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C5495-4136-4884-B913-7B84BA518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4574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국민연금 </a:t>
            </a:r>
            <a:r>
              <a:rPr lang="ko-KR" altLang="en-US" dirty="0" err="1" smtClean="0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127" y="2636912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1" y="1844824"/>
            <a:ext cx="64875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5400" b="1" dirty="0" smtClean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6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(</a:t>
            </a:r>
            <a:r>
              <a:rPr lang="ko-KR" altLang="en-US" sz="36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종합감</a:t>
            </a:r>
            <a:r>
              <a:rPr lang="ko-KR" altLang="en-US" sz="36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사</a:t>
            </a:r>
            <a:r>
              <a:rPr lang="en-US" altLang="ko-KR" sz="36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3256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18109" y="2276872"/>
            <a:ext cx="648072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/>
            <a:r>
              <a:rPr lang="ko-KR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국내</a:t>
            </a:r>
            <a:r>
              <a:rPr lang="en-US" altLang="ko-K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</a:t>
            </a:r>
            <a:r>
              <a:rPr lang="ko-KR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외 디자인보호 </a:t>
            </a:r>
            <a:r>
              <a:rPr lang="ko-KR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현황</a:t>
            </a:r>
            <a:endParaRPr lang="en-US" altLang="ko-KR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fontAlgn="base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자동차 외장교체부품</a:t>
            </a:r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00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323528" y="766010"/>
            <a:ext cx="39521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sz="2000" b="1" dirty="0" smtClean="0"/>
              <a:t>□ 사실상</a:t>
            </a:r>
            <a:r>
              <a:rPr lang="en-US" altLang="ko-KR" sz="2000" b="1" dirty="0"/>
              <a:t>(de facto) </a:t>
            </a:r>
            <a:r>
              <a:rPr lang="ko-KR" altLang="en-US" sz="2000" b="1" dirty="0"/>
              <a:t>자유화 국가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424914" y="2060848"/>
            <a:ext cx="8064896" cy="869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 smtClean="0"/>
              <a:t>영국</a:t>
            </a:r>
            <a:r>
              <a:rPr lang="en-US" altLang="ko-KR" dirty="0"/>
              <a:t>, </a:t>
            </a:r>
            <a:r>
              <a:rPr lang="ko-KR" altLang="en-US" dirty="0"/>
              <a:t>이탈리아</a:t>
            </a:r>
            <a:r>
              <a:rPr lang="en-US" altLang="ko-KR" dirty="0"/>
              <a:t>, </a:t>
            </a:r>
            <a:r>
              <a:rPr lang="ko-KR" altLang="en-US" dirty="0"/>
              <a:t>벨기에</a:t>
            </a:r>
            <a:r>
              <a:rPr lang="en-US" altLang="ko-KR" dirty="0"/>
              <a:t>, </a:t>
            </a:r>
            <a:r>
              <a:rPr lang="ko-KR" altLang="en-US" dirty="0"/>
              <a:t>헝가리</a:t>
            </a:r>
            <a:r>
              <a:rPr lang="en-US" altLang="ko-KR" dirty="0"/>
              <a:t>, </a:t>
            </a:r>
            <a:r>
              <a:rPr lang="ko-KR" altLang="en-US" dirty="0"/>
              <a:t>아일랜드</a:t>
            </a:r>
            <a:r>
              <a:rPr lang="en-US" altLang="ko-KR" dirty="0"/>
              <a:t>, </a:t>
            </a:r>
            <a:r>
              <a:rPr lang="ko-KR" altLang="en-US" dirty="0"/>
              <a:t>라트비아</a:t>
            </a:r>
            <a:r>
              <a:rPr lang="en-US" altLang="ko-KR" dirty="0"/>
              <a:t>, </a:t>
            </a:r>
            <a:r>
              <a:rPr lang="ko-KR" altLang="en-US" dirty="0" err="1"/>
              <a:t>룩셈부</a:t>
            </a:r>
            <a:r>
              <a:rPr lang="ko-KR" altLang="en-US" dirty="0"/>
              <a:t> </a:t>
            </a:r>
            <a:r>
              <a:rPr lang="ko-KR" altLang="en-US" dirty="0" err="1"/>
              <a:t>르크</a:t>
            </a:r>
            <a:r>
              <a:rPr lang="en-US" altLang="ko-KR" dirty="0"/>
              <a:t>, </a:t>
            </a:r>
            <a:endParaRPr lang="en-US" altLang="ko-KR" dirty="0" smtClean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네덜란드</a:t>
            </a:r>
            <a:r>
              <a:rPr lang="en-US" altLang="ko-KR" dirty="0"/>
              <a:t>, </a:t>
            </a:r>
            <a:r>
              <a:rPr lang="ko-KR" altLang="en-US" dirty="0"/>
              <a:t>스페인</a:t>
            </a:r>
            <a:r>
              <a:rPr lang="en-US" altLang="ko-KR" dirty="0"/>
              <a:t>, </a:t>
            </a:r>
            <a:r>
              <a:rPr lang="ko-KR" altLang="en-US" dirty="0"/>
              <a:t>독일*</a:t>
            </a:r>
            <a:r>
              <a:rPr lang="en-US" altLang="ko-KR" dirty="0"/>
              <a:t>, </a:t>
            </a:r>
            <a:r>
              <a:rPr lang="ko-KR" altLang="en-US" dirty="0"/>
              <a:t>그리스** 등이 있음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459276" y="3405229"/>
            <a:ext cx="85722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* 독일은 시장의 자유경쟁을 저해하는 경우에 한해 디자인보호법을 보호하지 않음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** 그리스는 교체부품에 대해 </a:t>
            </a:r>
            <a:r>
              <a:rPr lang="en-US" altLang="ko-KR" dirty="0"/>
              <a:t>5</a:t>
            </a:r>
            <a:r>
              <a:rPr lang="ko-KR" altLang="en-US" dirty="0"/>
              <a:t>년간만 디자인보호법을 보호해 줌 </a:t>
            </a:r>
          </a:p>
        </p:txBody>
      </p:sp>
    </p:spTree>
    <p:extLst>
      <p:ext uri="{BB962C8B-B14F-4D97-AF65-F5344CB8AC3E}">
        <p14:creationId xmlns:p14="http://schemas.microsoft.com/office/powerpoint/2010/main" val="110468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323528" y="476672"/>
            <a:ext cx="23423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sz="2000" b="1" dirty="0" smtClean="0"/>
              <a:t>□ 대표 </a:t>
            </a:r>
            <a:r>
              <a:rPr lang="ko-KR" altLang="en-US" sz="2000" b="1" dirty="0"/>
              <a:t>사례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독일</a:t>
            </a:r>
            <a:r>
              <a:rPr lang="en-US" altLang="ko-KR" sz="2000" b="1" dirty="0"/>
              <a:t>)</a:t>
            </a:r>
            <a:endParaRPr lang="ko-KR" altLang="en-US" sz="2000" b="1" dirty="0"/>
          </a:p>
        </p:txBody>
      </p:sp>
      <p:sp>
        <p:nvSpPr>
          <p:cNvPr id="4" name="직사각형 3"/>
          <p:cNvSpPr/>
          <p:nvPr/>
        </p:nvSpPr>
        <p:spPr>
          <a:xfrm>
            <a:off x="278596" y="1177100"/>
            <a:ext cx="8169804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b="1" dirty="0" smtClean="0"/>
              <a:t>독일 </a:t>
            </a:r>
            <a:r>
              <a:rPr lang="ko-KR" altLang="en-US" b="1" dirty="0"/>
              <a:t>자동차제작사는 </a:t>
            </a:r>
            <a:r>
              <a:rPr lang="ko-KR" altLang="en-US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비순정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(non-OEM)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외관부품의 판매를 </a:t>
            </a:r>
            <a:r>
              <a:rPr lang="ko-KR" alt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금지 </a:t>
            </a:r>
            <a:r>
              <a:rPr lang="ko-KR" altLang="en-US" b="1" dirty="0" smtClean="0"/>
              <a:t>하는 </a:t>
            </a:r>
            <a:endParaRPr lang="en-US" altLang="ko-KR" b="1" dirty="0" smtClean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</a:t>
            </a:r>
            <a:r>
              <a:rPr lang="en-US" altLang="ko-KR" b="1" dirty="0" smtClean="0"/>
              <a:t>  </a:t>
            </a:r>
            <a:r>
              <a:rPr lang="ko-KR" altLang="en-US" b="1" dirty="0" smtClean="0"/>
              <a:t>방향으로 </a:t>
            </a:r>
            <a:r>
              <a:rPr lang="ko-KR" altLang="en-US" b="1" dirty="0"/>
              <a:t>디자인보호법을 인용하지 않겠다고 자발적 서약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26244" y="2350852"/>
            <a:ext cx="816708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유럽 디자인보호법</a:t>
            </a:r>
            <a:r>
              <a:rPr lang="en-US" altLang="ko-KR" dirty="0"/>
              <a:t>(98/71/EC)</a:t>
            </a:r>
            <a:r>
              <a:rPr lang="ko-KR" altLang="en-US" dirty="0"/>
              <a:t>의 </a:t>
            </a:r>
            <a:r>
              <a:rPr lang="ko-KR" altLang="en-US" dirty="0" err="1"/>
              <a:t>독일법</a:t>
            </a:r>
            <a:r>
              <a:rPr lang="ko-KR" altLang="en-US" dirty="0"/>
              <a:t> 도입 후 독일 자동차제작사 연합회</a:t>
            </a:r>
            <a:r>
              <a:rPr lang="en-US" altLang="ko-KR" dirty="0"/>
              <a:t>(VDA)</a:t>
            </a:r>
            <a:r>
              <a:rPr lang="ko-KR" altLang="en-US" dirty="0"/>
              <a:t>는 독자적 교체부품회사들이 존재하고 있는 기존 시장의 상태를 유지</a:t>
            </a:r>
            <a:r>
              <a:rPr lang="en-US" altLang="ko-KR" dirty="0"/>
              <a:t>(status quo)</a:t>
            </a:r>
            <a:r>
              <a:rPr lang="ko-KR" altLang="en-US" dirty="0"/>
              <a:t>하겠다고 서약</a:t>
            </a:r>
            <a:r>
              <a:rPr lang="en-US" altLang="ko-KR" dirty="0"/>
              <a:t>(’03</a:t>
            </a:r>
            <a:r>
              <a:rPr lang="ko-KR" altLang="en-US" dirty="0"/>
              <a:t>년 </a:t>
            </a:r>
            <a:r>
              <a:rPr lang="en-US" altLang="ko-KR" dirty="0"/>
              <a:t>5</a:t>
            </a:r>
            <a:r>
              <a:rPr lang="ko-KR" altLang="en-US" dirty="0"/>
              <a:t>월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351471" y="3933056"/>
            <a:ext cx="78929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b="1" dirty="0"/>
              <a:t>- </a:t>
            </a:r>
            <a:r>
              <a:rPr lang="ko-KR" altLang="en-US" b="1" dirty="0"/>
              <a:t>독일 법무부장관이 독일연방무역협회장에게 보낸 서한에서 </a:t>
            </a:r>
            <a:r>
              <a:rPr lang="ko-KR" altLang="en-US" b="1" dirty="0" err="1"/>
              <a:t>법적조치를</a:t>
            </a:r>
            <a:r>
              <a:rPr lang="ko-KR" altLang="en-US" b="1" dirty="0"/>
              <a:t> 취하지 않겠다는 자동차제작사의 서약 준수 의사를 재확인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293374" y="5157192"/>
            <a:ext cx="84550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400" b="1" dirty="0"/>
              <a:t>☞</a:t>
            </a:r>
            <a:r>
              <a:rPr lang="ko-KR" altLang="en-US" dirty="0"/>
              <a:t> 실제로 현재 차체부품 시장에서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독자회사제품이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</a:t>
            </a:r>
            <a:r>
              <a:rPr lang="en-US" altLang="ko-K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</a:t>
            </a:r>
            <a:r>
              <a:rPr lang="ko-KR" altLang="en-US" dirty="0" smtClean="0"/>
              <a:t>를 </a:t>
            </a:r>
            <a:r>
              <a:rPr lang="ko-KR" altLang="en-US" dirty="0"/>
              <a:t>점유하고 있으며</a:t>
            </a:r>
            <a:r>
              <a:rPr lang="en-US" altLang="ko-KR" dirty="0"/>
              <a:t>(76p), </a:t>
            </a:r>
            <a:r>
              <a:rPr lang="ko-KR" altLang="en-US" dirty="0"/>
              <a:t>독일 자동차제작사는 </a:t>
            </a:r>
            <a:r>
              <a:rPr lang="en-US" altLang="ko-KR" b="1" dirty="0"/>
              <a:t>2003</a:t>
            </a:r>
            <a:r>
              <a:rPr lang="ko-KR" altLang="en-US" b="1" dirty="0"/>
              <a:t>년 이후 부품제작사를 상대로 </a:t>
            </a:r>
            <a:r>
              <a:rPr lang="ko-KR" altLang="en-US" b="1" dirty="0" err="1"/>
              <a:t>법적조치를</a:t>
            </a:r>
            <a:r>
              <a:rPr lang="ko-KR" altLang="en-US" b="1" dirty="0"/>
              <a:t> </a:t>
            </a:r>
            <a:endParaRPr lang="en-US" altLang="ko-KR" b="1" dirty="0" smtClean="0"/>
          </a:p>
          <a:p>
            <a:pPr fontAlgn="base">
              <a:lnSpc>
                <a:spcPct val="150000"/>
              </a:lnSpc>
            </a:pPr>
            <a:r>
              <a:rPr lang="ko-KR" altLang="en-US" b="1" dirty="0" smtClean="0"/>
              <a:t>취하지 </a:t>
            </a:r>
            <a:r>
              <a:rPr lang="ko-KR" altLang="en-US" b="1" dirty="0"/>
              <a:t>않고 있음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7797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838463"/>
              </p:ext>
            </p:extLst>
          </p:nvPr>
        </p:nvGraphicFramePr>
        <p:xfrm>
          <a:off x="827584" y="498992"/>
          <a:ext cx="7416824" cy="5860016"/>
        </p:xfrm>
        <a:graphic>
          <a:graphicData uri="http://schemas.openxmlformats.org/drawingml/2006/table">
            <a:tbl>
              <a:tblPr/>
              <a:tblGrid>
                <a:gridCol w="948543"/>
                <a:gridCol w="5569070"/>
                <a:gridCol w="899211"/>
              </a:tblGrid>
              <a:tr h="488614">
                <a:tc>
                  <a:txBody>
                    <a:bodyPr/>
                    <a:lstStyle/>
                    <a:p>
                      <a:pPr marL="254000" marR="0" indent="-25400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휴먼명조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444500" marR="0" indent="-44450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30" dirty="0">
                          <a:solidFill>
                            <a:srgbClr val="000000"/>
                          </a:solidFill>
                          <a:effectLst/>
                          <a:ea typeface="한양중고딕"/>
                        </a:rPr>
                        <a:t>《 </a:t>
                      </a:r>
                      <a:r>
                        <a:rPr lang="ko-KR" altLang="en-US" sz="2000" b="1" kern="0" spc="30" dirty="0">
                          <a:solidFill>
                            <a:srgbClr val="000000"/>
                          </a:solidFill>
                          <a:effectLst/>
                          <a:ea typeface="한양중고딕"/>
                        </a:rPr>
                        <a:t>독일 자동차제작사 서약</a:t>
                      </a:r>
                      <a:r>
                        <a:rPr lang="en-US" altLang="ko-KR" sz="2000" b="1" kern="0" spc="30" dirty="0">
                          <a:solidFill>
                            <a:srgbClr val="000000"/>
                          </a:solidFill>
                          <a:effectLst/>
                          <a:latin typeface="한양중고딕"/>
                        </a:rPr>
                        <a:t>(</a:t>
                      </a:r>
                      <a:r>
                        <a:rPr lang="ko-KR" altLang="en-US" sz="2000" b="1" kern="0" spc="30" dirty="0">
                          <a:solidFill>
                            <a:srgbClr val="000000"/>
                          </a:solidFill>
                          <a:effectLst/>
                          <a:ea typeface="한양중고딕"/>
                        </a:rPr>
                        <a:t>일부 발췌</a:t>
                      </a:r>
                      <a:r>
                        <a:rPr lang="en-US" altLang="ko-KR" sz="2000" b="1" kern="0" spc="30" dirty="0">
                          <a:solidFill>
                            <a:srgbClr val="000000"/>
                          </a:solidFill>
                          <a:effectLst/>
                          <a:latin typeface="한양중고딕"/>
                        </a:rPr>
                        <a:t>, 188p)</a:t>
                      </a:r>
                      <a:r>
                        <a:rPr lang="en-US" altLang="ko-KR" sz="2000" b="1" kern="0" spc="30" dirty="0">
                          <a:solidFill>
                            <a:srgbClr val="000000"/>
                          </a:solidFill>
                          <a:effectLst/>
                          <a:ea typeface="한양중고딕"/>
                        </a:rPr>
                        <a:t>》</a:t>
                      </a:r>
                      <a:endParaRPr lang="ko-KR" altLang="en-US" sz="2000" b="1" kern="0" spc="3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4500" marR="0" indent="-44450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300" b="1" kern="0" spc="30">
                        <a:solidFill>
                          <a:srgbClr val="000000"/>
                        </a:solidFill>
                        <a:effectLst/>
                        <a:latin typeface="한양중고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4">
                <a:tc>
                  <a:txBody>
                    <a:bodyPr/>
                    <a:lstStyle/>
                    <a:p>
                      <a:pPr marL="444500" marR="0" indent="-44450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300" b="1" kern="0" spc="30">
                        <a:solidFill>
                          <a:srgbClr val="000000"/>
                        </a:solidFill>
                        <a:effectLst/>
                        <a:latin typeface="한양중고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300" b="1" kern="0" spc="30">
                        <a:solidFill>
                          <a:srgbClr val="000000"/>
                        </a:solidFill>
                        <a:effectLst/>
                        <a:latin typeface="한양중고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82788">
                <a:tc gridSpan="3">
                  <a:txBody>
                    <a:bodyPr/>
                    <a:lstStyle/>
                    <a:p>
                      <a:pPr marL="295910" marR="0" indent="-29591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80" dirty="0">
                          <a:solidFill>
                            <a:srgbClr val="000000"/>
                          </a:solidFill>
                          <a:effectLst/>
                          <a:latin typeface="한양중고딕"/>
                          <a:ea typeface="휴먼명조"/>
                        </a:rPr>
                        <a:t>··· 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latin typeface="한양중고딕"/>
                          <a:ea typeface="휴먼명조"/>
                        </a:rPr>
                        <a:t>자동차제작사는 교체부품시장의 경쟁을 저해하지 아니하고 </a:t>
                      </a:r>
                      <a:r>
                        <a:rPr lang="ko-KR" altLang="en-US" sz="2000" b="1" i="1" u="sng" kern="0" spc="-80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한양중고딕"/>
                          <a:ea typeface="휴먼명조"/>
                        </a:rPr>
                        <a:t>디자인보호법을 기반</a:t>
                      </a:r>
                      <a:r>
                        <a:rPr lang="ko-KR" altLang="en-US" sz="1800" u="sng" kern="0" spc="-8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한양중고딕"/>
                          <a:ea typeface="휴먼명조"/>
                        </a:rPr>
                        <a:t>으로 한 </a:t>
                      </a:r>
                      <a:r>
                        <a:rPr lang="ko-KR" altLang="en-US" sz="1800" b="1" u="sng" kern="0" spc="-8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한양중고딕"/>
                          <a:ea typeface="휴먼명조"/>
                        </a:rPr>
                        <a:t>법적 소송을 통해 개별 수리회사 및 유통회사가 차지한 시장을 다투지 않을 것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latin typeface="한양중고딕"/>
                          <a:ea typeface="휴먼명조"/>
                        </a:rPr>
                        <a:t>이다 </a:t>
                      </a:r>
                      <a:r>
                        <a:rPr lang="en-US" altLang="ko-KR" sz="1800" kern="0" spc="-80" dirty="0">
                          <a:solidFill>
                            <a:srgbClr val="000000"/>
                          </a:solidFill>
                          <a:effectLst/>
                          <a:latin typeface="한양중고딕"/>
                          <a:ea typeface="휴먼명조"/>
                        </a:rPr>
                        <a:t>··· </a:t>
                      </a:r>
                      <a:endParaRPr lang="en-US" altLang="ko-KR" sz="1800" kern="0" spc="-80" dirty="0" smtClean="0">
                        <a:solidFill>
                          <a:srgbClr val="000000"/>
                        </a:solidFill>
                        <a:effectLst/>
                        <a:latin typeface="한양중고딕"/>
                        <a:ea typeface="휴먼명조"/>
                      </a:endParaRPr>
                    </a:p>
                    <a:p>
                      <a:pPr marL="295910" marR="0" indent="-29591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800" kern="0" spc="-80" dirty="0" smtClean="0">
                        <a:solidFill>
                          <a:srgbClr val="000000"/>
                        </a:solidFill>
                        <a:effectLst/>
                        <a:latin typeface="한양중고딕"/>
                        <a:ea typeface="휴먼명조"/>
                      </a:endParaRPr>
                    </a:p>
                    <a:p>
                      <a:pPr marL="295910" marR="0" indent="-29591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30" dirty="0">
                        <a:solidFill>
                          <a:srgbClr val="000000"/>
                        </a:solidFill>
                        <a:effectLst/>
                        <a:latin typeface="한양중고딕"/>
                      </a:endParaRPr>
                    </a:p>
                    <a:p>
                      <a:pPr marL="295910" marR="0" indent="-29591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8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··· </a:t>
                      </a:r>
                      <a:r>
                        <a:rPr lang="en-US" altLang="ko-KR" sz="1800" kern="0" spc="-8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Status quo(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현상유지</a:t>
                      </a:r>
                      <a:r>
                        <a:rPr lang="en-US" altLang="ko-KR" sz="1800" kern="0" spc="-8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)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는 보호되어야 한다</a:t>
                      </a:r>
                      <a:r>
                        <a:rPr lang="en-US" altLang="ko-KR" sz="1800" kern="0" spc="-8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. 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교체부품제작사와 해당 유통회사는 과거 상당한 경제적 지위를 유지해왔다 </a:t>
                      </a:r>
                      <a:r>
                        <a:rPr lang="en-US" altLang="ko-KR" sz="1800" kern="0" spc="-8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··· 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만약 </a:t>
                      </a:r>
                      <a:r>
                        <a:rPr lang="ko-KR" altLang="en-US" sz="1800" b="1" u="sng" kern="0" spc="-8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휴먼명조"/>
                        </a:rPr>
                        <a:t>자동차제작사가 그들 권리를 더 강하게 주장하여 차체 교체부품에 대한 보호를 과거에 비해 상향시키고 교체부품시장에 영향력</a:t>
                      </a:r>
                      <a:r>
                        <a:rPr lang="ko-KR" altLang="en-US" sz="1800" u="sng" kern="0" spc="-8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휴먼명조"/>
                        </a:rPr>
                        <a:t>을 끼치려 한다면</a:t>
                      </a:r>
                      <a:r>
                        <a:rPr lang="en-US" altLang="ko-KR" sz="1800" u="sng" kern="0" spc="-8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휴먼명조"/>
                        </a:rPr>
                        <a:t>, </a:t>
                      </a:r>
                      <a:r>
                        <a:rPr lang="ko-KR" altLang="en-US" sz="1800" b="1" u="sng" kern="0" spc="-8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휴먼명조"/>
                        </a:rPr>
                        <a:t>디자인보호법이 개정</a:t>
                      </a:r>
                      <a:r>
                        <a:rPr lang="ko-KR" altLang="en-US" sz="1800" u="sng" kern="0" spc="-8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휴먼명조"/>
                        </a:rPr>
                        <a:t>되어야 할 것이다 </a:t>
                      </a:r>
                      <a:r>
                        <a:rPr lang="en-US" altLang="ko-KR" sz="1800" u="sng" kern="0" spc="-8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휴먼명조"/>
                        </a:rPr>
                        <a:t>··· </a:t>
                      </a:r>
                      <a:endParaRPr lang="ko-KR" altLang="en-US" sz="1800" kern="0" spc="-8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86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756023" y="1818940"/>
            <a:ext cx="7920880" cy="2677656"/>
          </a:xfrm>
          <a:prstGeom prst="rect">
            <a:avLst/>
          </a:prstGeom>
          <a:ln w="158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독일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디자인보호법 적용 사례</a:t>
            </a:r>
            <a:r>
              <a:rPr lang="en-US" altLang="ko-KR" sz="2000" b="1" dirty="0" smtClean="0"/>
              <a:t>)</a:t>
            </a:r>
          </a:p>
          <a:p>
            <a:pPr fontAlgn="base">
              <a:lnSpc>
                <a:spcPct val="150000"/>
              </a:lnSpc>
            </a:pPr>
            <a:endParaRPr lang="ko-KR" altLang="en-US" sz="2000" b="1" dirty="0"/>
          </a:p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 smtClean="0"/>
              <a:t>부품제작사가 </a:t>
            </a:r>
            <a:r>
              <a:rPr lang="ko-KR" altLang="en-US" dirty="0"/>
              <a:t>디자인보호법을 위반하였다고 자동차제작사의 손을 들어준 </a:t>
            </a:r>
            <a:r>
              <a:rPr lang="ko-KR" altLang="en-US" dirty="0" smtClean="0"/>
              <a:t>즉결재판 </a:t>
            </a:r>
            <a:r>
              <a:rPr lang="ko-KR" altLang="en-US" dirty="0"/>
              <a:t>결정과 관련</a:t>
            </a:r>
            <a:r>
              <a:rPr lang="en-US" altLang="ko-KR" dirty="0"/>
              <a:t>, </a:t>
            </a:r>
            <a:r>
              <a:rPr lang="ko-KR" altLang="en-US" dirty="0"/>
              <a:t>해당 사건에 대해 자동차제작사 고위경영진이 인지하지 못했음을 해명하며 자동차제작사가 해당 결정을 집행하지 </a:t>
            </a:r>
            <a:endParaRPr lang="en-US" altLang="ko-KR" dirty="0" smtClean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않겠다는 의사 </a:t>
            </a:r>
            <a:r>
              <a:rPr lang="ko-KR" altLang="en-US" dirty="0"/>
              <a:t>전달</a:t>
            </a:r>
          </a:p>
        </p:txBody>
      </p:sp>
    </p:spTree>
    <p:extLst>
      <p:ext uri="{BB962C8B-B14F-4D97-AF65-F5344CB8AC3E}">
        <p14:creationId xmlns:p14="http://schemas.microsoft.com/office/powerpoint/2010/main" val="26317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539552" y="1222628"/>
            <a:ext cx="79208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Q1. </a:t>
            </a:r>
            <a:endParaRPr lang="en-US" altLang="ko-KR" sz="2000" b="1" dirty="0" smtClean="0"/>
          </a:p>
          <a:p>
            <a:pPr fontAlgn="base">
              <a:lnSpc>
                <a:spcPct val="150000"/>
              </a:lnSpc>
            </a:pPr>
            <a:r>
              <a:rPr lang="ko-KR" altLang="en-US" dirty="0" smtClean="0"/>
              <a:t>지난 </a:t>
            </a:r>
            <a:r>
              <a:rPr lang="en-US" altLang="ko-KR" dirty="0"/>
              <a:t>12</a:t>
            </a:r>
            <a:r>
              <a:rPr lang="ko-KR" altLang="en-US" dirty="0"/>
              <a:t>일 금융감독원 국정감사에서 대체부품 활성화에 대한 질의를 </a:t>
            </a:r>
            <a:endParaRPr lang="en-US" altLang="ko-KR" dirty="0" smtClean="0"/>
          </a:p>
          <a:p>
            <a:pPr fontAlgn="base">
              <a:lnSpc>
                <a:spcPct val="150000"/>
              </a:lnSpc>
            </a:pPr>
            <a:r>
              <a:rPr lang="ko-KR" altLang="en-US" dirty="0" smtClean="0"/>
              <a:t>한바 </a:t>
            </a:r>
            <a:r>
              <a:rPr lang="ko-KR" altLang="en-US" dirty="0"/>
              <a:t>있고</a:t>
            </a:r>
            <a:r>
              <a:rPr lang="en-US" altLang="ko-KR" dirty="0"/>
              <a:t>, </a:t>
            </a:r>
            <a:r>
              <a:rPr lang="ko-KR" altLang="en-US" dirty="0"/>
              <a:t>서면질의를 통해 답변을 받았는데</a:t>
            </a:r>
            <a:r>
              <a:rPr lang="en-US" altLang="ko-KR" dirty="0" smtClean="0"/>
              <a:t>,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38746" y="3145502"/>
            <a:ext cx="7200800" cy="454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활성화 한계로 ‘디자인보호법 때문’이라고 이야기하고 있음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39552" y="4077072"/>
            <a:ext cx="456887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해외 사례는 검토해 보고 답변한 것인가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332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611560" y="836712"/>
            <a:ext cx="66967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dirty="0" smtClean="0"/>
              <a:t>- </a:t>
            </a:r>
            <a:r>
              <a:rPr lang="ko-KR" altLang="en-US" dirty="0" err="1" smtClean="0"/>
              <a:t>완성차</a:t>
            </a:r>
            <a:r>
              <a:rPr lang="ko-KR" altLang="en-US" dirty="0" smtClean="0"/>
              <a:t> </a:t>
            </a:r>
            <a:r>
              <a:rPr lang="ko-KR" altLang="en-US" dirty="0"/>
              <a:t>업체의 시장 독점으로 자유로운 경쟁이 어려운 구조를 </a:t>
            </a:r>
            <a:endParaRPr lang="en-US" altLang="ko-KR" dirty="0" smtClean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타파하기 </a:t>
            </a:r>
            <a:r>
              <a:rPr lang="ko-KR" altLang="en-US" dirty="0"/>
              <a:t>위해 정부는 </a:t>
            </a:r>
            <a:r>
              <a:rPr lang="ko-KR" altLang="en-US" dirty="0" err="1"/>
              <a:t>완성차업체의</a:t>
            </a:r>
            <a:r>
              <a:rPr lang="ko-KR" altLang="en-US" dirty="0"/>
              <a:t> 디자인보호법 적용을 </a:t>
            </a:r>
            <a:endParaRPr lang="en-US" altLang="ko-KR" dirty="0" smtClean="0"/>
          </a:p>
          <a:p>
            <a:pPr fontAlgn="base">
              <a:lnSpc>
                <a:spcPct val="150000"/>
              </a:lnSpc>
            </a:pPr>
            <a:r>
              <a:rPr lang="ko-KR" altLang="en-US" dirty="0" smtClean="0"/>
              <a:t>  억제하는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사실상 자유화를 </a:t>
            </a:r>
            <a:r>
              <a:rPr lang="ko-KR" alt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유도 </a:t>
            </a:r>
            <a:r>
              <a:rPr lang="ko-KR" altLang="en-US" dirty="0" smtClean="0"/>
              <a:t>하고 </a:t>
            </a:r>
            <a:r>
              <a:rPr lang="ko-KR" altLang="en-US" dirty="0"/>
              <a:t>이끌어냈음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628278" y="2545998"/>
            <a:ext cx="7560840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ko-KR" altLang="en-US" dirty="0"/>
          </a:p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 smtClean="0"/>
              <a:t>그런데 </a:t>
            </a:r>
            <a:r>
              <a:rPr lang="ko-KR" altLang="en-US" dirty="0"/>
              <a:t>어찌 우리나라 정부는 </a:t>
            </a:r>
            <a:r>
              <a:rPr lang="ko-KR" altLang="en-US" dirty="0" err="1"/>
              <a:t>완성차에</a:t>
            </a:r>
            <a:r>
              <a:rPr lang="ko-KR" altLang="en-US" dirty="0"/>
              <a:t> 종속되어 경쟁력을 </a:t>
            </a:r>
            <a:endParaRPr lang="en-US" altLang="ko-KR" dirty="0" smtClean="0"/>
          </a:p>
          <a:p>
            <a:pPr fontAlgn="base">
              <a:lnSpc>
                <a:spcPct val="150000"/>
              </a:lnSpc>
            </a:pPr>
            <a:r>
              <a:rPr lang="ko-KR" altLang="en-US" dirty="0" smtClean="0"/>
              <a:t>   갖추지 못 하고 </a:t>
            </a:r>
            <a:r>
              <a:rPr lang="ko-KR" altLang="en-US" dirty="0"/>
              <a:t>있는 부품업체를 제도 활성화 정책에 </a:t>
            </a:r>
            <a:r>
              <a:rPr lang="ko-KR" altLang="en-US" dirty="0" smtClean="0"/>
              <a:t>있어 </a:t>
            </a:r>
            <a:endParaRPr lang="en-US" altLang="ko-KR" dirty="0" smtClean="0"/>
          </a:p>
          <a:p>
            <a:pPr fontAlgn="base">
              <a:lnSpc>
                <a:spcPct val="150000"/>
              </a:lnSpc>
            </a:pPr>
            <a:r>
              <a:rPr lang="ko-KR" altLang="en-US" dirty="0" smtClean="0"/>
              <a:t>  소극적이고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기업중심적인 </a:t>
            </a:r>
            <a:r>
              <a:rPr lang="ko-KR" altLang="en-US" dirty="0"/>
              <a:t>것인가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709422" y="4869160"/>
            <a:ext cx="739097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 smtClean="0"/>
              <a:t>부끄럽지 </a:t>
            </a:r>
            <a:r>
              <a:rPr lang="ko-KR" altLang="en-US" dirty="0"/>
              <a:t>않나</a:t>
            </a:r>
            <a:r>
              <a:rPr lang="en-US" altLang="ko-KR" dirty="0"/>
              <a:t>? </a:t>
            </a:r>
            <a:endParaRPr lang="en-US" altLang="ko-KR" dirty="0" smtClean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법무부</a:t>
            </a:r>
            <a:r>
              <a:rPr lang="en-US" altLang="ko-KR" dirty="0"/>
              <a:t>, </a:t>
            </a:r>
            <a:r>
              <a:rPr lang="ko-KR" altLang="en-US" dirty="0" err="1"/>
              <a:t>공정위</a:t>
            </a:r>
            <a:r>
              <a:rPr lang="en-US" altLang="ko-KR" dirty="0"/>
              <a:t>, </a:t>
            </a:r>
            <a:r>
              <a:rPr lang="ko-KR" altLang="en-US" dirty="0" err="1"/>
              <a:t>금감원</a:t>
            </a:r>
            <a:r>
              <a:rPr lang="ko-KR" altLang="en-US" dirty="0"/>
              <a:t> 등 관련 </a:t>
            </a:r>
            <a:r>
              <a:rPr lang="ko-KR" altLang="en-US" dirty="0" err="1"/>
              <a:t>범부처</a:t>
            </a:r>
            <a:r>
              <a:rPr lang="ko-KR" altLang="en-US" dirty="0"/>
              <a:t> </a:t>
            </a:r>
            <a:r>
              <a:rPr lang="en-US" altLang="ko-KR" dirty="0"/>
              <a:t>TF</a:t>
            </a:r>
            <a:r>
              <a:rPr lang="ko-KR" altLang="en-US" dirty="0"/>
              <a:t>라도 </a:t>
            </a:r>
            <a:r>
              <a:rPr lang="ko-KR" altLang="en-US" dirty="0" smtClean="0"/>
              <a:t>구성해 </a:t>
            </a:r>
            <a:endParaRPr lang="en-US" altLang="ko-KR" dirty="0" smtClean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대책을 마련해야 하는 것 아닌가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9093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388</Words>
  <Application>Microsoft Office PowerPoint</Application>
  <PresentationFormat>화면 슬라이드 쇼(4:3)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국민연금 스튜어드십코드</vt:lpstr>
      <vt:lpstr>국민연금 스튜어드십코드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assembly</dc:creator>
  <cp:lastModifiedBy>assembly</cp:lastModifiedBy>
  <cp:revision>2</cp:revision>
  <dcterms:created xsi:type="dcterms:W3CDTF">2018-10-25T11:18:18Z</dcterms:created>
  <dcterms:modified xsi:type="dcterms:W3CDTF">2018-10-25T11:28:57Z</dcterms:modified>
</cp:coreProperties>
</file>