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6692-7761-4DD7-8494-BD88374345BA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DE48-0AC0-4ED8-8EEF-A549F850A0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39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6692-7761-4DD7-8494-BD88374345BA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DE48-0AC0-4ED8-8EEF-A549F850A0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484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6692-7761-4DD7-8494-BD88374345BA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DE48-0AC0-4ED8-8EEF-A549F850A0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5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6692-7761-4DD7-8494-BD88374345BA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DE48-0AC0-4ED8-8EEF-A549F850A0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02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6692-7761-4DD7-8494-BD88374345BA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DE48-0AC0-4ED8-8EEF-A549F850A0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48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6692-7761-4DD7-8494-BD88374345BA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DE48-0AC0-4ED8-8EEF-A549F850A0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045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6692-7761-4DD7-8494-BD88374345BA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DE48-0AC0-4ED8-8EEF-A549F850A0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116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6692-7761-4DD7-8494-BD88374345BA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DE48-0AC0-4ED8-8EEF-A549F850A0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618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6692-7761-4DD7-8494-BD88374345BA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DE48-0AC0-4ED8-8EEF-A549F850A0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38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6692-7761-4DD7-8494-BD88374345BA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DE48-0AC0-4ED8-8EEF-A549F850A0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052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6692-7761-4DD7-8494-BD88374345BA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DE48-0AC0-4ED8-8EEF-A549F850A0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17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26692-7761-4DD7-8494-BD88374345BA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6DE48-0AC0-4ED8-8EEF-A549F850A0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158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32439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508789"/>
            <a:ext cx="6487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60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공정거래위원회</a:t>
            </a:r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82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276872"/>
            <a:ext cx="712879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음원사재기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논란</a:t>
            </a:r>
            <a:endParaRPr lang="en-US" altLang="ko-KR" sz="36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공정거래위원회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765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51520" y="760883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 smtClean="0"/>
              <a:t>□ </a:t>
            </a:r>
            <a:r>
              <a:rPr lang="ko-KR" altLang="en-US" sz="2000" b="1" spc="-150" dirty="0" err="1" smtClean="0"/>
              <a:t>음원사재기</a:t>
            </a:r>
            <a:r>
              <a:rPr lang="ko-KR" altLang="en-US" sz="2000" b="1" spc="-150" dirty="0" smtClean="0"/>
              <a:t> 논란</a:t>
            </a:r>
            <a:endParaRPr lang="ko-KR" alt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268760"/>
            <a:ext cx="8640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○ </a:t>
            </a:r>
            <a:r>
              <a:rPr lang="ko-KR" altLang="en-US" b="1" dirty="0" smtClean="0"/>
              <a:t>일부 네티즌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음원사재기</a:t>
            </a:r>
            <a:r>
              <a:rPr lang="ko-KR" altLang="en-US" b="1" dirty="0" smtClean="0"/>
              <a:t> 의혹 제기</a:t>
            </a:r>
            <a:endParaRPr lang="en-US" altLang="ko-KR" b="1" dirty="0" smtClean="0"/>
          </a:p>
          <a:p>
            <a:r>
              <a:rPr lang="en-US" altLang="ko-KR" dirty="0" smtClean="0"/>
              <a:t>    2017</a:t>
            </a:r>
            <a:r>
              <a:rPr lang="ko-KR" altLang="en-US" dirty="0" smtClean="0"/>
              <a:t>년 말 </a:t>
            </a:r>
            <a:r>
              <a:rPr lang="ko-KR" alt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장덕철</a:t>
            </a:r>
            <a:r>
              <a:rPr lang="en-US" altLang="ko-KR" dirty="0" smtClean="0"/>
              <a:t>, 2018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 </a:t>
            </a:r>
            <a:r>
              <a:rPr lang="ko-KR" alt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닐로</a:t>
            </a:r>
            <a:r>
              <a:rPr lang="en-US" altLang="ko-KR" dirty="0" smtClean="0"/>
              <a:t>, 2018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ko-KR" alt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숀</a:t>
            </a:r>
            <a:endParaRPr lang="en-US" altLang="ko-KR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500" dirty="0" smtClean="0"/>
          </a:p>
          <a:p>
            <a:r>
              <a:rPr lang="en-US" altLang="ko-KR" dirty="0" smtClean="0"/>
              <a:t> - </a:t>
            </a:r>
            <a:r>
              <a:rPr lang="ko-KR" altLang="en-US" dirty="0" smtClean="0"/>
              <a:t>대형기획사 소속 최정상 인기그룹들의 신곡을 제치고 새벽 시간대에 국내 </a:t>
            </a:r>
            <a:r>
              <a:rPr lang="ko-KR" altLang="en-US" dirty="0" err="1" smtClean="0"/>
              <a:t>음원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ko-KR" altLang="en-US" dirty="0" smtClean="0"/>
              <a:t>  사이트 실시간 차트 </a:t>
            </a:r>
            <a:r>
              <a:rPr lang="en-US" altLang="ko-KR" dirty="0" smtClean="0"/>
              <a:t>1</a:t>
            </a:r>
            <a:r>
              <a:rPr lang="ko-KR" altLang="en-US" dirty="0" smtClean="0"/>
              <a:t>위를 차지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2561422"/>
            <a:ext cx="864096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○ </a:t>
            </a:r>
            <a:r>
              <a:rPr lang="ko-KR" altLang="en-US" b="1" dirty="0" smtClean="0"/>
              <a:t>이전부터 </a:t>
            </a:r>
            <a:r>
              <a:rPr lang="ko-KR" altLang="en-US" b="1" dirty="0" err="1" smtClean="0"/>
              <a:t>수차례</a:t>
            </a:r>
            <a:r>
              <a:rPr lang="ko-KR" altLang="en-US" b="1" dirty="0" smtClean="0"/>
              <a:t> 의혹이 불거졌으나 대부분 해외에 서버를 둠</a:t>
            </a:r>
            <a:r>
              <a:rPr lang="en-US" altLang="ko-KR" dirty="0" smtClean="0"/>
              <a:t>   </a:t>
            </a:r>
          </a:p>
          <a:p>
            <a:endParaRPr lang="en-US" altLang="ko-KR" sz="500" dirty="0" smtClean="0"/>
          </a:p>
          <a:p>
            <a:r>
              <a:rPr lang="en-US" altLang="ko-KR" dirty="0" smtClean="0"/>
              <a:t> - </a:t>
            </a:r>
            <a:r>
              <a:rPr lang="ko-KR" altLang="en-US" dirty="0" smtClean="0"/>
              <a:t>다른 정황을 포착하나 수치 등 파악 어려워 제대로 된 조사를 하지 못함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3437097"/>
            <a:ext cx="864096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○ </a:t>
            </a:r>
            <a:r>
              <a:rPr lang="ko-KR" altLang="en-US" b="1" dirty="0" smtClean="0"/>
              <a:t>사재기 규명 쉽지 않음</a:t>
            </a:r>
            <a:endParaRPr lang="en-US" altLang="ko-KR" dirty="0" smtClean="0"/>
          </a:p>
          <a:p>
            <a:endParaRPr lang="en-US" altLang="ko-KR" sz="500" dirty="0" smtClean="0"/>
          </a:p>
          <a:p>
            <a:r>
              <a:rPr lang="en-US" altLang="ko-KR" dirty="0" smtClean="0"/>
              <a:t> 1) </a:t>
            </a:r>
            <a:r>
              <a:rPr lang="ko-KR" altLang="en-US" dirty="0" smtClean="0"/>
              <a:t>팬들이 </a:t>
            </a:r>
            <a:r>
              <a:rPr lang="ko-KR" altLang="en-US" dirty="0" err="1" smtClean="0"/>
              <a:t>스트리밍</a:t>
            </a:r>
            <a:r>
              <a:rPr lang="ko-KR" altLang="en-US" dirty="0" smtClean="0"/>
              <a:t> 목록을 짜서 </a:t>
            </a:r>
            <a:r>
              <a:rPr lang="en-US" altLang="ko-KR" dirty="0" smtClean="0"/>
              <a:t>24</a:t>
            </a:r>
            <a:r>
              <a:rPr lang="ko-KR" altLang="en-US" dirty="0" smtClean="0"/>
              <a:t>시간 </a:t>
            </a:r>
            <a:r>
              <a:rPr lang="ko-KR" altLang="en-US" dirty="0" err="1" smtClean="0"/>
              <a:t>스트리밍하는</a:t>
            </a:r>
            <a:r>
              <a:rPr lang="ko-KR" altLang="en-US" dirty="0" smtClean="0"/>
              <a:t> 방법</a:t>
            </a:r>
            <a:endParaRPr lang="en-US" altLang="ko-KR" dirty="0" smtClean="0"/>
          </a:p>
          <a:p>
            <a:r>
              <a:rPr lang="en-US" altLang="ko-KR" dirty="0" smtClean="0"/>
              <a:t> 2) </a:t>
            </a:r>
            <a:r>
              <a:rPr lang="ko-KR" altLang="en-US" dirty="0" smtClean="0"/>
              <a:t>특정 집단이 영리를 목적으로 </a:t>
            </a:r>
            <a:r>
              <a:rPr lang="ko-KR" altLang="en-US" dirty="0" err="1" smtClean="0"/>
              <a:t>스트리밍하는</a:t>
            </a:r>
            <a:r>
              <a:rPr lang="ko-KR" altLang="en-US" dirty="0" smtClean="0"/>
              <a:t> 방법</a:t>
            </a:r>
            <a:endParaRPr lang="en-US" altLang="ko-KR" dirty="0" smtClean="0"/>
          </a:p>
          <a:p>
            <a:r>
              <a:rPr lang="en-US" altLang="ko-KR" dirty="0" smtClean="0"/>
              <a:t>     </a:t>
            </a:r>
            <a:r>
              <a:rPr lang="ko-KR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두 개의 방식 구분하는 기술 없음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738" y="486916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○ </a:t>
            </a:r>
            <a:r>
              <a:rPr lang="ko-KR" altLang="en-US" b="1" dirty="0" err="1" smtClean="0"/>
              <a:t>리멘즈엔터테이먼트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장덕철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닐로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숀 소속</a:t>
            </a:r>
            <a:r>
              <a:rPr lang="en-US" altLang="ko-KR" b="1" dirty="0" smtClean="0"/>
              <a:t>) </a:t>
            </a:r>
            <a:r>
              <a:rPr lang="ko-KR" altLang="en-US" b="1" dirty="0" err="1" smtClean="0"/>
              <a:t>음원사재기</a:t>
            </a:r>
            <a:r>
              <a:rPr lang="ko-KR" altLang="en-US" b="1" dirty="0" smtClean="0"/>
              <a:t> 관련하여 부정</a:t>
            </a:r>
            <a:endParaRPr lang="en-US" altLang="ko-KR" dirty="0" smtClean="0"/>
          </a:p>
          <a:p>
            <a:endParaRPr lang="en-US" altLang="ko-KR" sz="600" dirty="0" smtClean="0"/>
          </a:p>
          <a:p>
            <a:pPr algn="ctr"/>
            <a:r>
              <a:rPr lang="en-US" altLang="ko-KR" dirty="0" smtClean="0"/>
              <a:t> 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페이스북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등 활용한 마케팅으로 인기를 끌었을 뿐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어떠한 조작이나 불법 행위도 하지 않았다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ko-KR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92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0958" y="83671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 smtClean="0"/>
              <a:t>Q1.</a:t>
            </a:r>
          </a:p>
          <a:p>
            <a:r>
              <a:rPr lang="ko-KR" altLang="en-US" b="1" spc="-150" dirty="0" smtClean="0"/>
              <a:t>현재 이 논란은 각종 언론사에도 나오고 있는 상황임</a:t>
            </a:r>
            <a:r>
              <a:rPr lang="en-US" altLang="ko-KR" b="1" spc="-150" dirty="0" smtClean="0"/>
              <a:t>. </a:t>
            </a:r>
          </a:p>
          <a:p>
            <a:r>
              <a:rPr lang="ko-KR" altLang="en-US" b="1" spc="-150" dirty="0" smtClean="0"/>
              <a:t>이 논란에 대해서 알고 있는가</a:t>
            </a:r>
            <a:r>
              <a:rPr lang="en-US" altLang="ko-KR" b="1" spc="-150" dirty="0" smtClean="0"/>
              <a:t>? </a:t>
            </a:r>
            <a:r>
              <a:rPr lang="ko-KR" altLang="en-US" b="1" spc="-150" dirty="0" smtClean="0"/>
              <a:t> 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98" y="944723"/>
            <a:ext cx="3312369" cy="2484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50958" y="2060848"/>
            <a:ext cx="4969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Q2.</a:t>
            </a:r>
          </a:p>
          <a:p>
            <a:r>
              <a:rPr lang="ko-KR" altLang="en-US" b="1" dirty="0" smtClean="0"/>
              <a:t>이 논란에 대해 위원장은 </a:t>
            </a:r>
            <a:endParaRPr lang="en-US" altLang="ko-KR" b="1" dirty="0" smtClean="0"/>
          </a:p>
          <a:p>
            <a:r>
              <a:rPr lang="ko-KR" altLang="en-US" b="1" dirty="0" smtClean="0"/>
              <a:t>공정거래법 위반이라고 생각하는가</a:t>
            </a:r>
            <a:r>
              <a:rPr lang="en-US" altLang="ko-KR" b="1" dirty="0" smtClean="0"/>
              <a:t>?</a:t>
            </a:r>
            <a:endParaRPr lang="ko-KR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0958" y="3284984"/>
            <a:ext cx="8641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Q3.</a:t>
            </a:r>
          </a:p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공정거래법 위반이라 답할 경우</a:t>
            </a:r>
            <a:r>
              <a:rPr lang="en-US" altLang="ko-KR" b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1.</a:t>
            </a:r>
            <a:r>
              <a:rPr lang="ko-KR" altLang="en-US" b="1" dirty="0" smtClean="0"/>
              <a:t>그렇다면 이것과 관련하여 과거서부터 사건 접수는 받았는가</a:t>
            </a:r>
            <a:r>
              <a:rPr lang="en-US" altLang="ko-KR" b="1" dirty="0" smtClean="0"/>
              <a:t>? </a:t>
            </a:r>
            <a:r>
              <a:rPr lang="ko-KR" altLang="en-US" b="1" dirty="0" smtClean="0"/>
              <a:t>얼마나 받았는가</a:t>
            </a:r>
            <a:r>
              <a:rPr lang="en-US" altLang="ko-KR" b="1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2.</a:t>
            </a:r>
            <a:r>
              <a:rPr lang="ko-KR" altLang="en-US" b="1" dirty="0" smtClean="0"/>
              <a:t>이러한 논란에 대한 조사는 어느 정도 했는가</a:t>
            </a:r>
            <a:r>
              <a:rPr lang="en-US" altLang="ko-KR" b="1" dirty="0" smtClean="0"/>
              <a:t>? </a:t>
            </a:r>
            <a:r>
              <a:rPr lang="ko-KR" altLang="en-US" b="1" dirty="0" smtClean="0"/>
              <a:t>과거에는 했는가</a:t>
            </a:r>
            <a:r>
              <a:rPr lang="en-US" altLang="ko-KR" b="1" dirty="0" smtClean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0958" y="4797152"/>
            <a:ext cx="8641522" cy="1200329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공정거래위원회 답변</a:t>
            </a:r>
            <a:r>
              <a:rPr lang="en-US" altLang="ko-K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1. </a:t>
            </a:r>
            <a:r>
              <a:rPr lang="ko-KR" altLang="en-US" dirty="0" err="1" smtClean="0"/>
              <a:t>음원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드라마 등 관련 순위 조작 피해 사례에 대한 자료 가지고 있지 않음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2. </a:t>
            </a:r>
            <a:r>
              <a:rPr lang="ko-KR" altLang="en-US" dirty="0" smtClean="0"/>
              <a:t>현재까지 위원회가 </a:t>
            </a:r>
            <a:r>
              <a:rPr lang="ko-KR" altLang="en-US" dirty="0" err="1" smtClean="0"/>
              <a:t>음원사재기</a:t>
            </a:r>
            <a:r>
              <a:rPr lang="ko-KR" altLang="en-US" dirty="0" smtClean="0"/>
              <a:t> 행위와 관련하여 현장조사를 실시한 적 없음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40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51520" y="882119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/>
              <a:t>□ 음악 산업계 해당 논란 관련 적극 대처 나서고 있는 상황</a:t>
            </a:r>
            <a:endParaRPr lang="ko-KR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9947" y="1272406"/>
            <a:ext cx="7920880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- </a:t>
            </a:r>
            <a:r>
              <a:rPr lang="ko-KR" altLang="en-US" dirty="0" err="1" smtClean="0"/>
              <a:t>공정위에</a:t>
            </a:r>
            <a:r>
              <a:rPr lang="ko-KR" altLang="en-US" dirty="0" smtClean="0"/>
              <a:t> 해당 문제 관련 진상조사 의뢰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적극적으로 나서지 않음</a:t>
            </a:r>
            <a:endParaRPr lang="ko-KR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865" y="2492896"/>
            <a:ext cx="8640960" cy="2116285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err="1" smtClean="0"/>
              <a:t>이데일리</a:t>
            </a:r>
            <a:r>
              <a:rPr lang="en-US" altLang="ko-KR" dirty="0" smtClean="0"/>
              <a:t>, 7</a:t>
            </a:r>
            <a:r>
              <a:rPr lang="ko-KR" altLang="en-US" dirty="0" smtClean="0"/>
              <a:t>월</a:t>
            </a:r>
            <a:r>
              <a:rPr lang="en-US" altLang="ko-KR" dirty="0" smtClean="0"/>
              <a:t>20</a:t>
            </a:r>
            <a:r>
              <a:rPr lang="ko-KR" altLang="en-US" dirty="0" smtClean="0"/>
              <a:t>일</a:t>
            </a:r>
            <a:r>
              <a:rPr lang="en-US" altLang="ko-K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… </a:t>
            </a:r>
            <a:r>
              <a:rPr lang="ko-KR" altLang="en-US" dirty="0" err="1" smtClean="0"/>
              <a:t>한매연</a:t>
            </a:r>
            <a:r>
              <a:rPr lang="en-US" altLang="ko-KR" dirty="0" smtClean="0"/>
              <a:t>(</a:t>
            </a:r>
            <a:r>
              <a:rPr lang="ko-KR" altLang="en-US" dirty="0" smtClean="0"/>
              <a:t>한국매니지먼트연회</a:t>
            </a:r>
            <a:r>
              <a:rPr lang="en-US" altLang="ko-KR" dirty="0" smtClean="0"/>
              <a:t>) </a:t>
            </a:r>
            <a:r>
              <a:rPr lang="ko-KR" altLang="en-US" dirty="0" smtClean="0"/>
              <a:t>신주학 회장은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지난 </a:t>
            </a:r>
            <a:r>
              <a:rPr lang="ko-KR" altLang="en-US" dirty="0" err="1" smtClean="0"/>
              <a:t>닐로</a:t>
            </a:r>
            <a:r>
              <a:rPr lang="ko-KR" altLang="en-US" dirty="0" smtClean="0"/>
              <a:t> 문제가 발생했을 때 우리는 관련 기관을 통해 발 빠르게 이 내용에 대한 조사를 요청했으며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공정거래위원회</a:t>
            </a:r>
            <a:r>
              <a:rPr lang="en-US" altLang="ko-KR" dirty="0" smtClean="0"/>
              <a:t>(</a:t>
            </a:r>
            <a:r>
              <a:rPr lang="ko-KR" altLang="en-US" dirty="0" smtClean="0"/>
              <a:t>이하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공정위</a:t>
            </a:r>
            <a:r>
              <a:rPr lang="en-US" altLang="ko-KR" dirty="0" smtClean="0"/>
              <a:t>’)</a:t>
            </a:r>
            <a:r>
              <a:rPr lang="ko-KR" altLang="en-US" dirty="0" smtClean="0"/>
              <a:t>에도 조사를 통해 논란에 대한 종지부를 찍을 수 있도록 제보했다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그럼에도 결국 누구도 적극적으로 나서지 않았다</a:t>
            </a:r>
            <a:r>
              <a:rPr lang="en-US" altLang="ko-KR" dirty="0" smtClean="0"/>
              <a:t>”</a:t>
            </a:r>
            <a:r>
              <a:rPr lang="ko-KR" altLang="en-US" dirty="0" smtClean="0"/>
              <a:t>고 말했다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8865" y="4941168"/>
            <a:ext cx="7717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Q4. (</a:t>
            </a:r>
            <a:r>
              <a:rPr lang="ko-KR" altLang="en-US" sz="2000" b="1" dirty="0" smtClean="0"/>
              <a:t>조사한 적 없다고 했을 시</a:t>
            </a:r>
            <a:r>
              <a:rPr lang="en-US" altLang="ko-KR" sz="2000" b="1" dirty="0" smtClean="0"/>
              <a:t>)</a:t>
            </a:r>
          </a:p>
          <a:p>
            <a:r>
              <a:rPr lang="en-US" altLang="ko-KR" sz="2000" b="1" dirty="0" smtClean="0"/>
              <a:t>-</a:t>
            </a:r>
            <a:r>
              <a:rPr lang="ko-KR" altLang="en-US" sz="2000" b="1" dirty="0" smtClean="0"/>
              <a:t>이 때 왜 적극적으로 나서지 않았는가</a:t>
            </a:r>
            <a:r>
              <a:rPr lang="en-US" altLang="ko-KR" sz="2000" b="1" dirty="0" smtClean="0"/>
              <a:t>? </a:t>
            </a:r>
          </a:p>
          <a:p>
            <a:r>
              <a:rPr lang="en-US" altLang="ko-KR" sz="2000" b="1" dirty="0" smtClean="0"/>
              <a:t>-(</a:t>
            </a:r>
            <a:r>
              <a:rPr lang="ko-KR" altLang="en-US" sz="2000" b="1" dirty="0" smtClean="0"/>
              <a:t>앞서 질문에 공정거래법이라고 답 했을 시</a:t>
            </a:r>
            <a:r>
              <a:rPr lang="en-US" altLang="ko-KR" sz="2000" b="1" dirty="0" smtClean="0"/>
              <a:t>) </a:t>
            </a:r>
          </a:p>
          <a:p>
            <a:r>
              <a:rPr lang="ko-KR" altLang="en-US" sz="2000" b="1" dirty="0" smtClean="0"/>
              <a:t> 이 때는 공정거래법이라고 생각을 안 했는가</a:t>
            </a:r>
            <a:r>
              <a:rPr lang="en-US" altLang="ko-KR" sz="2000" b="1" dirty="0" smtClean="0"/>
              <a:t>?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734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51520" y="69797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/>
              <a:t>□ </a:t>
            </a:r>
            <a:r>
              <a:rPr lang="en-US" altLang="ko-KR" dirty="0" smtClean="0"/>
              <a:t>2013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25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소셜커머스</a:t>
            </a:r>
            <a:r>
              <a:rPr lang="ko-KR" altLang="en-US" dirty="0" smtClean="0"/>
              <a:t> 소비자보호 자율준수 가이드라인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개정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274034"/>
            <a:ext cx="7992888" cy="2031325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내용</a:t>
            </a:r>
            <a:r>
              <a:rPr lang="en-US" altLang="ko-K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- </a:t>
            </a:r>
            <a:r>
              <a:rPr lang="ko-KR" altLang="en-US" dirty="0" smtClean="0"/>
              <a:t>가격 또는 할인율 산정의 기준이 되는 정보를 소비자가 알기 쉽게 표시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- </a:t>
            </a:r>
            <a:r>
              <a:rPr lang="ko-KR" altLang="en-US" dirty="0" smtClean="0"/>
              <a:t>판매화면의 구매자수와 판매량 등의 허위조작 금지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- </a:t>
            </a:r>
            <a:r>
              <a:rPr lang="ko-KR" altLang="en-US" dirty="0" smtClean="0"/>
              <a:t>회사직원의 </a:t>
            </a:r>
            <a:r>
              <a:rPr lang="ko-KR" altLang="en-US" dirty="0" err="1" smtClean="0"/>
              <a:t>대량구매후</a:t>
            </a:r>
            <a:r>
              <a:rPr lang="ko-KR" altLang="en-US" dirty="0" smtClean="0"/>
              <a:t> 취소나 이전거래 판매량 합산 금지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- </a:t>
            </a:r>
            <a:r>
              <a:rPr lang="ko-KR" altLang="en-US" dirty="0" smtClean="0"/>
              <a:t>물품관련 정보 구체적 명시 등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7492" y="4221088"/>
            <a:ext cx="7992888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☞</a:t>
            </a:r>
            <a:r>
              <a:rPr lang="ko-KR" altLang="en-US" dirty="0" err="1" smtClean="0"/>
              <a:t>소셜커머스의</a:t>
            </a:r>
            <a:r>
              <a:rPr lang="ko-KR" altLang="en-US" dirty="0" smtClean="0"/>
              <a:t> 구매자 수 부풀리기나 위조상품 판매 등 이런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불법 행위들이 발생하지 않기 위해 사전에 권고 사항과 지침을 제시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364502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50" dirty="0"/>
              <a:t>□ </a:t>
            </a:r>
            <a:r>
              <a:rPr lang="ko-KR" altLang="en-US" sz="2000" b="1" spc="-150" dirty="0" smtClean="0"/>
              <a:t> </a:t>
            </a:r>
            <a:r>
              <a:rPr lang="ko-KR" altLang="en-US" sz="2000" b="1" spc="-150" dirty="0" err="1" smtClean="0"/>
              <a:t>소셜커머스의</a:t>
            </a:r>
            <a:r>
              <a:rPr lang="ko-KR" altLang="en-US" sz="2000" b="1" spc="-150" dirty="0" smtClean="0"/>
              <a:t> 구매자 수 부풀리기나 위조상품 판매는 판매순익 상승의 원인</a:t>
            </a:r>
            <a:endParaRPr lang="ko-KR" altLang="en-US" sz="2000" b="1" spc="-150" dirty="0"/>
          </a:p>
        </p:txBody>
      </p:sp>
    </p:spTree>
    <p:extLst>
      <p:ext uri="{BB962C8B-B14F-4D97-AF65-F5344CB8AC3E}">
        <p14:creationId xmlns:p14="http://schemas.microsoft.com/office/powerpoint/2010/main" val="15838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34153" y="836712"/>
            <a:ext cx="79208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Q5.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소셜커머스는</a:t>
            </a:r>
            <a:r>
              <a:rPr lang="ko-KR" altLang="en-US" sz="2000" b="1" dirty="0" smtClean="0"/>
              <a:t> 판매순익을 올리기 위해 구매자 수 부풀리기 등 </a:t>
            </a:r>
            <a:r>
              <a:rPr lang="ko-KR" altLang="en-US" sz="2000" b="1" dirty="0" err="1" smtClean="0"/>
              <a:t>이용음원사재기</a:t>
            </a:r>
            <a:r>
              <a:rPr lang="ko-KR" altLang="en-US" sz="2000" b="1" dirty="0" smtClean="0"/>
              <a:t> 또한 </a:t>
            </a:r>
            <a:r>
              <a:rPr lang="ko-KR" altLang="en-US" sz="2000" b="1" dirty="0" err="1" smtClean="0"/>
              <a:t>소셜커머스의</a:t>
            </a:r>
            <a:r>
              <a:rPr lang="ko-KR" altLang="en-US" sz="2000" b="1" dirty="0" smtClean="0"/>
              <a:t> 이러한 행동과 </a:t>
            </a:r>
            <a:r>
              <a:rPr lang="ko-KR" altLang="en-US" sz="2000" b="1" dirty="0" err="1" smtClean="0"/>
              <a:t>똑같은거</a:t>
            </a:r>
            <a:r>
              <a:rPr lang="ko-KR" altLang="en-US" sz="2000" b="1" dirty="0" smtClean="0"/>
              <a:t> 아닌가</a:t>
            </a:r>
            <a:r>
              <a:rPr lang="en-US" altLang="ko-KR" sz="2000" b="1" dirty="0" smtClean="0"/>
              <a:t>? 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무엇이 다른가</a:t>
            </a:r>
            <a:r>
              <a:rPr lang="en-US" altLang="ko-KR" sz="2000" b="1" dirty="0" smtClean="0"/>
              <a:t>?</a:t>
            </a:r>
            <a:r>
              <a:rPr lang="ko-KR" altLang="en-US" sz="2000" b="1" dirty="0" smtClean="0"/>
              <a:t> </a:t>
            </a:r>
            <a:endParaRPr lang="ko-KR" alt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4153" y="2852936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</a:t>
            </a:r>
            <a:r>
              <a:rPr lang="ko-KR" alt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공정위의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역할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시장 공정성과 투명성을 강화해야 함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153" y="3284984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 - </a:t>
            </a:r>
            <a:r>
              <a:rPr lang="ko-KR" altLang="en-US" dirty="0" smtClean="0"/>
              <a:t>현행법상 </a:t>
            </a:r>
            <a:r>
              <a:rPr lang="ko-KR" altLang="en-US" dirty="0" err="1" smtClean="0"/>
              <a:t>음원료</a:t>
            </a:r>
            <a:r>
              <a:rPr lang="ko-KR" altLang="en-US" dirty="0" smtClean="0"/>
              <a:t> 중 가장 많은 배분을 차지하는 이는 제작사라는 점을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err="1" smtClean="0"/>
              <a:t>염두해야</a:t>
            </a:r>
            <a:r>
              <a:rPr lang="ko-KR" altLang="en-US" dirty="0" smtClean="0"/>
              <a:t> 함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- </a:t>
            </a:r>
            <a:r>
              <a:rPr lang="ko-KR" altLang="en-US" dirty="0" smtClean="0"/>
              <a:t>업계의 </a:t>
            </a:r>
            <a:r>
              <a:rPr lang="ko-KR" altLang="en-US" dirty="0" err="1" smtClean="0"/>
              <a:t>음원</a:t>
            </a:r>
            <a:r>
              <a:rPr lang="ko-KR" altLang="en-US" dirty="0" smtClean="0"/>
              <a:t> 차트에 대한 과잉 인식 개선안을 마련해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공정한 경쟁을 유도해야 함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- </a:t>
            </a:r>
            <a:r>
              <a:rPr lang="ko-KR" altLang="en-US" dirty="0" err="1" smtClean="0"/>
              <a:t>음원사이트의</a:t>
            </a:r>
            <a:r>
              <a:rPr lang="ko-KR" altLang="en-US" dirty="0" smtClean="0"/>
              <a:t> 차트 순위 결정 관련하여 공정한 기준을 적용할 수 있도록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 시스템 개선 논의 해야 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79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16632"/>
            <a:ext cx="9433047" cy="6857207"/>
          </a:xfrm>
          <a:prstGeom prst="rect">
            <a:avLst/>
          </a:prstGeom>
        </p:spPr>
      </p:pic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459432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4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532</Words>
  <Application>Microsoft Office PowerPoint</Application>
  <PresentationFormat>화면 슬라이드 쇼(4:3)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2018-10-15T11:26:45Z</dcterms:created>
  <dcterms:modified xsi:type="dcterms:W3CDTF">2018-10-15T11:30:15Z</dcterms:modified>
</cp:coreProperties>
</file>