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34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39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97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35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33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7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7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1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26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30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7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6FC0-7410-4DB4-B1D7-D1E9D30013A1}" type="datetimeFigureOut">
              <a:rPr lang="ko-KR" altLang="en-US" smtClean="0"/>
              <a:t>2018-10-15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2709-1C19-4D88-B2A9-7BEA5CEAE7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공정거래위원회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764704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수상한 인수인계 확인서</a:t>
            </a:r>
            <a:endParaRPr lang="ko-KR" altLang="en-US" sz="2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더욱이 이 조사관이 당시 인사이동을 하면서 작성했던 인수인계 확인서가 </a:t>
            </a:r>
            <a:endParaRPr lang="en-US" altLang="ko-KR" dirty="0" smtClean="0"/>
          </a:p>
          <a:p>
            <a:r>
              <a:rPr lang="ko-KR" altLang="en-US" dirty="0" smtClean="0"/>
              <a:t>내용이 축소되어 재 작성됨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2768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- (</a:t>
            </a:r>
            <a:r>
              <a:rPr lang="ko-KR" altLang="en-US" dirty="0" smtClean="0"/>
              <a:t>당초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심사보고서를 작성해 안건상정 결재를 올렸다는 내용 포함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 - (</a:t>
            </a:r>
            <a:r>
              <a:rPr lang="ko-KR" altLang="en-US" dirty="0" smtClean="0"/>
              <a:t>재작성</a:t>
            </a:r>
            <a:r>
              <a:rPr lang="en-US" altLang="ko-KR" dirty="0" smtClean="0"/>
              <a:t>) </a:t>
            </a:r>
            <a:r>
              <a:rPr lang="ko-KR" altLang="en-US" dirty="0" smtClean="0"/>
              <a:t>하도급불공정거래의 건이라는 제목만으로 축소</a:t>
            </a:r>
            <a:endParaRPr lang="ko-KR" altLang="en-US" dirty="0"/>
          </a:p>
        </p:txBody>
      </p:sp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"/>
            <a:ext cx="914400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930007" y="176341"/>
            <a:ext cx="7242393" cy="37372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 fontAlgn="base"/>
            <a:r>
              <a:rPr lang="en-US" altLang="ko-KR" sz="2000" b="1" spc="-107" dirty="0"/>
              <a:t>&lt;</a:t>
            </a:r>
            <a:r>
              <a:rPr lang="ko-KR" altLang="en-US" sz="2000" b="1" spc="-107" dirty="0"/>
              <a:t>당초 서명한 인수인계확인서</a:t>
            </a:r>
            <a:r>
              <a:rPr lang="en-US" altLang="ko-KR" sz="2000" b="1" spc="-107" dirty="0"/>
              <a:t>&gt;</a:t>
            </a:r>
            <a:endParaRPr lang="ko-KR" altLang="en-US" sz="2000" dirty="0"/>
          </a:p>
        </p:txBody>
      </p:sp>
      <p:pic>
        <p:nvPicPr>
          <p:cNvPr id="7" name="_x214285328" descr="EMB0000311869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0" y="619129"/>
            <a:ext cx="6855081" cy="31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925334" y="3776181"/>
            <a:ext cx="6857905" cy="37372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en-US" altLang="ko-KR" sz="2000" b="1" spc="-107" dirty="0"/>
              <a:t>&lt;</a:t>
            </a:r>
            <a:r>
              <a:rPr lang="ko-KR" altLang="en-US" sz="2000" b="1" spc="-107" dirty="0"/>
              <a:t>재작성 된 인수인계확인서</a:t>
            </a:r>
            <a:r>
              <a:rPr lang="en-US" altLang="ko-KR" sz="2000" b="1" spc="-107" dirty="0"/>
              <a:t>&gt;</a:t>
            </a:r>
            <a:endParaRPr lang="ko-KR" altLang="en-US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0" y="4221088"/>
            <a:ext cx="7210880" cy="2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641053" y="790421"/>
            <a:ext cx="667837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675414" y="1910190"/>
            <a:ext cx="413174" cy="213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690748" y="2300233"/>
            <a:ext cx="1081051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6778835" y="2300233"/>
            <a:ext cx="1028686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638927" y="2513138"/>
            <a:ext cx="1188947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1588812" y="2821743"/>
            <a:ext cx="1337291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543315" y="2821744"/>
            <a:ext cx="1337291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638465" y="3776181"/>
            <a:ext cx="773295" cy="14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1688686" y="3140968"/>
            <a:ext cx="773295" cy="14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1708842" y="4354817"/>
            <a:ext cx="702918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1626501" y="4592527"/>
            <a:ext cx="956707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622723" y="5008147"/>
            <a:ext cx="1303380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680433" y="5408111"/>
            <a:ext cx="1347705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1567384" y="5349316"/>
            <a:ext cx="1483014" cy="115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494005" y="5877272"/>
            <a:ext cx="814886" cy="154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25332" y="577187"/>
            <a:ext cx="6882189" cy="15994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925333" y="4214000"/>
            <a:ext cx="7322097" cy="70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ko-KR" altLang="en-US" dirty="0"/>
          </a:p>
        </p:txBody>
      </p:sp>
      <p:pic>
        <p:nvPicPr>
          <p:cNvPr id="2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948790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후속조치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46857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담당사건 재조사 검토 필요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* </a:t>
            </a:r>
            <a:r>
              <a:rPr lang="ko-KR" altLang="en-US" dirty="0"/>
              <a:t>참고인 출석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이상협 조사관</a:t>
            </a:r>
            <a:r>
              <a:rPr lang="en-US" altLang="ko-KR" dirty="0"/>
              <a:t>(</a:t>
            </a:r>
            <a:r>
              <a:rPr lang="ko-KR" altLang="en-US" dirty="0"/>
              <a:t>전 공정위 서기관</a:t>
            </a:r>
            <a:r>
              <a:rPr lang="en-US" altLang="ko-KR" dirty="0"/>
              <a:t>), </a:t>
            </a:r>
            <a:r>
              <a:rPr lang="ko-KR" altLang="en-US" dirty="0"/>
              <a:t>해당 사건 피해자 이재만씨 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사실관계확인 등 질의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피해자 이재만씨 현장에서 재조사 요구 서류 전달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9" y="4442018"/>
            <a:ext cx="3113162" cy="2239889"/>
          </a:xfrm>
          <a:prstGeom prst="rect">
            <a:avLst/>
          </a:prstGeom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2276872"/>
            <a:ext cx="712879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공정위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조사업무 투명성 제고 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위한 제도개선 마련 시급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공정거래위원회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3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20624" y="836712"/>
            <a:ext cx="8244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 </a:t>
            </a:r>
            <a:r>
              <a:rPr lang="ko-KR" altLang="en-US" sz="2000" b="1" dirty="0" smtClean="0"/>
              <a:t>김상조 </a:t>
            </a:r>
            <a:r>
              <a:rPr lang="ko-KR" altLang="en-US" sz="2000" b="1" dirty="0"/>
              <a:t>위원장 취임</a:t>
            </a:r>
            <a:r>
              <a:rPr lang="en-US" altLang="ko-KR" sz="2000" b="1" dirty="0"/>
              <a:t>(17.6.14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취임사</a:t>
            </a:r>
            <a:r>
              <a:rPr lang="en-US" altLang="ko-KR" sz="2000" b="1" dirty="0"/>
              <a:t>) </a:t>
            </a:r>
            <a:r>
              <a:rPr lang="en-US" altLang="ko-KR" sz="2000" b="1" dirty="0" smtClean="0"/>
              <a:t> 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을의 눈물 닦아주는 데 주력하겠다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갑을 관계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강조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(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주년 기념</a:t>
            </a:r>
            <a:r>
              <a:rPr lang="en-US" altLang="ko-KR" sz="2000" b="1" dirty="0"/>
              <a:t>)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을의 눈물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닦아주고자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갑을 관계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개선에 힘을 쏟았다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2773"/>
            <a:ext cx="496855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764704"/>
            <a:ext cx="3345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일명 김상조 효과의 실체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467544" y="1412776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기 대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취임 이후 </a:t>
            </a:r>
            <a:r>
              <a:rPr lang="en-US" altLang="ko-KR" dirty="0"/>
              <a:t>17</a:t>
            </a:r>
            <a:r>
              <a:rPr lang="ko-KR" altLang="en-US" dirty="0"/>
              <a:t>년 하반기에 민원</a:t>
            </a:r>
            <a:r>
              <a:rPr lang="en-US" altLang="ko-KR" dirty="0"/>
              <a:t>‧</a:t>
            </a:r>
            <a:r>
              <a:rPr lang="ko-KR" altLang="en-US" dirty="0"/>
              <a:t>신고 신청 </a:t>
            </a:r>
            <a:r>
              <a:rPr lang="ko-KR" altLang="en-US" dirty="0" smtClean="0"/>
              <a:t>집중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4,983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지난 </a:t>
            </a:r>
            <a:r>
              <a:rPr lang="ko-KR" altLang="en-US" dirty="0"/>
              <a:t>동기 대비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50.2%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급증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(</a:t>
            </a:r>
            <a:r>
              <a:rPr lang="ko-KR" altLang="en-US" sz="2000" b="1" dirty="0"/>
              <a:t>결 과</a:t>
            </a:r>
            <a:r>
              <a:rPr lang="en-US" altLang="ko-KR" sz="2000" b="1" dirty="0"/>
              <a:t>)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경고 건수 및 자진시정 건수 각각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26%, 22%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</a:t>
            </a:r>
            <a:endParaRPr lang="ko-KR" alt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반면 </a:t>
            </a:r>
            <a:r>
              <a:rPr lang="ko-KR" altLang="en-US" dirty="0"/>
              <a:t>고발 건수</a:t>
            </a:r>
            <a:r>
              <a:rPr lang="en-US" altLang="ko-KR" dirty="0"/>
              <a:t>, </a:t>
            </a:r>
            <a:r>
              <a:rPr lang="ko-KR" altLang="en-US" dirty="0"/>
              <a:t>시정명령 건수 각각 </a:t>
            </a:r>
            <a:r>
              <a:rPr lang="en-US" altLang="ko-KR" dirty="0"/>
              <a:t>18%, 14% </a:t>
            </a:r>
            <a:r>
              <a:rPr lang="ko-KR" altLang="en-US" dirty="0" smtClean="0"/>
              <a:t>증가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34443" y="826287"/>
            <a:ext cx="4259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공정위 ‘익명제보센터’ 접수 내역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4573454" y="1700808"/>
            <a:ext cx="4304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smtClean="0"/>
              <a:t>☞ 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r>
              <a:rPr lang="en-US" altLang="ko-KR" dirty="0" smtClean="0"/>
              <a:t>~ 2018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월까지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총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2,112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건 신고 접수</a:t>
            </a:r>
            <a:endParaRPr lang="en-US" altLang="ko-KR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endParaRPr lang="ko-KR" alt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☞ </a:t>
            </a:r>
            <a:r>
              <a:rPr lang="ko-KR" altLang="en-US" dirty="0" smtClean="0"/>
              <a:t>하도급 관련 재보고 </a:t>
            </a:r>
            <a:r>
              <a:rPr lang="en-US" altLang="ko-KR" dirty="0" smtClean="0"/>
              <a:t>1,563</a:t>
            </a:r>
            <a:r>
              <a:rPr lang="ko-KR" altLang="en-US" dirty="0" smtClean="0"/>
              <a:t>건으로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 smtClean="0"/>
              <a:t> 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74% 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차지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3" y="1346442"/>
            <a:ext cx="4324026" cy="3162678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1035876"/>
            <a:ext cx="4628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spc="-150" dirty="0"/>
              <a:t>□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김상조 위원장에게 날아간 내부메일</a:t>
            </a: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667708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 smtClean="0"/>
              <a:t>○ 공정위 </a:t>
            </a:r>
            <a:r>
              <a:rPr lang="ko-KR" altLang="en-US" dirty="0"/>
              <a:t>불공정하도급 관련 이상협 조사관은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‘</a:t>
            </a:r>
            <a:r>
              <a:rPr lang="en-US" altLang="ko-KR" dirty="0"/>
              <a:t>16</a:t>
            </a:r>
            <a:r>
              <a:rPr lang="ko-KR" altLang="en-US" dirty="0"/>
              <a:t>년도에 배정받은 사건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현대차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협력사 불공정하도급행위</a:t>
            </a: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을 조사하면서 위법성을 </a:t>
            </a:r>
            <a:r>
              <a:rPr lang="ko-KR" altLang="en-US" dirty="0"/>
              <a:t>인정하고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심사보고서까지 </a:t>
            </a:r>
            <a:r>
              <a:rPr lang="ko-KR" altLang="en-US" dirty="0"/>
              <a:t>작성했는데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 정기인사로 </a:t>
            </a:r>
            <a:r>
              <a:rPr lang="ko-KR" altLang="en-US" dirty="0"/>
              <a:t>인해 조사를 인수인계해야 </a:t>
            </a:r>
            <a:r>
              <a:rPr lang="ko-KR" altLang="en-US" dirty="0" smtClean="0"/>
              <a:t>했음</a:t>
            </a:r>
            <a:endParaRPr lang="en-US" altLang="ko-KR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75820"/>
            <a:ext cx="3024336" cy="2736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55446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○ </a:t>
            </a:r>
            <a:r>
              <a:rPr lang="ko-KR" altLang="en-US" dirty="0" smtClean="0"/>
              <a:t>인수인계를 </a:t>
            </a:r>
            <a:r>
              <a:rPr lang="ko-KR" altLang="en-US" dirty="0"/>
              <a:t>세심하게 작성하고 조사를 넘겼지만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수개월 </a:t>
            </a:r>
            <a:r>
              <a:rPr lang="ko-KR" altLang="en-US" dirty="0"/>
              <a:t>처리가 지연되면서 재조사를 거쳐 </a:t>
            </a:r>
            <a:r>
              <a:rPr lang="ko-KR" altLang="en-US" dirty="0" smtClean="0"/>
              <a:t>결국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    ‘</a:t>
            </a:r>
            <a:r>
              <a:rPr lang="en-US" altLang="ko-KR" dirty="0"/>
              <a:t>16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사실상 무혐의인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심사절차종료‘ </a:t>
            </a:r>
            <a:r>
              <a:rPr lang="ko-KR" altLang="en-US" dirty="0" smtClean="0"/>
              <a:t>됨</a:t>
            </a:r>
          </a:p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"/>
            <a:ext cx="914400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48060" y="1484784"/>
            <a:ext cx="8434739" cy="468105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dirty="0"/>
              <a:t>○ </a:t>
            </a:r>
            <a:r>
              <a:rPr lang="en-US" altLang="ko-KR" sz="2000" dirty="0"/>
              <a:t>`</a:t>
            </a:r>
            <a:r>
              <a:rPr lang="en-US" altLang="ko-KR" sz="2000" spc="-107" dirty="0"/>
              <a:t>17</a:t>
            </a:r>
            <a:r>
              <a:rPr lang="ko-KR" altLang="en-US" sz="2000" spc="-107" dirty="0"/>
              <a:t>년 </a:t>
            </a:r>
            <a:r>
              <a:rPr lang="en-US" altLang="ko-KR" sz="2000" spc="-107" dirty="0"/>
              <a:t>6</a:t>
            </a:r>
            <a:r>
              <a:rPr lang="ko-KR" altLang="en-US" sz="2000" spc="-107" dirty="0"/>
              <a:t>월</a:t>
            </a:r>
            <a:r>
              <a:rPr lang="en-US" altLang="ko-KR" sz="2000" spc="-107" dirty="0"/>
              <a:t>, </a:t>
            </a:r>
            <a:r>
              <a:rPr lang="ko-KR" altLang="en-US" sz="2000" spc="-107" dirty="0"/>
              <a:t>명예퇴직을 하루 앞두고 김상조 위원장에 메일을 보냄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47912"/>
            <a:ext cx="131951" cy="34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5306" tIns="32653" rIns="65306" bIns="32653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7" name="_x214284608" descr="EMB0000311869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0" y="2276872"/>
            <a:ext cx="816090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241143" y="3405188"/>
            <a:ext cx="2032000" cy="195603"/>
          </a:xfrm>
        </p:spPr>
        <p:txBody>
          <a:bodyPr/>
          <a:lstStyle/>
          <a:p>
            <a:fld id="{0BC4CDFF-4813-440B-A3D8-2C79B0D04FD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35" y="1340768"/>
            <a:ext cx="5976664" cy="516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8580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[</a:t>
            </a:r>
            <a:r>
              <a:rPr lang="ko-KR" altLang="en-US" sz="2800" b="1" dirty="0" smtClean="0"/>
              <a:t>첨부자료</a:t>
            </a:r>
            <a:r>
              <a:rPr lang="en-US" altLang="ko-KR" sz="2800" b="1" dirty="0" smtClean="0"/>
              <a:t>]</a:t>
            </a:r>
            <a:endParaRPr lang="ko-KR" altLang="en-US" b="1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1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7"/>
            <a:ext cx="914400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545463"/>
            <a:ext cx="9086240" cy="164880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endParaRPr lang="ko-KR" altLang="en-US" sz="1700" spc="-107" dirty="0"/>
          </a:p>
          <a:p>
            <a:pPr fontAlgn="base">
              <a:lnSpc>
                <a:spcPct val="150000"/>
              </a:lnSpc>
            </a:pPr>
            <a:r>
              <a:rPr lang="ko-KR" altLang="en-US" sz="1700" spc="-107" dirty="0"/>
              <a:t>“원사업자 수급사업자를 거의 거의 거덜을 낸 위법성이 큰 사안이라 생각합니다</a:t>
            </a:r>
            <a:r>
              <a:rPr lang="en-US" altLang="ko-KR" sz="1700" spc="-107" dirty="0"/>
              <a:t>. </a:t>
            </a:r>
            <a:r>
              <a:rPr lang="ko-KR" altLang="en-US" sz="1700" spc="-107" dirty="0"/>
              <a:t>그런데 그것을 물려받은 후임은 조사출장 등 바쁜 와중에서도 다 끝낸 사건을 다시 뒤집어서는 심의절차종료 등으로 끝내서 피심인에게 면죄부를 주었습니다</a:t>
            </a:r>
            <a:r>
              <a:rPr lang="en-US" altLang="ko-KR" sz="1700" spc="-107" dirty="0"/>
              <a:t>. </a:t>
            </a:r>
            <a:r>
              <a:rPr lang="ko-KR" altLang="en-US" sz="1700" spc="-107" dirty="0"/>
              <a:t>납득하기 어려운 처사라 하겠습니다</a:t>
            </a:r>
            <a:r>
              <a:rPr lang="en-US" altLang="ko-KR" sz="1700" spc="-107" dirty="0"/>
              <a:t>. </a:t>
            </a:r>
            <a:endParaRPr lang="ko-KR" altLang="en-US" sz="1700" spc="-107" dirty="0"/>
          </a:p>
        </p:txBody>
      </p:sp>
      <p:sp>
        <p:nvSpPr>
          <p:cNvPr id="5" name="직사각형 4"/>
          <p:cNvSpPr/>
          <p:nvPr/>
        </p:nvSpPr>
        <p:spPr>
          <a:xfrm>
            <a:off x="-1" y="2076671"/>
            <a:ext cx="9086241" cy="1253090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700" spc="-107" dirty="0"/>
              <a:t>그리고 그 심사보고서 증거자료</a:t>
            </a:r>
            <a:r>
              <a:rPr lang="en-US" altLang="ko-KR" sz="1700" spc="-107" dirty="0"/>
              <a:t>(TCI </a:t>
            </a:r>
            <a:r>
              <a:rPr lang="ko-KR" altLang="en-US" sz="1700" spc="-107" dirty="0"/>
              <a:t>관련 감액 등</a:t>
            </a:r>
            <a:r>
              <a:rPr lang="en-US" altLang="ko-KR" sz="1700" spc="-107" dirty="0"/>
              <a:t>)</a:t>
            </a:r>
            <a:r>
              <a:rPr lang="ko-KR" altLang="en-US" sz="1700" spc="-107" dirty="0"/>
              <a:t>은 </a:t>
            </a:r>
            <a:r>
              <a:rPr lang="en-US" altLang="ko-KR" sz="1700" spc="-107" dirty="0"/>
              <a:t>2015</a:t>
            </a:r>
            <a:r>
              <a:rPr lang="ko-KR" altLang="en-US" sz="1700" spc="-107" dirty="0"/>
              <a:t>년 말경 </a:t>
            </a:r>
            <a:r>
              <a:rPr lang="en-US" altLang="ko-KR" sz="1700" spc="-107" dirty="0"/>
              <a:t>***</a:t>
            </a:r>
            <a:r>
              <a:rPr lang="ko-KR" altLang="en-US" sz="1700" spc="-107" dirty="0"/>
              <a:t>에 대한 직권조사에서 확보한 하도급법상의 감액관련 자료입니다</a:t>
            </a:r>
            <a:r>
              <a:rPr lang="en-US" altLang="ko-KR" sz="1700" spc="-107" dirty="0"/>
              <a:t>.(</a:t>
            </a:r>
            <a:r>
              <a:rPr lang="ko-KR" altLang="en-US" sz="1700" spc="-107" dirty="0"/>
              <a:t>자기들 표현으로는 ‘매출차감’</a:t>
            </a:r>
            <a:r>
              <a:rPr lang="en-US" altLang="ko-KR" sz="1700" spc="-107" dirty="0"/>
              <a:t>) 500</a:t>
            </a:r>
            <a:r>
              <a:rPr lang="ko-KR" altLang="en-US" sz="1700" spc="-107" dirty="0"/>
              <a:t>억 규모이입니다</a:t>
            </a:r>
            <a:r>
              <a:rPr lang="en-US" altLang="ko-KR" sz="1700" spc="-107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700" spc="-107" dirty="0"/>
              <a:t>이와 관련한 구체적 공제</a:t>
            </a:r>
            <a:r>
              <a:rPr lang="en-US" altLang="ko-KR" sz="1700" spc="-107" dirty="0"/>
              <a:t>(</a:t>
            </a:r>
            <a:r>
              <a:rPr lang="ko-KR" altLang="en-US" sz="1700" spc="-107" dirty="0"/>
              <a:t>감액</a:t>
            </a:r>
            <a:r>
              <a:rPr lang="en-US" altLang="ko-KR" sz="1700" spc="-107" dirty="0"/>
              <a:t>) </a:t>
            </a:r>
            <a:r>
              <a:rPr lang="ko-KR" altLang="en-US" sz="1700" spc="-107" dirty="0"/>
              <a:t>합의서 등도 다수 확보하였습니다</a:t>
            </a:r>
            <a:r>
              <a:rPr lang="en-US" altLang="ko-KR" sz="1700" spc="-107" dirty="0"/>
              <a:t>. </a:t>
            </a:r>
            <a:endParaRPr lang="ko-KR" altLang="en-US" sz="1700" spc="-107" dirty="0"/>
          </a:p>
        </p:txBody>
      </p:sp>
      <p:sp>
        <p:nvSpPr>
          <p:cNvPr id="6" name="직사각형 5"/>
          <p:cNvSpPr/>
          <p:nvPr/>
        </p:nvSpPr>
        <p:spPr>
          <a:xfrm>
            <a:off x="11977" y="420095"/>
            <a:ext cx="4354286" cy="648529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fontAlgn="base"/>
            <a:endParaRPr lang="ko-KR" altLang="en-US" dirty="0"/>
          </a:p>
          <a:p>
            <a:pPr fontAlgn="base"/>
            <a:r>
              <a:rPr lang="ko-KR" altLang="en-US" sz="2000" b="1" spc="-107" dirty="0"/>
              <a:t>□</a:t>
            </a:r>
            <a:r>
              <a:rPr lang="ko-KR" altLang="en-US" sz="2000" b="1" dirty="0"/>
              <a:t> 내용을 보면</a:t>
            </a:r>
            <a:r>
              <a:rPr lang="en-US" altLang="ko-KR" sz="2000" b="1" dirty="0"/>
              <a:t>, </a:t>
            </a:r>
            <a:endParaRPr lang="ko-KR" altLang="en-US" sz="2000" dirty="0"/>
          </a:p>
        </p:txBody>
      </p:sp>
      <p:sp>
        <p:nvSpPr>
          <p:cNvPr id="7" name="직사각형 6"/>
          <p:cNvSpPr/>
          <p:nvPr/>
        </p:nvSpPr>
        <p:spPr>
          <a:xfrm>
            <a:off x="7246" y="3467576"/>
            <a:ext cx="9117931" cy="164880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700" dirty="0"/>
              <a:t>고문로펌인 </a:t>
            </a:r>
            <a:r>
              <a:rPr lang="en-US" altLang="ko-KR" sz="1700" dirty="0"/>
              <a:t>**</a:t>
            </a:r>
            <a:r>
              <a:rPr lang="ko-KR" altLang="en-US" sz="1700" dirty="0"/>
              <a:t>이 여기에 대해 우려를 표시한 문건</a:t>
            </a:r>
            <a:r>
              <a:rPr lang="en-US" altLang="ko-KR" sz="1700" dirty="0"/>
              <a:t>, ***</a:t>
            </a:r>
            <a:r>
              <a:rPr lang="ko-KR" altLang="en-US" sz="1700" dirty="0"/>
              <a:t> 감사실이 이의 문제성과 관련해 회장에게 보고한 문건 등도 당시 확보를 하였습니다</a:t>
            </a:r>
            <a:r>
              <a:rPr lang="en-US" altLang="ko-KR" sz="1700" dirty="0"/>
              <a:t>. </a:t>
            </a:r>
            <a:r>
              <a:rPr lang="ko-KR" altLang="en-US" sz="1700" dirty="0"/>
              <a:t>그런데 올초에 이에 대한 심결이 났는데 법위반금액</a:t>
            </a:r>
            <a:r>
              <a:rPr lang="en-US" altLang="ko-KR" sz="1700" dirty="0"/>
              <a:t>(</a:t>
            </a:r>
            <a:r>
              <a:rPr lang="ko-KR" altLang="en-US" sz="1700" dirty="0"/>
              <a:t>감액금액</a:t>
            </a:r>
            <a:r>
              <a:rPr lang="en-US" altLang="ko-KR" sz="1700" dirty="0"/>
              <a:t>) 3</a:t>
            </a:r>
            <a:r>
              <a:rPr lang="ko-KR" altLang="en-US" sz="1700" dirty="0"/>
              <a:t>억원으로 해서 </a:t>
            </a:r>
            <a:r>
              <a:rPr lang="en-US" altLang="ko-KR" sz="1700" dirty="0"/>
              <a:t>***</a:t>
            </a:r>
            <a:r>
              <a:rPr lang="ko-KR" altLang="en-US" sz="1700" dirty="0"/>
              <a:t>가 </a:t>
            </a:r>
            <a:r>
              <a:rPr lang="en-US" altLang="ko-KR" sz="1700" dirty="0"/>
              <a:t>8</a:t>
            </a:r>
            <a:r>
              <a:rPr lang="ko-KR" altLang="en-US" sz="1700" dirty="0"/>
              <a:t>천만원 정도의 과징금만 받았습니다</a:t>
            </a:r>
            <a:r>
              <a:rPr lang="en-US" altLang="ko-KR" sz="1700" dirty="0"/>
              <a:t>. </a:t>
            </a:r>
            <a:r>
              <a:rPr lang="ko-KR" altLang="en-US" sz="1700" dirty="0"/>
              <a:t>역시 납득하기 어려운 일입니다</a:t>
            </a:r>
            <a:r>
              <a:rPr lang="en-US" altLang="ko-KR" sz="1700" dirty="0"/>
              <a:t>.”</a:t>
            </a:r>
            <a:endParaRPr lang="ko-KR" altLang="en-US" sz="1700" dirty="0"/>
          </a:p>
        </p:txBody>
      </p:sp>
      <p:sp>
        <p:nvSpPr>
          <p:cNvPr id="8" name="직사각형 7"/>
          <p:cNvSpPr/>
          <p:nvPr/>
        </p:nvSpPr>
        <p:spPr>
          <a:xfrm>
            <a:off x="11978" y="5058821"/>
            <a:ext cx="8949081" cy="1648803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700" dirty="0"/>
              <a:t>“그리고 부탁 드리고 싶은 것은</a:t>
            </a:r>
            <a:r>
              <a:rPr lang="en-US" altLang="ko-KR" sz="1700" dirty="0"/>
              <a:t>, </a:t>
            </a:r>
            <a:r>
              <a:rPr lang="ko-KR" altLang="en-US" sz="1700" dirty="0"/>
              <a:t>만일 이 두사안이 사건무마로 밝혀지더라도 적어도 담당자에게만은 책임을 묻지말아다라는 것입니다</a:t>
            </a:r>
            <a:r>
              <a:rPr lang="en-US" altLang="ko-KR" sz="1700" dirty="0"/>
              <a:t>. </a:t>
            </a:r>
            <a:r>
              <a:rPr lang="ko-KR" altLang="en-US" sz="1700" dirty="0"/>
              <a:t>조직의 틈바구니에 끼어서 그렇게 하지 않고서는 배겨나지 못했을 것이었기 때문입니다</a:t>
            </a:r>
            <a:r>
              <a:rPr lang="en-US" altLang="ko-KR" sz="1700" dirty="0"/>
              <a:t>. </a:t>
            </a:r>
            <a:r>
              <a:rPr lang="ko-KR" altLang="en-US" sz="1700" dirty="0"/>
              <a:t>위원장님의 리더쉽 아래 위원회가 국민들의 따뜻한 지지와 신뢰를 다시 회복하리라 생각합니다</a:t>
            </a:r>
            <a:r>
              <a:rPr lang="en-US" altLang="ko-KR" sz="1700" dirty="0"/>
              <a:t>.”</a:t>
            </a:r>
            <a:endParaRPr lang="ko-KR" altLang="en-US" sz="1700" dirty="0"/>
          </a:p>
        </p:txBody>
      </p:sp>
      <p:pic>
        <p:nvPicPr>
          <p:cNvPr id="11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503</Words>
  <Application>Microsoft Office PowerPoint</Application>
  <PresentationFormat>화면 슬라이드 쇼(4:3)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2018-10-15T11:26:02Z</dcterms:created>
  <dcterms:modified xsi:type="dcterms:W3CDTF">2018-10-15T11:29:21Z</dcterms:modified>
</cp:coreProperties>
</file>