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170FB-7665-4FEB-A69D-4775045A5485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812B-C9B0-4198-B54D-5E18A4829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3073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170FB-7665-4FEB-A69D-4775045A5485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812B-C9B0-4198-B54D-5E18A4829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5829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170FB-7665-4FEB-A69D-4775045A5485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812B-C9B0-4198-B54D-5E18A4829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129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170FB-7665-4FEB-A69D-4775045A5485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812B-C9B0-4198-B54D-5E18A4829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1601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170FB-7665-4FEB-A69D-4775045A5485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812B-C9B0-4198-B54D-5E18A4829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5053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170FB-7665-4FEB-A69D-4775045A5485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812B-C9B0-4198-B54D-5E18A4829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28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170FB-7665-4FEB-A69D-4775045A5485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812B-C9B0-4198-B54D-5E18A4829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5086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170FB-7665-4FEB-A69D-4775045A5485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812B-C9B0-4198-B54D-5E18A4829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640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170FB-7665-4FEB-A69D-4775045A5485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812B-C9B0-4198-B54D-5E18A4829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0838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170FB-7665-4FEB-A69D-4775045A5485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812B-C9B0-4198-B54D-5E18A4829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5590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170FB-7665-4FEB-A69D-4775045A5485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5812B-C9B0-4198-B54D-5E18A4829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3257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170FB-7665-4FEB-A69D-4775045A5485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5812B-C9B0-4198-B54D-5E18A4829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4494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</a:t>
            </a:r>
            <a:r>
              <a:rPr lang="ko-KR" altLang="en-US" dirty="0" err="1"/>
              <a:t>스튜어드십코드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8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127" y="2560237"/>
            <a:ext cx="7206819" cy="432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ssembly\Desktop\161229_0252s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958" b="100000" l="4133" r="64600">
                        <a14:foregroundMark x1="42498" y1="46675" x2="52875" y2="73700"/>
                        <a14:foregroundMark x1="41779" y1="42080" x2="53908" y2="49879"/>
                        <a14:foregroundMark x1="55256" y1="51270" x2="57143" y2="56530"/>
                        <a14:foregroundMark x1="8895" y1="81741" x2="8895" y2="90206"/>
                        <a14:foregroundMark x1="9075" y1="78053" x2="8041" y2="81258"/>
                        <a14:foregroundMark x1="38589" y1="90750" x2="39578" y2="94619"/>
                        <a14:foregroundMark x1="58176" y1="63422" x2="52606" y2="81560"/>
                        <a14:foregroundMark x1="59030" y1="74909" x2="54897" y2="82950"/>
                        <a14:foregroundMark x1="57188" y1="81318" x2="57367" y2="82225"/>
                        <a14:foregroundMark x1="58760" y1="79141" x2="58086" y2="89903"/>
                        <a14:foregroundMark x1="57323" y1="84099" x2="59973" y2="81137"/>
                        <a14:backgroundMark x1="59164" y1="80411" x2="49146" y2="99879"/>
                        <a14:backgroundMark x1="47664" y1="91838" x2="40431" y2="99637"/>
                        <a14:backgroundMark x1="45867" y1="96070" x2="48158" y2="98609"/>
                        <a14:backgroundMark x1="58176" y1="86759" x2="60647" y2="84462"/>
                        <a14:backgroundMark x1="55391" y1="88573" x2="59344" y2="86276"/>
                        <a14:backgroundMark x1="58176" y1="88331" x2="59164" y2="90206"/>
                        <a14:backgroundMark x1="58041" y1="86397" x2="60872" y2="820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011"/>
          <a:stretch/>
        </p:blipFill>
        <p:spPr bwMode="auto">
          <a:xfrm>
            <a:off x="4932040" y="1762931"/>
            <a:ext cx="4573438" cy="497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9512" y="1508790"/>
            <a:ext cx="64875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국 정 감 사</a:t>
            </a:r>
            <a:endParaRPr lang="en-US" altLang="ko-KR" sz="4800" b="1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pPr algn="ctr"/>
            <a:r>
              <a:rPr lang="en-US" altLang="ko-KR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(</a:t>
            </a:r>
            <a:r>
              <a:rPr lang="ko-KR" altLang="en-US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국무조정실</a:t>
            </a:r>
            <a:r>
              <a:rPr lang="en-US" altLang="ko-KR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)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E618D833-DF49-4BA7-9087-4EC24B6A9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D7AD-A7C5-4E71-BC4B-93E56E2C80E6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135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1" y="3019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251520" y="2276872"/>
            <a:ext cx="86409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b="1" dirty="0"/>
              <a:t>Q9. </a:t>
            </a:r>
          </a:p>
          <a:p>
            <a:pPr fontAlgn="base">
              <a:lnSpc>
                <a:spcPct val="150000"/>
              </a:lnSpc>
            </a:pPr>
            <a:r>
              <a:rPr lang="ko-KR" altLang="en-US" spc="-150" dirty="0"/>
              <a:t>경제성장률을 비롯한 </a:t>
            </a:r>
            <a:r>
              <a:rPr lang="ko-KR" altLang="en-US" sz="2000" b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경제여건</a:t>
            </a:r>
            <a:r>
              <a:rPr lang="en-US" altLang="ko-KR" spc="-150" dirty="0"/>
              <a:t>,</a:t>
            </a:r>
            <a:r>
              <a:rPr lang="en-US" altLang="ko-KR" b="1" spc="-150" dirty="0"/>
              <a:t> </a:t>
            </a:r>
            <a:r>
              <a:rPr lang="ko-KR" altLang="en-US" spc="-150" dirty="0"/>
              <a:t>그리고 </a:t>
            </a:r>
            <a:r>
              <a:rPr lang="ko-KR" altLang="en-US" sz="2000" b="1" spc="-150" dirty="0"/>
              <a:t>자영업자 비중</a:t>
            </a:r>
            <a:r>
              <a:rPr lang="ko-KR" altLang="en-US" spc="-150" dirty="0"/>
              <a:t>이 높은 </a:t>
            </a:r>
            <a:r>
              <a:rPr lang="ko-KR" altLang="en-US" sz="2000" b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국내 고용환경 </a:t>
            </a:r>
            <a:r>
              <a:rPr lang="ko-KR" altLang="en-US" spc="-150" dirty="0"/>
              <a:t>등을 </a:t>
            </a:r>
            <a:endParaRPr lang="en-US" altLang="ko-KR" spc="-150" dirty="0"/>
          </a:p>
          <a:p>
            <a:pPr fontAlgn="base">
              <a:lnSpc>
                <a:spcPct val="150000"/>
              </a:lnSpc>
            </a:pPr>
            <a:r>
              <a:rPr lang="ko-KR" altLang="en-US" spc="-150" dirty="0"/>
              <a:t>종합적으로 고려한 </a:t>
            </a:r>
            <a:r>
              <a:rPr lang="ko-KR" altLang="en-US" sz="2000" b="1" spc="-150" dirty="0"/>
              <a:t>정보가 공익 위원에게 제공</a:t>
            </a:r>
            <a:r>
              <a:rPr lang="ko-KR" altLang="en-US" spc="-150" dirty="0"/>
              <a:t>되어야 하는데</a:t>
            </a:r>
            <a:r>
              <a:rPr lang="en-US" altLang="ko-KR" spc="-150" dirty="0"/>
              <a:t>,</a:t>
            </a:r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- </a:t>
            </a:r>
            <a:r>
              <a:rPr lang="ko-KR" alt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정부</a:t>
            </a:r>
            <a:r>
              <a:rPr lang="ko-KR" altLang="en-US" dirty="0"/>
              <a:t>가 이러한 </a:t>
            </a:r>
            <a:r>
              <a:rPr lang="ko-KR" alt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정보를 제대로 공유</a:t>
            </a:r>
            <a:r>
              <a:rPr lang="ko-KR" altLang="en-US" dirty="0"/>
              <a:t>하는</a:t>
            </a:r>
            <a:r>
              <a:rPr lang="ko-KR" altLang="en-US" sz="2000" dirty="0"/>
              <a:t> </a:t>
            </a:r>
            <a:r>
              <a:rPr lang="ko-KR" altLang="en-US" dirty="0"/>
              <a:t>노력을 했는가</a:t>
            </a:r>
            <a:r>
              <a:rPr lang="en-US" altLang="ko-KR" dirty="0"/>
              <a:t>?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-</a:t>
            </a:r>
            <a:r>
              <a:rPr lang="ko-KR" altLang="en-US" dirty="0"/>
              <a:t> 이러한 정보가 제공되어 </a:t>
            </a:r>
            <a:r>
              <a:rPr lang="ko-KR" altLang="en-US" sz="2000" b="1" dirty="0"/>
              <a:t>심의 시 설득이 필요하면 설득</a:t>
            </a:r>
            <a:r>
              <a:rPr lang="ko-KR" altLang="en-US" dirty="0"/>
              <a:t>을 해야 하는데</a:t>
            </a:r>
            <a:r>
              <a:rPr lang="en-US" altLang="ko-KR" dirty="0"/>
              <a:t>,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그러한 </a:t>
            </a:r>
            <a:r>
              <a:rPr lang="ko-KR" altLang="en-US" sz="2000" b="1" dirty="0"/>
              <a:t>절차</a:t>
            </a:r>
            <a:r>
              <a:rPr lang="ko-KR" altLang="en-US" dirty="0"/>
              <a:t>가 있었는가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1508787"/>
            <a:ext cx="8640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spc="-150" dirty="0"/>
              <a:t>□ </a:t>
            </a:r>
            <a:r>
              <a:rPr lang="ko-KR" altLang="en-US" sz="2000" b="1" dirty="0"/>
              <a:t>공공의 이익을 위해 공익을 대표하는 </a:t>
            </a:r>
            <a:r>
              <a:rPr lang="en-US" altLang="ko-KR" sz="2000" b="1" dirty="0"/>
              <a:t>‘</a:t>
            </a:r>
            <a:r>
              <a:rPr lang="ko-KR" altLang="en-US" sz="2000" b="1" dirty="0"/>
              <a:t>공익 위원</a:t>
            </a:r>
            <a:r>
              <a:rPr lang="en-US" altLang="ko-KR" sz="2000" b="1" dirty="0"/>
              <a:t>’ </a:t>
            </a:r>
            <a:r>
              <a:rPr lang="ko-KR" altLang="en-US" sz="2000" b="1" dirty="0"/>
              <a:t>의 확실한 역할 필요</a:t>
            </a:r>
          </a:p>
        </p:txBody>
      </p:sp>
      <p:sp>
        <p:nvSpPr>
          <p:cNvPr id="7" name="제목 1"/>
          <p:cNvSpPr>
            <a:spLocks noGrp="1"/>
          </p:cNvSpPr>
          <p:nvPr>
            <p:ph type="title"/>
          </p:nvPr>
        </p:nvSpPr>
        <p:spPr>
          <a:xfrm>
            <a:off x="1691680" y="356659"/>
            <a:ext cx="5760640" cy="75409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ko-KR" altLang="en-US" sz="2800" b="1" spc="-150" dirty="0"/>
              <a:t>정보 </a:t>
            </a:r>
            <a:r>
              <a:rPr lang="ko-KR" altLang="en-US" sz="2800" b="1" spc="-150" dirty="0" err="1"/>
              <a:t>공유해야하는</a:t>
            </a:r>
            <a:r>
              <a:rPr lang="ko-KR" altLang="en-US" sz="2800" b="1" spc="-150" dirty="0"/>
              <a:t> 정부의 역할</a:t>
            </a:r>
          </a:p>
        </p:txBody>
      </p:sp>
    </p:spTree>
    <p:extLst>
      <p:ext uri="{BB962C8B-B14F-4D97-AF65-F5344CB8AC3E}">
        <p14:creationId xmlns:p14="http://schemas.microsoft.com/office/powerpoint/2010/main" val="139726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spc="-300" dirty="0">
                <a:latin typeface="HY헤드라인M" pitchFamily="18" charset="-127"/>
                <a:ea typeface="HY헤드라인M" pitchFamily="18" charset="-127"/>
              </a:rPr>
              <a:t>정부 정책 실패 대표 사례 역사에 남을 것</a:t>
            </a:r>
            <a:endParaRPr lang="en-US" altLang="ko-KR" sz="4000" spc="-300" dirty="0"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en-US" altLang="ko-KR" sz="4000" spc="-300" dirty="0"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ko-KR" altLang="en-US" sz="4000" spc="-300" dirty="0">
                <a:latin typeface="HY헤드라인M" pitchFamily="18" charset="-127"/>
                <a:ea typeface="HY헤드라인M" pitchFamily="18" charset="-127"/>
              </a:rPr>
              <a:t>최저임금위원회</a:t>
            </a:r>
            <a:r>
              <a:rPr lang="en-US" altLang="ko-KR" sz="4000" spc="-300" dirty="0">
                <a:latin typeface="HY헤드라인M" pitchFamily="18" charset="-127"/>
                <a:ea typeface="HY헤드라인M" pitchFamily="18" charset="-127"/>
              </a:rPr>
              <a:t>)</a:t>
            </a:r>
            <a:endParaRPr lang="ko-KR" altLang="en-US" sz="4000" spc="-30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223F-996D-4571-9496-8AA60F730D04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853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571" y="-39642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91679" y="260648"/>
            <a:ext cx="5760641" cy="129614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ko-KR" altLang="en-US" sz="2800" b="1" dirty="0"/>
              <a:t>전세계 유례없는 </a:t>
            </a:r>
            <a:r>
              <a:rPr lang="en-US" altLang="ko-KR" sz="2800" b="1" dirty="0"/>
              <a:t/>
            </a:r>
            <a:br>
              <a:rPr lang="en-US" altLang="ko-KR" sz="2800" b="1" dirty="0"/>
            </a:br>
            <a:r>
              <a:rPr lang="ko-KR" altLang="en-US" sz="2800" b="1" dirty="0"/>
              <a:t>경제 여건 무시한 산출 방법</a:t>
            </a:r>
            <a:r>
              <a:rPr lang="ko-KR" altLang="en-US" sz="4000" b="1" dirty="0"/>
              <a:t> 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323528" y="2464904"/>
            <a:ext cx="73448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000" b="1" dirty="0"/>
              <a:t>주요국의 최근 </a:t>
            </a:r>
            <a:r>
              <a:rPr lang="en-US" altLang="ko-KR" sz="2000" b="1" dirty="0"/>
              <a:t>10</a:t>
            </a:r>
            <a:r>
              <a:rPr lang="ko-KR" altLang="en-US" sz="2000" b="1" dirty="0"/>
              <a:t>년간</a:t>
            </a:r>
            <a:r>
              <a:rPr lang="en-US" altLang="ko-KR" sz="2000" b="1" dirty="0"/>
              <a:t>(‘08~17) </a:t>
            </a:r>
            <a:r>
              <a:rPr lang="ko-KR" altLang="en-US" sz="2000" b="1" dirty="0"/>
              <a:t>최저임금과 경제성장률 관계</a:t>
            </a: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480341"/>
              </p:ext>
            </p:extLst>
          </p:nvPr>
        </p:nvGraphicFramePr>
        <p:xfrm>
          <a:off x="196964" y="3068960"/>
          <a:ext cx="8675867" cy="216024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186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6657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6657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6657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6657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6657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614680">
                <a:tc>
                  <a:txBody>
                    <a:bodyPr/>
                    <a:lstStyle/>
                    <a:p>
                      <a:pPr marL="269240" marR="0" indent="-269240" algn="ctr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effectLst/>
                        </a:rPr>
                        <a:t>구분</a:t>
                      </a:r>
                      <a:endParaRPr lang="ko-KR" altLang="en-US" sz="24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64770" marR="64770" marT="23876" marB="23876" anchor="ctr"/>
                </a:tc>
                <a:tc>
                  <a:txBody>
                    <a:bodyPr/>
                    <a:lstStyle/>
                    <a:p>
                      <a:pPr marL="269240" marR="0" indent="-269240" algn="ctr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b="1" i="1" kern="0" spc="0" dirty="0">
                          <a:solidFill>
                            <a:srgbClr val="FF0000"/>
                          </a:solidFill>
                          <a:effectLst/>
                        </a:rPr>
                        <a:t>한국</a:t>
                      </a:r>
                    </a:p>
                  </a:txBody>
                  <a:tcPr marL="64770" marR="64770" marT="23876" marB="23876" anchor="ctr"/>
                </a:tc>
                <a:tc>
                  <a:txBody>
                    <a:bodyPr/>
                    <a:lstStyle/>
                    <a:p>
                      <a:pPr marL="269240" marR="0" indent="-269240" algn="ctr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effectLst/>
                        </a:rPr>
                        <a:t>일본</a:t>
                      </a:r>
                      <a:endParaRPr lang="ko-KR" altLang="en-US" sz="2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23876" marB="23876" anchor="ctr"/>
                </a:tc>
                <a:tc>
                  <a:txBody>
                    <a:bodyPr/>
                    <a:lstStyle/>
                    <a:p>
                      <a:pPr marL="269240" marR="0" indent="-269240" algn="ctr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effectLst/>
                        </a:rPr>
                        <a:t>미국</a:t>
                      </a:r>
                      <a:endParaRPr lang="ko-KR" altLang="en-US" sz="2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23876" marB="23876" anchor="ctr"/>
                </a:tc>
                <a:tc>
                  <a:txBody>
                    <a:bodyPr/>
                    <a:lstStyle/>
                    <a:p>
                      <a:pPr marL="269240" marR="0" indent="-269240" algn="ctr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effectLst/>
                        </a:rPr>
                        <a:t>호주</a:t>
                      </a:r>
                      <a:endParaRPr lang="ko-KR" altLang="en-US" sz="2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23876" marB="23876" anchor="ctr"/>
                </a:tc>
                <a:tc>
                  <a:txBody>
                    <a:bodyPr/>
                    <a:lstStyle/>
                    <a:p>
                      <a:pPr marL="269240" marR="0" indent="-269240" algn="ctr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effectLst/>
                        </a:rPr>
                        <a:t>터키</a:t>
                      </a:r>
                      <a:endParaRPr lang="ko-KR" altLang="en-US" sz="2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23876" marB="23876" anchor="ctr"/>
                </a:tc>
                <a:tc>
                  <a:txBody>
                    <a:bodyPr/>
                    <a:lstStyle/>
                    <a:p>
                      <a:pPr marL="269240" marR="0" indent="-269240" algn="ctr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effectLst/>
                        </a:rPr>
                        <a:t>중국</a:t>
                      </a:r>
                      <a:endParaRPr lang="ko-KR" altLang="en-US" sz="2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23876" marB="23876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4680">
                <a:tc>
                  <a:txBody>
                    <a:bodyPr/>
                    <a:lstStyle/>
                    <a:p>
                      <a:pPr marL="269240" marR="0" indent="-269240" algn="ctr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200" kern="0" spc="-150" dirty="0">
                          <a:effectLst/>
                        </a:rPr>
                        <a:t>연평균 경제성장률</a:t>
                      </a:r>
                      <a:r>
                        <a:rPr lang="en-US" altLang="ko-KR" sz="2200" kern="0" spc="-150" dirty="0">
                          <a:effectLst/>
                        </a:rPr>
                        <a:t>(%)</a:t>
                      </a:r>
                      <a:endParaRPr lang="ko-KR" altLang="en-US" sz="2200" b="1" kern="0" spc="-15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23876" marB="23876" anchor="ctr"/>
                </a:tc>
                <a:tc>
                  <a:txBody>
                    <a:bodyPr/>
                    <a:lstStyle/>
                    <a:p>
                      <a:pPr marL="269240" marR="0" indent="-269240" algn="r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1" kern="0" spc="0" dirty="0">
                          <a:solidFill>
                            <a:srgbClr val="FF0000"/>
                          </a:solidFill>
                          <a:effectLst/>
                        </a:rPr>
                        <a:t>3.1</a:t>
                      </a:r>
                    </a:p>
                  </a:txBody>
                  <a:tcPr marL="64770" marR="64770" marT="23876" marB="23876" anchor="ctr"/>
                </a:tc>
                <a:tc>
                  <a:txBody>
                    <a:bodyPr/>
                    <a:lstStyle/>
                    <a:p>
                      <a:pPr marL="269240" marR="0" indent="-269240" algn="r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 dirty="0">
                          <a:effectLst/>
                        </a:rPr>
                        <a:t>0.6</a:t>
                      </a:r>
                      <a:endParaRPr lang="en-US" sz="2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23876" marB="23876" anchor="ctr"/>
                </a:tc>
                <a:tc>
                  <a:txBody>
                    <a:bodyPr/>
                    <a:lstStyle/>
                    <a:p>
                      <a:pPr marL="269240" marR="0" indent="-269240" algn="r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 dirty="0">
                          <a:effectLst/>
                        </a:rPr>
                        <a:t>1.4</a:t>
                      </a:r>
                      <a:endParaRPr lang="en-US" sz="2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23876" marB="23876" anchor="ctr"/>
                </a:tc>
                <a:tc>
                  <a:txBody>
                    <a:bodyPr/>
                    <a:lstStyle/>
                    <a:p>
                      <a:pPr marL="269240" marR="0" indent="-269240" algn="r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 dirty="0">
                          <a:effectLst/>
                        </a:rPr>
                        <a:t>2.6</a:t>
                      </a:r>
                      <a:endParaRPr lang="en-US" sz="2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23876" marB="23876" anchor="ctr"/>
                </a:tc>
                <a:tc>
                  <a:txBody>
                    <a:bodyPr/>
                    <a:lstStyle/>
                    <a:p>
                      <a:pPr marL="269240" marR="0" indent="-269240" algn="r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 dirty="0">
                          <a:effectLst/>
                        </a:rPr>
                        <a:t>5.1</a:t>
                      </a:r>
                      <a:endParaRPr lang="en-US" sz="2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23876" marB="23876" anchor="ctr"/>
                </a:tc>
                <a:tc>
                  <a:txBody>
                    <a:bodyPr/>
                    <a:lstStyle/>
                    <a:p>
                      <a:pPr marL="269240" marR="0" indent="-269240" algn="r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>
                          <a:effectLst/>
                        </a:rPr>
                        <a:t>8.2</a:t>
                      </a:r>
                      <a:endParaRPr lang="en-US" sz="24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23876" marB="23876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30880">
                <a:tc>
                  <a:txBody>
                    <a:bodyPr/>
                    <a:lstStyle/>
                    <a:p>
                      <a:pPr marL="269240" marR="0" indent="-269240" algn="ctr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200" kern="0" spc="-300" dirty="0">
                          <a:effectLst/>
                        </a:rPr>
                        <a:t>연평균 최저임금 증가율</a:t>
                      </a:r>
                      <a:r>
                        <a:rPr lang="en-US" altLang="ko-KR" sz="2200" kern="0" spc="-300" dirty="0">
                          <a:effectLst/>
                        </a:rPr>
                        <a:t>(%)</a:t>
                      </a:r>
                      <a:endParaRPr lang="ko-KR" altLang="en-US" sz="2200" b="1" kern="0" spc="-3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23876" marB="23876" anchor="ctr"/>
                </a:tc>
                <a:tc>
                  <a:txBody>
                    <a:bodyPr/>
                    <a:lstStyle/>
                    <a:p>
                      <a:pPr marL="269240" marR="0" indent="-269240" algn="r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1" kern="0" spc="0" dirty="0">
                          <a:solidFill>
                            <a:srgbClr val="FF0000"/>
                          </a:solidFill>
                          <a:effectLst/>
                        </a:rPr>
                        <a:t>3.58</a:t>
                      </a:r>
                    </a:p>
                  </a:txBody>
                  <a:tcPr marL="64770" marR="64770" marT="23876" marB="23876" anchor="ctr"/>
                </a:tc>
                <a:tc>
                  <a:txBody>
                    <a:bodyPr/>
                    <a:lstStyle/>
                    <a:p>
                      <a:pPr marL="269240" marR="0" indent="-269240" algn="r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>
                          <a:effectLst/>
                        </a:rPr>
                        <a:t>1.64</a:t>
                      </a:r>
                      <a:endParaRPr lang="en-US" sz="24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23876" marB="23876" anchor="ctr"/>
                </a:tc>
                <a:tc>
                  <a:txBody>
                    <a:bodyPr/>
                    <a:lstStyle/>
                    <a:p>
                      <a:pPr marL="269240" marR="0" indent="-269240" algn="r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>
                          <a:effectLst/>
                        </a:rPr>
                        <a:t>0.42</a:t>
                      </a:r>
                      <a:endParaRPr lang="en-US" sz="24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23876" marB="23876" anchor="ctr"/>
                </a:tc>
                <a:tc>
                  <a:txBody>
                    <a:bodyPr/>
                    <a:lstStyle/>
                    <a:p>
                      <a:pPr marL="269240" marR="0" indent="-269240" algn="r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 dirty="0">
                          <a:effectLst/>
                        </a:rPr>
                        <a:t>0.74</a:t>
                      </a:r>
                      <a:endParaRPr lang="en-US" sz="2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23876" marB="23876" anchor="ctr"/>
                </a:tc>
                <a:tc>
                  <a:txBody>
                    <a:bodyPr/>
                    <a:lstStyle/>
                    <a:p>
                      <a:pPr marL="269240" marR="0" indent="-269240" algn="r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 dirty="0">
                          <a:effectLst/>
                        </a:rPr>
                        <a:t>3.46</a:t>
                      </a:r>
                      <a:endParaRPr lang="en-US" sz="2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23876" marB="23876" anchor="ctr"/>
                </a:tc>
                <a:tc>
                  <a:txBody>
                    <a:bodyPr/>
                    <a:lstStyle/>
                    <a:p>
                      <a:pPr marL="269240" marR="0" indent="-269240" algn="r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 dirty="0">
                          <a:effectLst/>
                        </a:rPr>
                        <a:t>9.6</a:t>
                      </a:r>
                      <a:endParaRPr lang="en-US" sz="2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23876" marB="23876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179512" y="5373216"/>
            <a:ext cx="741462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sz="1100" dirty="0"/>
              <a:t>(</a:t>
            </a:r>
            <a:r>
              <a:rPr lang="ko-KR" altLang="en-US" sz="1100" dirty="0"/>
              <a:t>자료 </a:t>
            </a:r>
            <a:r>
              <a:rPr lang="en-US" altLang="ko-KR" sz="1100" dirty="0"/>
              <a:t>: IMF/OECD </a:t>
            </a:r>
            <a:r>
              <a:rPr lang="ko-KR" altLang="en-US" sz="1100" dirty="0"/>
              <a:t>자료 </a:t>
            </a:r>
            <a:r>
              <a:rPr lang="ko-KR" altLang="en-US" sz="1100" dirty="0" err="1"/>
              <a:t>국회입법조사처</a:t>
            </a:r>
            <a:r>
              <a:rPr lang="ko-KR" altLang="en-US" sz="1100" dirty="0"/>
              <a:t> 재구성 </a:t>
            </a:r>
            <a:r>
              <a:rPr lang="en-US" altLang="ko-KR" sz="1100" dirty="0"/>
              <a:t>/ </a:t>
            </a:r>
            <a:r>
              <a:rPr lang="ko-KR" altLang="en-US" sz="1100" dirty="0" err="1"/>
              <a:t>성일종</a:t>
            </a:r>
            <a:r>
              <a:rPr lang="ko-KR" altLang="en-US" sz="1100" dirty="0"/>
              <a:t> 의원실 의뢰</a:t>
            </a:r>
            <a:r>
              <a:rPr lang="en-US" altLang="ko-KR" sz="1100" dirty="0"/>
              <a:t>)</a:t>
            </a:r>
            <a:endParaRPr lang="ko-KR" altLang="en-US" sz="1100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1844824"/>
            <a:ext cx="74697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spc="-150" dirty="0"/>
              <a:t>□ </a:t>
            </a:r>
            <a:r>
              <a:rPr lang="ko-KR" altLang="en-US" sz="2000" b="1" dirty="0"/>
              <a:t>경제 여건 반영 없는 산출 근거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어느 나라에도 선례 없음</a:t>
            </a:r>
            <a:r>
              <a:rPr lang="en-US" altLang="ko-KR" sz="2000" b="1" dirty="0"/>
              <a:t>.</a:t>
            </a:r>
            <a:endParaRPr lang="ko-KR" alt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79512" y="6075509"/>
            <a:ext cx="6478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☞ 경제성장률과 최저임금 증가율이 상관관계를 보임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ko-KR" altLang="en-US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8225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418" y="794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323528" y="4005064"/>
            <a:ext cx="799288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b="1" spc="-150" dirty="0"/>
              <a:t>Q4. 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spc="-150" dirty="0"/>
              <a:t>문재인 정부 출범 이후 최저임금위원회의 산출 근거에 경제성장률은 반영하지 않은 것으로 확인되는데</a:t>
            </a:r>
            <a:r>
              <a:rPr lang="en-US" altLang="ko-KR" b="1" spc="-150" dirty="0"/>
              <a:t>, </a:t>
            </a:r>
            <a:r>
              <a:rPr lang="ko-KR" altLang="en-US" b="1" spc="-150" dirty="0"/>
              <a:t>현실적으로 가능한 일인가</a:t>
            </a:r>
            <a:r>
              <a:rPr lang="en-US" altLang="ko-KR" b="1" spc="-150" dirty="0"/>
              <a:t>?</a:t>
            </a:r>
          </a:p>
          <a:p>
            <a:pPr fontAlgn="base"/>
            <a:endParaRPr lang="ko-KR" altLang="en-US" b="1" spc="-150" dirty="0"/>
          </a:p>
          <a:p>
            <a:pPr fontAlgn="base">
              <a:lnSpc>
                <a:spcPct val="150000"/>
              </a:lnSpc>
            </a:pPr>
            <a:r>
              <a:rPr lang="en-US" altLang="ko-KR" b="1" spc="-150" dirty="0"/>
              <a:t>Q5. </a:t>
            </a:r>
          </a:p>
          <a:p>
            <a:pPr fontAlgn="base">
              <a:lnSpc>
                <a:spcPct val="150000"/>
              </a:lnSpc>
            </a:pPr>
            <a:r>
              <a:rPr lang="ko-KR" altLang="en-US" sz="20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경제 </a:t>
            </a:r>
            <a:r>
              <a:rPr lang="ko-KR" altLang="en-US" b="1" spc="-150" dirty="0"/>
              <a:t>는 </a:t>
            </a:r>
            <a:r>
              <a:rPr lang="ko-KR" altLang="en-US" sz="20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과학 </a:t>
            </a:r>
            <a:r>
              <a:rPr lang="ko-KR" altLang="en-US" b="1" spc="-150" dirty="0"/>
              <a:t>인데</a:t>
            </a:r>
            <a:r>
              <a:rPr lang="en-US" altLang="ko-KR" b="1" spc="-150" dirty="0"/>
              <a:t>, </a:t>
            </a:r>
            <a:r>
              <a:rPr lang="ko-KR" altLang="en-US" b="1" spc="-150" dirty="0"/>
              <a:t>과학이 부재한 결과를 누가 납득하겠는가</a:t>
            </a:r>
            <a:r>
              <a:rPr lang="en-US" altLang="ko-KR" b="1" spc="-150" dirty="0"/>
              <a:t>?</a:t>
            </a:r>
            <a:endParaRPr lang="ko-KR" altLang="en-US" b="1" spc="-150" dirty="0"/>
          </a:p>
        </p:txBody>
      </p:sp>
      <p:sp>
        <p:nvSpPr>
          <p:cNvPr id="8" name="TextBox 7"/>
          <p:cNvSpPr txBox="1"/>
          <p:nvPr/>
        </p:nvSpPr>
        <p:spPr>
          <a:xfrm>
            <a:off x="293287" y="1338057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spc="-150" dirty="0"/>
              <a:t>□ </a:t>
            </a:r>
            <a:r>
              <a:rPr lang="ko-KR" altLang="en-US" sz="2000" b="1" dirty="0"/>
              <a:t>문재인 정부 출범 이후 경제성장률을 반영하지 않은 최저임금 인상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1244" y="2049232"/>
            <a:ext cx="7848872" cy="1400383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600" dirty="0"/>
              <a:t>☞ </a:t>
            </a:r>
            <a:r>
              <a:rPr lang="en-US" altLang="ko-KR" sz="1600" dirty="0"/>
              <a:t>2018</a:t>
            </a:r>
            <a:r>
              <a:rPr lang="ko-KR" altLang="en-US" sz="1600" dirty="0"/>
              <a:t>년 경제성장률 전망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2.7%</a:t>
            </a:r>
            <a:r>
              <a:rPr lang="en-US" altLang="ko-KR" sz="1600" dirty="0"/>
              <a:t> </a:t>
            </a:r>
            <a:r>
              <a:rPr lang="ko-KR" altLang="en-US" sz="1600" dirty="0"/>
              <a:t>→ 최저임금 인상률 </a:t>
            </a:r>
            <a:r>
              <a:rPr lang="en-US" altLang="ko-KR" sz="16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16.4%</a:t>
            </a:r>
          </a:p>
          <a:p>
            <a:pPr fontAlgn="base">
              <a:lnSpc>
                <a:spcPct val="150000"/>
              </a:lnSpc>
            </a:pPr>
            <a:r>
              <a:rPr lang="ko-KR" altLang="en-US" sz="1600" dirty="0"/>
              <a:t>☞ </a:t>
            </a:r>
            <a:r>
              <a:rPr lang="en-US" altLang="ko-KR" sz="1600" dirty="0"/>
              <a:t>2019</a:t>
            </a:r>
            <a:r>
              <a:rPr lang="ko-KR" altLang="en-US" sz="1600" dirty="0"/>
              <a:t>년 경제성장률 전망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2.8%</a:t>
            </a:r>
            <a:r>
              <a:rPr lang="en-US" altLang="ko-KR" sz="1600" dirty="0"/>
              <a:t> </a:t>
            </a:r>
            <a:r>
              <a:rPr lang="ko-KR" altLang="en-US" sz="1600" dirty="0"/>
              <a:t>→ 최저임금 인상률 </a:t>
            </a:r>
            <a:r>
              <a:rPr lang="en-US" altLang="ko-KR" sz="16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10.9%</a:t>
            </a:r>
            <a:endParaRPr lang="ko-KR" altLang="en-US" sz="160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200" dirty="0"/>
              <a:t>(</a:t>
            </a:r>
            <a:r>
              <a:rPr lang="ko-KR" altLang="en-US" sz="1200" dirty="0"/>
              <a:t>경제성장률 전망 </a:t>
            </a:r>
            <a:r>
              <a:rPr lang="en-US" altLang="ko-KR" sz="1200" dirty="0"/>
              <a:t>: OECD 9</a:t>
            </a:r>
            <a:r>
              <a:rPr lang="ko-KR" altLang="en-US" sz="1200" dirty="0"/>
              <a:t>월</a:t>
            </a:r>
            <a:r>
              <a:rPr lang="en-US" altLang="ko-KR" sz="1200" dirty="0"/>
              <a:t>20</a:t>
            </a:r>
            <a:r>
              <a:rPr lang="ko-KR" altLang="en-US" sz="1200" dirty="0"/>
              <a:t>일 발표</a:t>
            </a:r>
            <a:r>
              <a:rPr lang="en-US" altLang="ko-KR" sz="1200" dirty="0"/>
              <a:t>)</a:t>
            </a:r>
          </a:p>
          <a:p>
            <a:endParaRPr lang="ko-KR" altLang="en-US" sz="700" dirty="0"/>
          </a:p>
        </p:txBody>
      </p:sp>
      <p:sp>
        <p:nvSpPr>
          <p:cNvPr id="11" name="제목 1"/>
          <p:cNvSpPr>
            <a:spLocks noGrp="1"/>
          </p:cNvSpPr>
          <p:nvPr>
            <p:ph type="title"/>
          </p:nvPr>
        </p:nvSpPr>
        <p:spPr>
          <a:xfrm>
            <a:off x="1691680" y="356659"/>
            <a:ext cx="5760640" cy="75409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ko-KR" altLang="en-US" sz="2800" b="1" dirty="0"/>
              <a:t>경제성장률 무시한 최저임금 인상</a:t>
            </a:r>
          </a:p>
        </p:txBody>
      </p:sp>
    </p:spTree>
    <p:extLst>
      <p:ext uri="{BB962C8B-B14F-4D97-AF65-F5344CB8AC3E}">
        <p14:creationId xmlns:p14="http://schemas.microsoft.com/office/powerpoint/2010/main" val="63585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571" y="-39643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7897" y="2007890"/>
            <a:ext cx="5760639" cy="4356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1691680" y="356659"/>
            <a:ext cx="5760640" cy="75409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ko-KR" altLang="en-US" sz="2800" b="1" dirty="0"/>
              <a:t>경제성장률 무시한 최저임금 인상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607579" y="1316765"/>
            <a:ext cx="1524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94638" y="1319080"/>
            <a:ext cx="4680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/>
              <a:t>[</a:t>
            </a:r>
            <a:r>
              <a:rPr lang="ko-KR" altLang="en-US" sz="2000" b="1" dirty="0"/>
              <a:t>연평균 경제성장률 </a:t>
            </a:r>
            <a:r>
              <a:rPr lang="en-US" altLang="ko-KR" sz="2000" b="1" dirty="0"/>
              <a:t>/ </a:t>
            </a:r>
            <a:r>
              <a:rPr lang="ko-KR" altLang="en-US" sz="2000" b="1" dirty="0"/>
              <a:t>최저임금 증가율</a:t>
            </a:r>
            <a:r>
              <a:rPr lang="en-US" altLang="ko-KR" sz="2000" b="1" dirty="0"/>
              <a:t>]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412466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1" y="3019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270220" y="2234460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pc="-150" dirty="0"/>
              <a:t>☞ 1</a:t>
            </a:r>
            <a:r>
              <a:rPr lang="ko-KR" altLang="en-US" spc="-150" dirty="0"/>
              <a:t>인당 </a:t>
            </a:r>
            <a:r>
              <a:rPr lang="en-US" altLang="ko-KR" spc="-150" dirty="0"/>
              <a:t>GNI(</a:t>
            </a:r>
            <a:r>
              <a:rPr lang="ko-KR" altLang="en-US" spc="-150" dirty="0"/>
              <a:t>국민총소득</a:t>
            </a:r>
            <a:r>
              <a:rPr lang="en-US" altLang="ko-KR" spc="-150" dirty="0"/>
              <a:t>) </a:t>
            </a:r>
            <a:r>
              <a:rPr lang="ko-KR" altLang="en-US" spc="-150" dirty="0"/>
              <a:t>대비 최저임금</a:t>
            </a:r>
            <a:r>
              <a:rPr lang="en-US" altLang="ko-KR" spc="-150" dirty="0"/>
              <a:t>(</a:t>
            </a:r>
            <a:r>
              <a:rPr lang="ko-KR" altLang="en-US" spc="-150" dirty="0"/>
              <a:t>각국의 국민소득 감안 최저임금 수준 비교 지표</a:t>
            </a:r>
            <a:r>
              <a:rPr lang="en-US" altLang="ko-KR" spc="-150" dirty="0"/>
              <a:t>)</a:t>
            </a:r>
            <a:r>
              <a:rPr lang="ko-KR" altLang="en-US" spc="-150" dirty="0"/>
              <a:t>은</a:t>
            </a:r>
          </a:p>
          <a:p>
            <a:pPr fontAlgn="base">
              <a:lnSpc>
                <a:spcPct val="150000"/>
              </a:lnSpc>
            </a:pPr>
            <a:r>
              <a:rPr lang="ko-KR" altLang="en-US" sz="2000" b="1" dirty="0"/>
              <a:t>   </a:t>
            </a:r>
            <a:r>
              <a:rPr lang="en-US" altLang="ko-KR" sz="2000" b="1" dirty="0"/>
              <a:t>- </a:t>
            </a:r>
            <a:r>
              <a:rPr lang="ko-KR" altLang="en-US" sz="2000" b="1" dirty="0"/>
              <a:t>올해 인상된 </a:t>
            </a:r>
            <a:r>
              <a:rPr lang="en-US" altLang="ko-KR" sz="2000" b="1" dirty="0"/>
              <a:t>7,530</a:t>
            </a:r>
            <a:r>
              <a:rPr lang="ko-KR" altLang="en-US" sz="2000" b="1" dirty="0"/>
              <a:t>원 기준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OECD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국가 중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위</a:t>
            </a:r>
          </a:p>
          <a:p>
            <a:pPr fontAlgn="base">
              <a:lnSpc>
                <a:spcPct val="150000"/>
              </a:lnSpc>
            </a:pP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altLang="ko-KR" sz="2000" b="1" dirty="0"/>
              <a:t>-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내년</a:t>
            </a:r>
            <a:r>
              <a:rPr lang="ko-KR" altLang="en-US" sz="2000" b="1" dirty="0"/>
              <a:t> 인상 결정된 </a:t>
            </a:r>
            <a:r>
              <a:rPr lang="en-US" altLang="ko-KR" sz="2000" b="1" dirty="0"/>
              <a:t>8,350</a:t>
            </a:r>
            <a:r>
              <a:rPr lang="ko-KR" altLang="en-US" sz="2000" b="1" dirty="0"/>
              <a:t>원 기준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위</a:t>
            </a:r>
            <a:r>
              <a:rPr lang="ko-KR" altLang="en-US" dirty="0"/>
              <a:t>로 추정</a:t>
            </a:r>
          </a:p>
          <a:p>
            <a:pPr fontAlgn="base">
              <a:lnSpc>
                <a:spcPct val="150000"/>
              </a:lnSpc>
            </a:pPr>
            <a:r>
              <a:rPr lang="ko-KR" altLang="en-US" sz="1600" dirty="0"/>
              <a:t>*최저임금 높은 국가는 프랑스</a:t>
            </a:r>
            <a:r>
              <a:rPr lang="en-US" altLang="ko-KR" sz="1600" dirty="0"/>
              <a:t>, </a:t>
            </a:r>
            <a:r>
              <a:rPr lang="ko-KR" altLang="en-US" sz="1600" dirty="0"/>
              <a:t>뉴질랜드</a:t>
            </a:r>
            <a:r>
              <a:rPr lang="en-US" altLang="ko-KR" sz="1600" dirty="0"/>
              <a:t>, </a:t>
            </a:r>
            <a:r>
              <a:rPr lang="ko-KR" altLang="en-US" sz="1600" dirty="0"/>
              <a:t>호주 순임</a:t>
            </a:r>
          </a:p>
          <a:p>
            <a:pPr fontAlgn="base">
              <a:lnSpc>
                <a:spcPct val="150000"/>
              </a:lnSpc>
            </a:pPr>
            <a:endParaRPr lang="en-US" altLang="ko-KR" b="1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Q6. 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우리 경제가 과연 </a:t>
            </a:r>
            <a:r>
              <a:rPr lang="en-US" altLang="ko-KR" b="1" dirty="0"/>
              <a:t>OECD </a:t>
            </a:r>
            <a:r>
              <a:rPr lang="ko-KR" altLang="en-US" b="1" dirty="0"/>
              <a:t>기준 </a:t>
            </a:r>
            <a:r>
              <a:rPr lang="en-US" altLang="ko-KR" b="1" dirty="0"/>
              <a:t>3</a:t>
            </a:r>
            <a:r>
              <a:rPr lang="ko-KR" altLang="en-US" b="1" dirty="0"/>
              <a:t>위에 해당하는 경제 여건을 갖고 있다고 보는가</a:t>
            </a:r>
            <a:r>
              <a:rPr lang="en-US" altLang="ko-KR" b="1" dirty="0"/>
              <a:t>?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70220" y="1700808"/>
            <a:ext cx="6408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spc="-150" dirty="0"/>
              <a:t>□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한국의 최저임금</a:t>
            </a:r>
            <a:r>
              <a:rPr lang="en-US" altLang="ko-KR" sz="2000" b="1" dirty="0"/>
              <a:t>…OECD </a:t>
            </a:r>
            <a:r>
              <a:rPr lang="ko-KR" altLang="en-US" sz="2000" b="1" dirty="0"/>
              <a:t>상위권</a:t>
            </a:r>
            <a:r>
              <a:rPr lang="en-US" altLang="ko-KR" sz="2000" b="1" dirty="0"/>
              <a:t>!</a:t>
            </a:r>
            <a:endParaRPr lang="ko-KR" altLang="en-US" sz="2000" b="1" dirty="0"/>
          </a:p>
        </p:txBody>
      </p:sp>
      <p:sp>
        <p:nvSpPr>
          <p:cNvPr id="7" name="제목 1"/>
          <p:cNvSpPr>
            <a:spLocks noGrp="1"/>
          </p:cNvSpPr>
          <p:nvPr>
            <p:ph type="title"/>
          </p:nvPr>
        </p:nvSpPr>
        <p:spPr>
          <a:xfrm>
            <a:off x="1691680" y="356659"/>
            <a:ext cx="5760640" cy="115212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ko-KR" altLang="en-US" sz="2800" b="1" spc="-150" dirty="0"/>
              <a:t> 과학의 부재가 만든 최저임금 수준 </a:t>
            </a:r>
            <a:r>
              <a:rPr lang="en-US" altLang="ko-KR" sz="2800" b="1" spc="-150" dirty="0"/>
              <a:t>(OECD </a:t>
            </a:r>
            <a:r>
              <a:rPr lang="ko-KR" altLang="en-US" sz="2800" b="1" spc="-150" dirty="0"/>
              <a:t>기준</a:t>
            </a:r>
            <a:r>
              <a:rPr lang="en-US" altLang="ko-KR" sz="2800" b="1" spc="-150" dirty="0"/>
              <a:t>)</a:t>
            </a:r>
            <a:endParaRPr lang="ko-KR" altLang="en-US" sz="2800" b="1" spc="-150" dirty="0"/>
          </a:p>
        </p:txBody>
      </p:sp>
    </p:spTree>
    <p:extLst>
      <p:ext uri="{BB962C8B-B14F-4D97-AF65-F5344CB8AC3E}">
        <p14:creationId xmlns:p14="http://schemas.microsoft.com/office/powerpoint/2010/main" val="8729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75" y="1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263585" y="1973819"/>
            <a:ext cx="8640960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600" dirty="0"/>
              <a:t>○ 우리나라</a:t>
            </a:r>
          </a:p>
          <a:p>
            <a:pPr fontAlgn="base">
              <a:lnSpc>
                <a:spcPct val="150000"/>
              </a:lnSpc>
            </a:pPr>
            <a:r>
              <a:rPr lang="en-US" altLang="ko-KR" sz="1600" dirty="0"/>
              <a:t>  - OECD 36</a:t>
            </a:r>
            <a:r>
              <a:rPr lang="ko-KR" altLang="en-US" sz="1600" dirty="0"/>
              <a:t>개국 중 업종</a:t>
            </a:r>
            <a:r>
              <a:rPr lang="en-US" altLang="ko-KR" sz="1600" dirty="0"/>
              <a:t>, </a:t>
            </a:r>
            <a:r>
              <a:rPr lang="ko-KR" altLang="en-US" sz="1600" dirty="0"/>
              <a:t>지역</a:t>
            </a:r>
            <a:r>
              <a:rPr lang="en-US" altLang="ko-KR" sz="1600" dirty="0"/>
              <a:t>, </a:t>
            </a:r>
            <a:r>
              <a:rPr lang="ko-KR" altLang="en-US" sz="1600" dirty="0"/>
              <a:t>연령별 차등적용 않는 나라에 해당</a:t>
            </a:r>
            <a:endParaRPr lang="en-US" altLang="ko-KR" sz="1600" dirty="0"/>
          </a:p>
          <a:p>
            <a:pPr fontAlgn="base">
              <a:lnSpc>
                <a:spcPct val="150000"/>
              </a:lnSpc>
            </a:pPr>
            <a:r>
              <a:rPr lang="ko-KR" altLang="en-US" sz="1600" dirty="0"/>
              <a:t>    * 대만</a:t>
            </a:r>
            <a:r>
              <a:rPr lang="en-US" altLang="ko-KR" sz="1600" dirty="0"/>
              <a:t>, </a:t>
            </a:r>
            <a:r>
              <a:rPr lang="ko-KR" altLang="en-US" sz="1600" dirty="0"/>
              <a:t>포르투갈 등 </a:t>
            </a:r>
            <a:r>
              <a:rPr lang="en-US" altLang="ko-KR" sz="1600" b="1" u="sng" dirty="0"/>
              <a:t>8</a:t>
            </a:r>
            <a:r>
              <a:rPr lang="ko-KR" altLang="en-US" sz="1600" b="1" u="sng" dirty="0"/>
              <a:t>개국에 불과</a:t>
            </a:r>
            <a:endParaRPr lang="en-US" altLang="ko-KR" sz="1600" b="1" u="sng" dirty="0"/>
          </a:p>
          <a:p>
            <a:pPr fontAlgn="base"/>
            <a:endParaRPr lang="en-US" altLang="ko-KR" sz="800" dirty="0"/>
          </a:p>
          <a:p>
            <a:pPr fontAlgn="base">
              <a:lnSpc>
                <a:spcPct val="150000"/>
              </a:lnSpc>
            </a:pPr>
            <a:r>
              <a:rPr lang="ko-KR" altLang="en-US" sz="1600" dirty="0"/>
              <a:t>①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업종에 따른 </a:t>
            </a:r>
            <a:r>
              <a:rPr lang="ko-KR" altLang="en-US" sz="1600" dirty="0"/>
              <a:t>차등적용 국가 </a:t>
            </a:r>
            <a:r>
              <a:rPr lang="en-US" altLang="ko-KR" sz="16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ko-KR" altLang="en-US" sz="16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개국 </a:t>
            </a:r>
            <a:r>
              <a:rPr lang="en-US" altLang="ko-KR" sz="1600" dirty="0"/>
              <a:t>(</a:t>
            </a:r>
            <a:r>
              <a:rPr lang="ko-KR" altLang="en-US" sz="1600" dirty="0"/>
              <a:t>그리스 캐나다</a:t>
            </a:r>
            <a:r>
              <a:rPr lang="en-US" altLang="ko-KR" sz="1600" dirty="0"/>
              <a:t>, </a:t>
            </a:r>
            <a:r>
              <a:rPr lang="ko-KR" altLang="en-US" sz="1600" dirty="0"/>
              <a:t>필리핀 등</a:t>
            </a:r>
            <a:r>
              <a:rPr lang="en-US" altLang="ko-KR" sz="1600" dirty="0"/>
              <a:t>)</a:t>
            </a:r>
            <a:endParaRPr lang="ko-KR" altLang="en-US" sz="1600" dirty="0"/>
          </a:p>
          <a:p>
            <a:pPr fontAlgn="base">
              <a:lnSpc>
                <a:spcPct val="150000"/>
              </a:lnSpc>
            </a:pPr>
            <a:r>
              <a:rPr lang="ko-KR" altLang="en-US" sz="1600" dirty="0"/>
              <a:t>②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지역에 따른 </a:t>
            </a:r>
            <a:r>
              <a:rPr lang="ko-KR" altLang="en-US" sz="1600" dirty="0"/>
              <a:t>차등적용 국가 </a:t>
            </a:r>
            <a:r>
              <a:rPr lang="en-US" altLang="ko-KR" sz="16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ko-KR" altLang="en-US" sz="16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개국 </a:t>
            </a:r>
            <a:r>
              <a:rPr lang="en-US" altLang="ko-KR" sz="1600" dirty="0"/>
              <a:t>(</a:t>
            </a:r>
            <a:r>
              <a:rPr lang="ko-KR" altLang="en-US" sz="1600" dirty="0"/>
              <a:t>미국</a:t>
            </a:r>
            <a:r>
              <a:rPr lang="en-US" altLang="ko-KR" sz="1600" dirty="0"/>
              <a:t>, </a:t>
            </a:r>
            <a:r>
              <a:rPr lang="ko-KR" altLang="en-US" sz="1600" dirty="0"/>
              <a:t>일본</a:t>
            </a:r>
            <a:r>
              <a:rPr lang="en-US" altLang="ko-KR" sz="1600" dirty="0"/>
              <a:t>, </a:t>
            </a:r>
            <a:r>
              <a:rPr lang="ko-KR" altLang="en-US" sz="1600" dirty="0"/>
              <a:t>브라질 등</a:t>
            </a:r>
            <a:r>
              <a:rPr lang="en-US" altLang="ko-KR" sz="1600" dirty="0"/>
              <a:t>)</a:t>
            </a:r>
            <a:endParaRPr lang="ko-KR" altLang="en-US" sz="1600" dirty="0"/>
          </a:p>
          <a:p>
            <a:pPr fontAlgn="base">
              <a:lnSpc>
                <a:spcPct val="150000"/>
              </a:lnSpc>
            </a:pPr>
            <a:r>
              <a:rPr lang="ko-KR" altLang="en-US" sz="1600" dirty="0"/>
              <a:t>③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연령에 따른 </a:t>
            </a:r>
            <a:r>
              <a:rPr lang="ko-KR" altLang="en-US" sz="1600" dirty="0"/>
              <a:t>차등적용 국가 </a:t>
            </a:r>
            <a:r>
              <a:rPr lang="en-US" altLang="ko-KR" sz="16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</a:t>
            </a:r>
            <a:r>
              <a:rPr lang="ko-KR" altLang="en-US" sz="16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개국 </a:t>
            </a:r>
            <a:r>
              <a:rPr lang="en-US" altLang="ko-KR" sz="1600" dirty="0"/>
              <a:t>(</a:t>
            </a:r>
            <a:r>
              <a:rPr lang="ko-KR" altLang="en-US" sz="1600" dirty="0"/>
              <a:t>영국 칠레 등</a:t>
            </a:r>
            <a:r>
              <a:rPr lang="en-US" altLang="ko-KR" sz="1600" dirty="0"/>
              <a:t>)</a:t>
            </a:r>
            <a:endParaRPr lang="ko-KR" altLang="en-US" sz="1600" dirty="0"/>
          </a:p>
          <a:p>
            <a:pPr fontAlgn="base"/>
            <a:endParaRPr lang="en-US" altLang="ko-KR" sz="800" dirty="0"/>
          </a:p>
          <a:p>
            <a:pPr fontAlgn="base">
              <a:lnSpc>
                <a:spcPct val="150000"/>
              </a:lnSpc>
            </a:pPr>
            <a:r>
              <a:rPr lang="ko-KR" altLang="en-US" sz="1600" dirty="0"/>
              <a:t>○ 이외 업무 숙련도에 따른 차등적용</a:t>
            </a:r>
          </a:p>
          <a:p>
            <a:pPr fontAlgn="base">
              <a:lnSpc>
                <a:spcPct val="150000"/>
              </a:lnSpc>
            </a:pPr>
            <a:r>
              <a:rPr lang="ko-KR" altLang="en-US" sz="1600" dirty="0"/>
              <a:t>    *독일</a:t>
            </a:r>
            <a:r>
              <a:rPr lang="en-US" altLang="ko-KR" sz="1600" dirty="0"/>
              <a:t>, </a:t>
            </a:r>
            <a:r>
              <a:rPr lang="ko-KR" altLang="en-US" sz="1600" dirty="0"/>
              <a:t>장기 실업자 취직 이후 첫 </a:t>
            </a:r>
            <a:r>
              <a:rPr lang="en-US" altLang="ko-KR" sz="1600" dirty="0"/>
              <a:t>6</a:t>
            </a:r>
            <a:r>
              <a:rPr lang="ko-KR" altLang="en-US" sz="1600" dirty="0"/>
              <a:t>개월 적용 예외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520" y="1440339"/>
            <a:ext cx="7632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spc="-150" dirty="0"/>
              <a:t>□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업종별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지역별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연령별 차등 적용 </a:t>
            </a:r>
            <a:r>
              <a:rPr lang="ko-KR" altLang="en-US" sz="2000" b="1" dirty="0"/>
              <a:t>하는 세계적 흐름도 거부</a:t>
            </a:r>
          </a:p>
        </p:txBody>
      </p:sp>
      <p:sp>
        <p:nvSpPr>
          <p:cNvPr id="7" name="제목 1"/>
          <p:cNvSpPr>
            <a:spLocks noGrp="1"/>
          </p:cNvSpPr>
          <p:nvPr>
            <p:ph type="title"/>
          </p:nvPr>
        </p:nvSpPr>
        <p:spPr>
          <a:xfrm>
            <a:off x="1691680" y="356659"/>
            <a:ext cx="5760640" cy="75409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ko-KR" altLang="en-US" sz="2800" b="1" spc="-150" dirty="0"/>
              <a:t>세계적 흐름 거부하는 대한민국 정부</a:t>
            </a:r>
          </a:p>
        </p:txBody>
      </p:sp>
    </p:spTree>
    <p:extLst>
      <p:ext uri="{BB962C8B-B14F-4D97-AF65-F5344CB8AC3E}">
        <p14:creationId xmlns:p14="http://schemas.microsoft.com/office/powerpoint/2010/main" val="242187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1" y="3019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683568" y="1892830"/>
            <a:ext cx="792088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sz="2000" b="1" dirty="0"/>
              <a:t>Q7. </a:t>
            </a:r>
          </a:p>
          <a:p>
            <a:pPr fontAlgn="base"/>
            <a:r>
              <a:rPr lang="ko-KR" altLang="en-US" sz="2000" b="1" dirty="0"/>
              <a:t>어떤가</a:t>
            </a:r>
            <a:r>
              <a:rPr lang="en-US" altLang="ko-KR" sz="2000" b="1" dirty="0"/>
              <a:t>? </a:t>
            </a:r>
            <a:r>
              <a:rPr lang="ko-KR" altLang="en-US" sz="2000" b="1" dirty="0"/>
              <a:t>다른 국가들의 경우 고민의 흔적이 보여 지지 않는가</a:t>
            </a:r>
            <a:r>
              <a:rPr lang="en-US" altLang="ko-KR" sz="2000" b="1" dirty="0"/>
              <a:t>?</a:t>
            </a:r>
          </a:p>
          <a:p>
            <a:pPr fontAlgn="base"/>
            <a:endParaRPr lang="ko-KR" altLang="en-US" sz="2000" b="1" dirty="0"/>
          </a:p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- </a:t>
            </a:r>
            <a:r>
              <a:rPr lang="ko-KR" altLang="en-US" sz="2000" b="1" dirty="0"/>
              <a:t>우리나라는 어떤 고민을 했는가</a:t>
            </a:r>
            <a:r>
              <a:rPr lang="en-US" altLang="ko-KR" sz="2000" b="1" dirty="0"/>
              <a:t>?</a:t>
            </a:r>
            <a:endParaRPr lang="ko-KR" altLang="en-US" sz="2000" b="1" dirty="0"/>
          </a:p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- </a:t>
            </a:r>
            <a:r>
              <a:rPr lang="ko-KR" altLang="en-US" sz="2000" b="1" dirty="0"/>
              <a:t>임금인상 규모에 참고할 수 있는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연구용역 </a:t>
            </a:r>
            <a:r>
              <a:rPr lang="ko-KR" altLang="en-US" sz="2000" b="1" dirty="0"/>
              <a:t>과</a:t>
            </a:r>
          </a:p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- </a:t>
            </a:r>
            <a:r>
              <a:rPr lang="ko-KR" altLang="en-US" sz="2000" b="1" dirty="0"/>
              <a:t>임금인상 규모에 따른 시장 변화에 대한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연구용역 </a:t>
            </a:r>
            <a:r>
              <a:rPr lang="ko-KR" altLang="en-US" sz="2000" b="1" dirty="0"/>
              <a:t>을 한 적 있는가</a:t>
            </a:r>
            <a:r>
              <a:rPr lang="en-US" altLang="ko-KR" sz="2000" b="1" dirty="0"/>
              <a:t>?</a:t>
            </a:r>
            <a:endParaRPr lang="ko-KR" altLang="en-US" sz="2000" dirty="0"/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691680" y="356659"/>
            <a:ext cx="5688632" cy="75409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ko-KR" altLang="en-US" sz="2800" b="1" spc="-150"/>
              <a:t>근거 뒷받침 할 연구용역 여부</a:t>
            </a:r>
            <a:endParaRPr lang="ko-KR" altLang="en-US" sz="2800" b="1" spc="-150" dirty="0"/>
          </a:p>
        </p:txBody>
      </p:sp>
    </p:spTree>
    <p:extLst>
      <p:ext uri="{BB962C8B-B14F-4D97-AF65-F5344CB8AC3E}">
        <p14:creationId xmlns:p14="http://schemas.microsoft.com/office/powerpoint/2010/main" val="193481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1" y="3019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971600" y="1502539"/>
            <a:ext cx="7488832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sz="2000" b="1" dirty="0"/>
              <a:t>Q8. </a:t>
            </a:r>
          </a:p>
          <a:p>
            <a:pPr fontAlgn="base"/>
            <a:r>
              <a:rPr lang="ko-KR" altLang="en-US" sz="2000" b="1" dirty="0"/>
              <a:t>공익위원의 역할은 무엇이고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제 역할을 했다고 보는가</a:t>
            </a:r>
            <a:r>
              <a:rPr lang="en-US" altLang="ko-KR" sz="2000" b="1" dirty="0"/>
              <a:t>?</a:t>
            </a:r>
            <a:endParaRPr lang="ko-KR" altLang="en-US" sz="2000" b="1" dirty="0"/>
          </a:p>
          <a:p>
            <a:pPr fontAlgn="base"/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ko-KR" altLang="en-US" sz="1600" dirty="0"/>
              <a:t>☞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최저임금법 제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 </a:t>
            </a:r>
            <a:r>
              <a:rPr lang="en-US" altLang="ko-KR" sz="1600" dirty="0"/>
              <a:t>(</a:t>
            </a:r>
            <a:r>
              <a:rPr lang="ko-KR" altLang="en-US" sz="1600" dirty="0"/>
              <a:t>위원회의 구성 등</a:t>
            </a:r>
            <a:r>
              <a:rPr lang="en-US" altLang="ko-KR" sz="1600" dirty="0"/>
              <a:t>)</a:t>
            </a:r>
            <a:endParaRPr lang="ko-KR" altLang="en-US" sz="1600" dirty="0"/>
          </a:p>
          <a:p>
            <a:pPr fontAlgn="base">
              <a:lnSpc>
                <a:spcPct val="150000"/>
              </a:lnSpc>
            </a:pPr>
            <a:r>
              <a:rPr lang="ko-KR" altLang="en-US" sz="1600" spc="-150" dirty="0"/>
              <a:t>    </a:t>
            </a:r>
            <a:r>
              <a:rPr lang="ko-KR" altLang="en-US" sz="20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최저임금법 시행령 제</a:t>
            </a:r>
            <a:r>
              <a:rPr lang="en-US" altLang="ko-KR" sz="20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ko-KR" altLang="en-US" sz="20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 </a:t>
            </a:r>
            <a:r>
              <a:rPr lang="en-US" altLang="ko-KR" sz="1600" spc="-150" dirty="0"/>
              <a:t>(</a:t>
            </a:r>
            <a:r>
              <a:rPr lang="ko-KR" altLang="en-US" sz="1600" spc="-150" dirty="0"/>
              <a:t>위원회 위원의 위촉 또는 임명 등</a:t>
            </a:r>
            <a:r>
              <a:rPr lang="en-US" altLang="ko-KR" sz="1600" spc="-150" dirty="0"/>
              <a:t>)</a:t>
            </a:r>
            <a:r>
              <a:rPr lang="ko-KR" altLang="en-US" sz="1600" spc="-150" dirty="0"/>
              <a:t>에 의함</a:t>
            </a:r>
            <a:r>
              <a:rPr lang="en-US" altLang="ko-KR" sz="1600" spc="-150" dirty="0"/>
              <a:t>.</a:t>
            </a:r>
          </a:p>
          <a:p>
            <a:pPr fontAlgn="base">
              <a:lnSpc>
                <a:spcPct val="150000"/>
              </a:lnSpc>
            </a:pPr>
            <a:endParaRPr lang="ko-KR" altLang="en-US" sz="1600" dirty="0"/>
          </a:p>
          <a:p>
            <a:pPr fontAlgn="base">
              <a:lnSpc>
                <a:spcPct val="150000"/>
              </a:lnSpc>
            </a:pPr>
            <a:r>
              <a:rPr lang="ko-KR" altLang="en-US" sz="1600" dirty="0"/>
              <a:t>☞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근로자위원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명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사용자위원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명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공익위원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명</a:t>
            </a:r>
          </a:p>
          <a:p>
            <a:pPr fontAlgn="base">
              <a:lnSpc>
                <a:spcPct val="150000"/>
              </a:lnSpc>
            </a:pPr>
            <a:r>
              <a:rPr lang="ko-KR" altLang="en-US" sz="1600" dirty="0"/>
              <a:t>   </a:t>
            </a:r>
            <a:r>
              <a:rPr lang="en-US" altLang="ko-KR" sz="1600" dirty="0"/>
              <a:t>-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고용노동부 장관 </a:t>
            </a:r>
            <a:r>
              <a:rPr lang="ko-KR" altLang="en-US" sz="1600" dirty="0"/>
              <a:t>의 제청에 의하여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대통령 </a:t>
            </a:r>
            <a:r>
              <a:rPr lang="ko-KR" altLang="en-US" sz="1600" dirty="0"/>
              <a:t>이 위촉</a:t>
            </a:r>
            <a:r>
              <a:rPr lang="en-US" altLang="ko-KR" sz="1600" dirty="0"/>
              <a:t>(</a:t>
            </a:r>
            <a:r>
              <a:rPr lang="ko-KR" altLang="en-US" sz="1600" dirty="0"/>
              <a:t>임명</a:t>
            </a:r>
            <a:r>
              <a:rPr lang="en-US" altLang="ko-KR" sz="1600" dirty="0"/>
              <a:t>)</a:t>
            </a:r>
            <a:endParaRPr lang="ko-KR" altLang="en-US" sz="1600" dirty="0"/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691680" y="356659"/>
            <a:ext cx="5760640" cy="75409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ko-KR" altLang="en-US" sz="2800" b="1" spc="-150" dirty="0"/>
              <a:t>공익위원의 역할</a:t>
            </a:r>
          </a:p>
        </p:txBody>
      </p:sp>
    </p:spTree>
    <p:extLst>
      <p:ext uri="{BB962C8B-B14F-4D97-AF65-F5344CB8AC3E}">
        <p14:creationId xmlns:p14="http://schemas.microsoft.com/office/powerpoint/2010/main" val="308814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546</Words>
  <Application>Microsoft Office PowerPoint</Application>
  <PresentationFormat>화면 슬라이드 쇼(4:3)</PresentationFormat>
  <Paragraphs>90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Office 테마</vt:lpstr>
      <vt:lpstr>국민연금 스튜어드십코드</vt:lpstr>
      <vt:lpstr>PowerPoint 프레젠테이션</vt:lpstr>
      <vt:lpstr>전세계 유례없는  경제 여건 무시한 산출 방법 </vt:lpstr>
      <vt:lpstr>경제성장률 무시한 최저임금 인상</vt:lpstr>
      <vt:lpstr>경제성장률 무시한 최저임금 인상</vt:lpstr>
      <vt:lpstr> 과학의 부재가 만든 최저임금 수준 (OECD 기준)</vt:lpstr>
      <vt:lpstr>세계적 흐름 거부하는 대한민국 정부</vt:lpstr>
      <vt:lpstr>근거 뒷받침 할 연구용역 여부</vt:lpstr>
      <vt:lpstr>공익위원의 역할</vt:lpstr>
      <vt:lpstr>정보 공유해야하는 정부의 역할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국민연금 스튜어드십코드</dc:title>
  <dc:creator>assembly</dc:creator>
  <cp:lastModifiedBy>assembly</cp:lastModifiedBy>
  <cp:revision>1</cp:revision>
  <dcterms:created xsi:type="dcterms:W3CDTF">2018-10-10T01:17:08Z</dcterms:created>
  <dcterms:modified xsi:type="dcterms:W3CDTF">2018-10-10T01:17:44Z</dcterms:modified>
</cp:coreProperties>
</file>