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09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0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14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8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8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28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4827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8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268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1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98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F3417-9BBB-4B89-90C5-AF1E640C396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5DD1C-B279-49CF-8998-9C4EFD5C08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146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5" y="294894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금융위원회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47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0" y="2276872"/>
            <a:ext cx="7200799" cy="16472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 err="1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금감원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분쟁조정위원회 독립성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금융위원회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808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539552" y="1083496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□</a:t>
            </a:r>
            <a:r>
              <a:rPr lang="ko-KR" altLang="en-US" sz="2000" dirty="0"/>
              <a:t>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분쟁조정위원회 </a:t>
            </a:r>
            <a:r>
              <a:rPr lang="en-US" altLang="ko-KR" sz="2000" dirty="0"/>
              <a:t>(</a:t>
            </a:r>
            <a:r>
              <a:rPr lang="ko-KR" altLang="en-US" sz="2000" dirty="0"/>
              <a:t>이하 </a:t>
            </a:r>
            <a:r>
              <a:rPr lang="ko-KR" altLang="en-US" sz="2000" dirty="0" err="1"/>
              <a:t>분조위</a:t>
            </a:r>
            <a:r>
              <a:rPr lang="en-US" altLang="ko-KR" sz="2000" dirty="0"/>
              <a:t>)</a:t>
            </a:r>
            <a:r>
              <a:rPr lang="ko-KR" altLang="en-US" sz="2000" dirty="0"/>
              <a:t>는 </a:t>
            </a:r>
            <a:r>
              <a:rPr lang="ko-KR" alt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금융위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설치법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sz="2000" dirty="0"/>
              <a:t>에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  근거해 금융회사 및 금융 수요자 사이에 발생하는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 분쟁 조정에</a:t>
            </a:r>
            <a:endParaRPr lang="en-US" altLang="ko-KR" sz="20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관한 사항을 심의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의결 </a:t>
            </a:r>
            <a:r>
              <a:rPr lang="ko-KR" altLang="en-US" sz="2000" dirty="0"/>
              <a:t>하기 위해 금융감독원에 설치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 원장님</a:t>
            </a:r>
            <a:r>
              <a:rPr lang="en-US" altLang="ko-KR" sz="2000" dirty="0"/>
              <a:t>! ‘</a:t>
            </a:r>
            <a:r>
              <a:rPr lang="ko-KR" altLang="en-US" sz="2000" dirty="0" err="1"/>
              <a:t>분조위</a:t>
            </a:r>
            <a:r>
              <a:rPr lang="en-US" altLang="ko-KR" sz="2000" dirty="0"/>
              <a:t>’</a:t>
            </a:r>
            <a:r>
              <a:rPr lang="ko-KR" altLang="en-US" sz="2000" dirty="0"/>
              <a:t>는 금융감독원 산하 기구인가</a:t>
            </a:r>
            <a:r>
              <a:rPr lang="en-US" altLang="ko-KR" sz="2000" dirty="0"/>
              <a:t>? </a:t>
            </a:r>
          </a:p>
          <a:p>
            <a:pPr fontAlgn="base">
              <a:lnSpc>
                <a:spcPct val="150000"/>
              </a:lnSpc>
            </a:pP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 </a:t>
            </a:r>
            <a:r>
              <a:rPr lang="en-US" altLang="ko-KR" sz="2000" dirty="0"/>
              <a:t>‘</a:t>
            </a:r>
            <a:r>
              <a:rPr lang="ko-KR" altLang="en-US" sz="2000" dirty="0" err="1"/>
              <a:t>분조위</a:t>
            </a:r>
            <a:r>
              <a:rPr lang="en-US" altLang="ko-KR" sz="2000" dirty="0"/>
              <a:t>’</a:t>
            </a:r>
            <a:r>
              <a:rPr lang="ko-KR" altLang="en-US" sz="2000" dirty="0"/>
              <a:t>가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당사자 간 상반된 의견 </a:t>
            </a:r>
            <a:r>
              <a:rPr lang="ko-KR" altLang="en-US" sz="2000" dirty="0"/>
              <a:t>을 조정하기보다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금융감독원 입장 </a:t>
            </a:r>
            <a:endParaRPr lang="en-US" altLang="ko-KR" sz="2000" b="1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을 대변 </a:t>
            </a:r>
            <a:r>
              <a:rPr lang="ko-KR" altLang="en-US" sz="2000" spc="-150" dirty="0"/>
              <a:t>하는</a:t>
            </a:r>
            <a:r>
              <a:rPr lang="ko-KR" altLang="en-US" sz="2000" dirty="0"/>
              <a:t> 역할을 하는 기구 아닌가</a:t>
            </a:r>
            <a:r>
              <a:rPr lang="en-US" altLang="ko-KR" sz="2000" dirty="0"/>
              <a:t>?</a:t>
            </a:r>
          </a:p>
          <a:p>
            <a:pPr fontAlgn="base">
              <a:lnSpc>
                <a:spcPct val="150000"/>
              </a:lnSpc>
            </a:pP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en-US" altLang="ko-KR" sz="2000" dirty="0"/>
              <a:t>(</a:t>
            </a:r>
            <a:r>
              <a:rPr lang="ko-KR" altLang="en-US" sz="2000" dirty="0"/>
              <a:t>사례</a:t>
            </a:r>
            <a:r>
              <a:rPr lang="en-US" altLang="ko-KR" sz="2000" dirty="0"/>
              <a:t>) OO</a:t>
            </a:r>
            <a:r>
              <a:rPr lang="ko-KR" altLang="en-US" sz="2000" dirty="0"/>
              <a:t>생명 즉시연금 조정</a:t>
            </a:r>
          </a:p>
        </p:txBody>
      </p:sp>
    </p:spTree>
    <p:extLst>
      <p:ext uri="{BB962C8B-B14F-4D97-AF65-F5344CB8AC3E}">
        <p14:creationId xmlns:p14="http://schemas.microsoft.com/office/powerpoint/2010/main" val="36953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6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043608" y="1052736"/>
            <a:ext cx="754258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□</a:t>
            </a:r>
            <a:r>
              <a:rPr lang="ko-KR" altLang="en-US" sz="2000" dirty="0"/>
              <a:t> </a:t>
            </a:r>
            <a:r>
              <a:rPr lang="ko-KR" alt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분조위원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dirty="0"/>
              <a:t>은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금융감독원 원장이 위촉 </a:t>
            </a:r>
            <a:r>
              <a:rPr lang="ko-KR" altLang="en-US" sz="2000" dirty="0"/>
              <a:t>하고</a:t>
            </a:r>
            <a:r>
              <a:rPr lang="en-US" altLang="ko-KR" sz="2000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위원장 </a:t>
            </a:r>
            <a:r>
              <a:rPr lang="ko-KR" altLang="en-US" sz="2000" dirty="0"/>
              <a:t>도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금융감독원 소속 부원장 </a:t>
            </a:r>
            <a:r>
              <a:rPr lang="ko-KR" altLang="en-US" sz="2000" dirty="0"/>
              <a:t>중에서 지명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>
              <a:lnSpc>
                <a:spcPct val="150000"/>
              </a:lnSpc>
            </a:pPr>
            <a:endParaRPr lang="en-US" altLang="ko-KR" sz="2000" dirty="0"/>
          </a:p>
          <a:p>
            <a:pPr marL="342900" indent="-342900" fontAlgn="base">
              <a:lnSpc>
                <a:spcPct val="150000"/>
              </a:lnSpc>
              <a:buFontTx/>
              <a:buChar char="-"/>
            </a:pPr>
            <a:r>
              <a:rPr lang="ko-KR" altLang="en-US" sz="2000" dirty="0"/>
              <a:t>반면</a:t>
            </a:r>
            <a:r>
              <a:rPr lang="en-US" altLang="ko-KR" sz="2000" dirty="0"/>
              <a:t>, </a:t>
            </a:r>
            <a:r>
              <a:rPr lang="ko-KR" alt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공정위</a:t>
            </a:r>
            <a:r>
              <a:rPr lang="ko-KR" alt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산하 분쟁조정협의회 </a:t>
            </a:r>
            <a:r>
              <a:rPr lang="ko-KR" altLang="en-US" sz="2000" dirty="0"/>
              <a:t>는 공익대표와 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en-US" altLang="ko-KR" sz="2000" dirty="0"/>
              <a:t>    </a:t>
            </a:r>
            <a:r>
              <a:rPr lang="ko-KR" altLang="en-US" sz="2000" dirty="0"/>
              <a:t>각각의 이해관계자 대표를 동수로 하여 구성하고 있음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fontAlgn="base">
              <a:lnSpc>
                <a:spcPct val="150000"/>
              </a:lnSpc>
            </a:pPr>
            <a:endParaRPr lang="en-US" altLang="ko-KR" b="1" dirty="0"/>
          </a:p>
          <a:p>
            <a:pPr marL="342900" indent="-342900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공익대표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</a:t>
            </a:r>
            <a:r>
              <a:rPr lang="en-US" altLang="ko-KR" dirty="0">
                <a:solidFill>
                  <a:srgbClr val="0070C0"/>
                </a:solidFill>
              </a:rPr>
              <a:t>,       </a:t>
            </a:r>
          </a:p>
          <a:p>
            <a:pPr marL="342900" indent="-342900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가맹본부</a:t>
            </a:r>
            <a:r>
              <a:rPr lang="en-US" altLang="ko-KR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공급업자</a:t>
            </a:r>
            <a:r>
              <a:rPr lang="en-US" altLang="ko-KR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원사업자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</a:t>
            </a:r>
            <a:r>
              <a:rPr lang="en-US" altLang="ko-KR" dirty="0">
                <a:solidFill>
                  <a:srgbClr val="0070C0"/>
                </a:solidFill>
              </a:rPr>
              <a:t>, </a:t>
            </a:r>
          </a:p>
          <a:p>
            <a:pPr marL="342900" indent="-342900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가맹사업자</a:t>
            </a:r>
            <a:r>
              <a:rPr lang="en-US" altLang="ko-KR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대리점</a:t>
            </a:r>
            <a:r>
              <a:rPr lang="en-US" altLang="ko-KR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수급사업자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</a:t>
            </a:r>
            <a:endParaRPr lang="ko-KR" altLang="en-U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580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899592" y="1443841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/>
              <a:t>☞ </a:t>
            </a:r>
            <a:r>
              <a:rPr lang="ko-KR" altLang="en-US" sz="2000" dirty="0" err="1"/>
              <a:t>분조위원</a:t>
            </a:r>
            <a:r>
              <a:rPr lang="ko-KR" altLang="en-US" sz="2000" dirty="0"/>
              <a:t> 전원에 대한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위촉 권한이 </a:t>
            </a:r>
            <a:r>
              <a:rPr lang="ko-KR" alt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금감원장에게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있어 </a:t>
            </a:r>
            <a:r>
              <a:rPr lang="ko-KR" altLang="en-US" sz="2000" dirty="0"/>
              <a:t>원장 입맛에 맞는 인사로 구성할 수 있음</a:t>
            </a:r>
            <a:r>
              <a:rPr lang="en-US" altLang="ko-KR" sz="2000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조정의 공정성이 떨어질 수 밖에 없는 구조 아닌가</a:t>
            </a:r>
            <a:r>
              <a:rPr lang="en-US" altLang="ko-KR" sz="2000" dirty="0"/>
              <a:t>?</a:t>
            </a:r>
          </a:p>
          <a:p>
            <a:pPr fontAlgn="base">
              <a:lnSpc>
                <a:spcPct val="150000"/>
              </a:lnSpc>
            </a:pP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spc="-150" dirty="0"/>
              <a:t>☞ 분쟁조정의 </a:t>
            </a:r>
            <a:r>
              <a:rPr lang="ko-KR" altLang="en-US" sz="24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공정성 제고 </a:t>
            </a:r>
            <a:r>
              <a:rPr lang="ko-KR" altLang="en-US" sz="2000" spc="-150" dirty="0" err="1"/>
              <a:t>를</a:t>
            </a:r>
            <a:r>
              <a:rPr lang="ko-KR" altLang="en-US" sz="2000" spc="-150" dirty="0"/>
              <a:t> 위해 </a:t>
            </a:r>
            <a:r>
              <a:rPr lang="ko-KR" altLang="en-US" sz="24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전문성 있는 단체</a:t>
            </a:r>
            <a:r>
              <a:rPr lang="en-US" altLang="ko-KR" sz="24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4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협회</a:t>
            </a:r>
            <a:r>
              <a:rPr lang="en-US" altLang="ko-KR" sz="24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)*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등으로부터 추천한 자로 개선할 필요가 있다고 보는데</a:t>
            </a:r>
            <a:r>
              <a:rPr lang="en-US" altLang="ko-KR" sz="2000" dirty="0"/>
              <a:t>, </a:t>
            </a:r>
            <a:r>
              <a:rPr lang="ko-KR" altLang="en-US" sz="2000" dirty="0"/>
              <a:t>입장은</a:t>
            </a:r>
            <a:r>
              <a:rPr lang="en-US" altLang="ko-KR" sz="2000" dirty="0"/>
              <a:t>?</a:t>
            </a:r>
            <a:endParaRPr lang="ko-KR" altLang="en-US" sz="2000" dirty="0"/>
          </a:p>
          <a:p>
            <a:pPr fontAlgn="base">
              <a:lnSpc>
                <a:spcPct val="150000"/>
              </a:lnSpc>
            </a:pP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* </a:t>
            </a:r>
            <a:r>
              <a:rPr lang="ko-KR" altLang="en-US" sz="2000" dirty="0" err="1"/>
              <a:t>대한의학회</a:t>
            </a:r>
            <a:r>
              <a:rPr lang="en-US" altLang="ko-KR" sz="2000" dirty="0"/>
              <a:t>, </a:t>
            </a:r>
            <a:r>
              <a:rPr lang="ko-KR" altLang="en-US" sz="2000" dirty="0"/>
              <a:t>금융업계</a:t>
            </a:r>
            <a:r>
              <a:rPr lang="en-US" altLang="ko-KR" sz="2000" dirty="0"/>
              <a:t>(</a:t>
            </a:r>
            <a:r>
              <a:rPr lang="ko-KR" altLang="en-US" sz="2000" dirty="0"/>
              <a:t>협회</a:t>
            </a:r>
            <a:r>
              <a:rPr lang="en-US" altLang="ko-KR" sz="2000" dirty="0"/>
              <a:t>) </a:t>
            </a:r>
            <a:r>
              <a:rPr lang="ko-KR" altLang="en-US" sz="2000" dirty="0"/>
              <a:t>등</a:t>
            </a:r>
          </a:p>
        </p:txBody>
      </p:sp>
    </p:spTree>
    <p:extLst>
      <p:ext uri="{BB962C8B-B14F-4D97-AF65-F5344CB8AC3E}">
        <p14:creationId xmlns:p14="http://schemas.microsoft.com/office/powerpoint/2010/main" val="135005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52064" y="1340768"/>
            <a:ext cx="806489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□</a:t>
            </a:r>
            <a:r>
              <a:rPr lang="ko-KR" altLang="en-US" sz="2000" dirty="0"/>
              <a:t>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금융분쟁조정세칙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sz="2000" dirty="0"/>
              <a:t>에 따르면 </a:t>
            </a:r>
            <a:r>
              <a:rPr lang="ko-KR" alt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분조위원</a:t>
            </a:r>
            <a:r>
              <a:rPr lang="ko-KR" alt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dirty="0"/>
              <a:t>은 위원회 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참석</a:t>
            </a:r>
            <a:r>
              <a:rPr lang="en-US" altLang="ko-KR" sz="2000" dirty="0"/>
              <a:t>, </a:t>
            </a:r>
            <a:r>
              <a:rPr lang="ko-KR" altLang="en-US" sz="2000" dirty="0"/>
              <a:t>사건 해결을 위한 국내외 출장 시 </a:t>
            </a:r>
            <a:r>
              <a:rPr lang="ko-KR" altLang="en-US" sz="24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금감원</a:t>
            </a:r>
            <a:r>
              <a:rPr lang="ko-KR" alt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dirty="0"/>
              <a:t>으로부터 수당 및 실비</a:t>
            </a:r>
            <a:r>
              <a:rPr lang="en-US" altLang="ko-KR" sz="2000" dirty="0"/>
              <a:t>, </a:t>
            </a:r>
            <a:r>
              <a:rPr lang="ko-KR" altLang="en-US" sz="2000" dirty="0"/>
              <a:t>자문료 또는 수임료 등을 지급받을 수 있음</a:t>
            </a:r>
            <a:r>
              <a:rPr lang="en-US" altLang="ko-KR" sz="2000" dirty="0"/>
              <a:t>.</a:t>
            </a:r>
          </a:p>
          <a:p>
            <a:pPr fontAlgn="base">
              <a:lnSpc>
                <a:spcPct val="150000"/>
              </a:lnSpc>
            </a:pP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 </a:t>
            </a:r>
            <a:r>
              <a:rPr lang="ko-KR" altLang="en-US" sz="2000" dirty="0" err="1"/>
              <a:t>분조위원</a:t>
            </a:r>
            <a:r>
              <a:rPr lang="ko-KR" altLang="en-US" sz="2000" dirty="0"/>
              <a:t> 입장에서 </a:t>
            </a:r>
            <a:r>
              <a:rPr lang="ko-KR" alt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금감원으로부터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위촉 </a:t>
            </a:r>
            <a:r>
              <a:rPr lang="ko-KR" altLang="en-US" sz="2000" dirty="0"/>
              <a:t>받아 각종 수당을 받고 있는 상황에서 </a:t>
            </a:r>
            <a:r>
              <a:rPr lang="ko-KR" altLang="en-US" sz="2000" dirty="0" err="1"/>
              <a:t>금감원</a:t>
            </a:r>
            <a:r>
              <a:rPr lang="ko-KR" altLang="en-US" sz="2000" dirty="0"/>
              <a:t> 입장과 반대되는 의견을 객관적이고 자유롭게 개진할 수 없는 구조로 보여지는데</a:t>
            </a:r>
            <a:r>
              <a:rPr lang="en-US" altLang="ko-KR" sz="2000" dirty="0"/>
              <a:t>?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912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222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575531"/>
              </p:ext>
            </p:extLst>
          </p:nvPr>
        </p:nvGraphicFramePr>
        <p:xfrm>
          <a:off x="971600" y="2537897"/>
          <a:ext cx="6228334" cy="2210562"/>
        </p:xfrm>
        <a:graphic>
          <a:graphicData uri="http://schemas.openxmlformats.org/drawingml/2006/table">
            <a:tbl>
              <a:tblPr/>
              <a:tblGrid>
                <a:gridCol w="1557020"/>
                <a:gridCol w="1557020"/>
                <a:gridCol w="1557020"/>
                <a:gridCol w="1557274"/>
              </a:tblGrid>
              <a:tr h="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2016</a:t>
                      </a:r>
                      <a:endParaRPr lang="en-US" sz="2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2017</a:t>
                      </a:r>
                      <a:endParaRPr lang="en-US" sz="2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2018</a:t>
                      </a:r>
                      <a:endParaRPr lang="en-US" sz="2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회의 횟수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12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회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6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회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7</a:t>
                      </a:r>
                      <a:r>
                        <a:rPr lang="ko-KR" altLang="en-US" sz="2000" b="1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회</a:t>
                      </a:r>
                      <a:endParaRPr lang="ko-KR" altLang="en-US" sz="2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회의 수당</a:t>
                      </a:r>
                      <a:endParaRPr lang="ko-KR" altLang="en-US" sz="2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3,320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만원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1,800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만원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1,720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만원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451778"/>
            <a:ext cx="7101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휴먼명조" pitchFamily="2" charset="-127"/>
                <a:cs typeface="굴림" pitchFamily="50" charset="-127"/>
              </a:rPr>
              <a:t>□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휴먼명조" pitchFamily="2" charset="-127"/>
                <a:cs typeface="굴림" pitchFamily="50" charset="-127"/>
              </a:rPr>
              <a:t>분쟁조정위원회 회의 횟수 및 참석 수당</a:t>
            </a:r>
            <a:r>
              <a:rPr kumimoji="1" lang="ko-K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한컴바탕" pitchFamily="18" charset="2"/>
                <a:cs typeface="한컴바탕" pitchFamily="18" charset="2"/>
              </a:rPr>
              <a:t> </a:t>
            </a:r>
            <a:r>
              <a:rPr kumimoji="1" lang="ko-K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한컴바탕" pitchFamily="18" charset="2"/>
                <a:ea typeface="한컴바탕" pitchFamily="18" charset="2"/>
                <a:cs typeface="한컴바탕" pitchFamily="18" charset="2"/>
              </a:rPr>
              <a:t> </a:t>
            </a:r>
            <a:endParaRPr kumimoji="1" 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945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59532" y="1124744"/>
            <a:ext cx="842493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□</a:t>
            </a:r>
            <a:r>
              <a:rPr lang="ko-KR" altLang="en-US" sz="2000" dirty="0"/>
              <a:t> 영국</a:t>
            </a:r>
            <a:r>
              <a:rPr lang="en-US" altLang="ko-KR" sz="2000" dirty="0"/>
              <a:t>, </a:t>
            </a:r>
            <a:r>
              <a:rPr lang="ko-KR" altLang="en-US" sz="2000" dirty="0"/>
              <a:t>일본</a:t>
            </a:r>
            <a:r>
              <a:rPr lang="en-US" altLang="ko-KR" sz="2000" dirty="0"/>
              <a:t>, </a:t>
            </a:r>
            <a:r>
              <a:rPr lang="ko-KR" altLang="en-US" sz="2000" dirty="0"/>
              <a:t>호주 등 해외 주요국에서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분쟁조정이 감독기관과는</a:t>
            </a:r>
            <a:endParaRPr lang="en-US" altLang="ko-KR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독립된 형태의 별도 기구</a:t>
            </a:r>
            <a:r>
              <a:rPr lang="ko-KR" altLang="en-US" sz="2000" dirty="0"/>
              <a:t>에서 이루어지고 있음</a:t>
            </a:r>
            <a:r>
              <a:rPr lang="en-US" altLang="ko-KR" sz="2000" dirty="0"/>
              <a:t>.</a:t>
            </a:r>
          </a:p>
          <a:p>
            <a:pPr fontAlgn="base">
              <a:lnSpc>
                <a:spcPct val="150000"/>
              </a:lnSpc>
            </a:pPr>
            <a:endParaRPr lang="ko-KR" altLang="en-US" sz="2000" dirty="0"/>
          </a:p>
          <a:p>
            <a:pPr marL="342900" indent="-342900" fontAlgn="base">
              <a:lnSpc>
                <a:spcPct val="150000"/>
              </a:lnSpc>
              <a:buFontTx/>
              <a:buChar char="-"/>
            </a:pPr>
            <a:r>
              <a:rPr lang="ko-KR" altLang="en-US" sz="2000" dirty="0"/>
              <a:t>분쟁조정 과정에서도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내부 조정인을 통해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차 조정 </a:t>
            </a:r>
            <a:r>
              <a:rPr lang="ko-KR" altLang="en-US" sz="2000" dirty="0"/>
              <a:t>을 거친 후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합의 </a:t>
            </a:r>
            <a:r>
              <a:rPr lang="ko-KR" altLang="en-US" sz="2000" dirty="0"/>
              <a:t>가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불가능 </a:t>
            </a:r>
            <a:r>
              <a:rPr lang="ko-KR" altLang="en-US" sz="2000" dirty="0"/>
              <a:t>할 경우 </a:t>
            </a: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옴부즈만이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최종 결정 </a:t>
            </a:r>
            <a:r>
              <a:rPr lang="ko-KR" altLang="en-US" sz="2000" dirty="0"/>
              <a:t>을 내리는 구조임</a:t>
            </a:r>
            <a:r>
              <a:rPr lang="en-US" altLang="ko-KR" sz="2000" dirty="0"/>
              <a:t>.</a:t>
            </a:r>
          </a:p>
          <a:p>
            <a:pPr marL="342900" indent="-342900" fontAlgn="base">
              <a:lnSpc>
                <a:spcPct val="150000"/>
              </a:lnSpc>
              <a:buFontTx/>
              <a:buChar char="-"/>
            </a:pP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☞ 해외 선진국과 달리 감독기관으로부터 독립되지 못한 </a:t>
            </a:r>
            <a:r>
              <a:rPr lang="ko-KR" altLang="en-US" sz="2000" dirty="0" err="1"/>
              <a:t>분조위는</a:t>
            </a:r>
            <a:r>
              <a:rPr lang="ko-KR" altLang="en-US" sz="2000" dirty="0"/>
              <a:t> 정부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 정책이나 여론</a:t>
            </a:r>
            <a:r>
              <a:rPr lang="en-US" altLang="ko-KR" sz="2000" dirty="0"/>
              <a:t>, </a:t>
            </a:r>
            <a:r>
              <a:rPr lang="ko-KR" altLang="en-US" sz="2000" dirty="0"/>
              <a:t>정치권 입김에 휘둘려 공정하지 못한 결과를 내릴 여지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en-US" altLang="ko-KR" sz="2000" dirty="0"/>
              <a:t>   </a:t>
            </a:r>
            <a:r>
              <a:rPr lang="ko-KR" altLang="en-US" sz="2000" dirty="0"/>
              <a:t>가 있음</a:t>
            </a:r>
            <a:r>
              <a:rPr lang="en-US" altLang="ko-KR" sz="2000" dirty="0"/>
              <a:t>.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 구조가 바람직하다고 생각하는가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777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766777" y="332656"/>
            <a:ext cx="36150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sz="2400" b="1" dirty="0"/>
              <a:t>&lt;</a:t>
            </a:r>
            <a:r>
              <a:rPr lang="ko-KR" altLang="en-US" sz="2400" b="1" dirty="0"/>
              <a:t>해외의 분쟁조정 기구</a:t>
            </a:r>
            <a:r>
              <a:rPr lang="en-US" altLang="ko-KR" sz="2400" b="1" dirty="0"/>
              <a:t>&gt;</a:t>
            </a:r>
            <a:endParaRPr lang="ko-KR" altLang="en-US" sz="2400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445235"/>
              </p:ext>
            </p:extLst>
          </p:nvPr>
        </p:nvGraphicFramePr>
        <p:xfrm>
          <a:off x="1115616" y="980728"/>
          <a:ext cx="6838436" cy="2933063"/>
        </p:xfrm>
        <a:graphic>
          <a:graphicData uri="http://schemas.openxmlformats.org/drawingml/2006/table">
            <a:tbl>
              <a:tblPr/>
              <a:tblGrid>
                <a:gridCol w="17096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9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96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096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988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기관명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법적 형태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설립근거법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영국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FOS(‘01</a:t>
                      </a: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년</a:t>
                      </a:r>
                      <a:r>
                        <a:rPr lang="en-US" altLang="ko-KR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)</a:t>
                      </a:r>
                      <a:endParaRPr lang="ko-KR" altLang="en-US" sz="1900" kern="0" spc="0" dirty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900" kern="0" spc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공적민간기구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FSMA2000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82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일본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생명보험 상담소</a:t>
                      </a:r>
                      <a:r>
                        <a:rPr lang="en-US" altLang="ko-KR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(‘01</a:t>
                      </a: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년</a:t>
                      </a:r>
                      <a:r>
                        <a:rPr lang="en-US" altLang="ko-KR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)</a:t>
                      </a:r>
                      <a:endParaRPr lang="ko-KR" altLang="en-US" sz="1900" kern="0" spc="0" dirty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사단법인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(</a:t>
                      </a: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협회 산하</a:t>
                      </a:r>
                      <a:r>
                        <a:rPr lang="en-US" altLang="ko-KR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)</a:t>
                      </a:r>
                      <a:endParaRPr lang="ko-KR" altLang="en-US" sz="1900" kern="0" spc="0" dirty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금융</a:t>
                      </a: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ADR</a:t>
                      </a: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법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호주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FOS(‘02</a:t>
                      </a:r>
                      <a:r>
                        <a:rPr lang="ko-KR" altLang="en-US" sz="1900" kern="0" spc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년</a:t>
                      </a:r>
                      <a:r>
                        <a:rPr lang="en-US" altLang="ko-KR" sz="1900" kern="0" spc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)</a:t>
                      </a:r>
                      <a:endParaRPr lang="ko-KR" altLang="en-US" sz="1900" kern="0" spc="0">
                        <a:solidFill>
                          <a:srgbClr val="000000"/>
                        </a:solidFill>
                        <a:effectLst/>
                        <a:latin typeface="휴먼명조" pitchFamily="2" charset="-127"/>
                        <a:ea typeface="휴먼명조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사단법인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휴먼명조" pitchFamily="2" charset="-127"/>
                          <a:ea typeface="휴먼명조" pitchFamily="2" charset="-127"/>
                        </a:rPr>
                        <a:t>Corporation Act 2001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683568" y="4525867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dirty="0"/>
              <a:t>☞ 해외 선진국과 달리 감독기관으로부터 독립되지 못한 </a:t>
            </a:r>
            <a:r>
              <a:rPr lang="ko-KR" altLang="en-US" sz="2000" b="1" dirty="0" err="1"/>
              <a:t>분조위는</a:t>
            </a:r>
            <a:endParaRPr lang="en-US" altLang="ko-KR" sz="2000" b="1" dirty="0"/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   </a:t>
            </a:r>
            <a:r>
              <a:rPr lang="ko-KR" altLang="en-US" sz="2000" b="1" dirty="0"/>
              <a:t> 정부 정책이나 여론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정치권 입김에 휘둘려 공정하지 못한 결과</a:t>
            </a:r>
            <a:endParaRPr lang="en-US" altLang="ko-KR" sz="2000" b="1" dirty="0"/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    </a:t>
            </a:r>
            <a:r>
              <a:rPr lang="ko-KR" altLang="en-US" sz="2000" b="1" dirty="0"/>
              <a:t>를 내릴 여지가 있음</a:t>
            </a:r>
            <a:r>
              <a:rPr lang="en-US" altLang="ko-KR" sz="2000" b="1" dirty="0"/>
              <a:t>. </a:t>
            </a:r>
            <a:r>
              <a:rPr lang="ko-KR" altLang="en-US" sz="24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 구조가 바람직하다고 생각하는가</a:t>
            </a: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306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427</Words>
  <Application>Microsoft Office PowerPoint</Application>
  <PresentationFormat>화면 슬라이드 쇼(4:3)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2018-10-11T08:04:52Z</dcterms:created>
  <dcterms:modified xsi:type="dcterms:W3CDTF">2018-10-11T08:08:06Z</dcterms:modified>
</cp:coreProperties>
</file>