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90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29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97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13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78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7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0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8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9FB4-88AD-4017-BA9F-53B2F3F899CD}" type="datetimeFigureOut">
              <a:rPr lang="ko-KR" altLang="en-US" smtClean="0"/>
              <a:t>2018-10-12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C8D6-C58D-4613-8E58-9B70F6646C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3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금융감독원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35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74878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대체부품 활성화의 역할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28414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“대체부품이 활성화된 국가일수록 부품 가격이 낮아진다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ko-KR" alt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20877000" descr="EMB000005845a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7" y="2204864"/>
            <a:ext cx="3750032" cy="4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_x320874680" descr="EMB000005845a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40" y="2204864"/>
            <a:ext cx="3750032" cy="42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err="1" smtClean="0"/>
              <a:t>현대모비스</a:t>
            </a:r>
            <a:r>
              <a:rPr lang="ko-KR" altLang="en-US" sz="2000" b="1" dirty="0" smtClean="0"/>
              <a:t> </a:t>
            </a:r>
            <a:r>
              <a:rPr lang="en-US" altLang="ko-KR" sz="2000" b="1" dirty="0"/>
              <a:t>A/S </a:t>
            </a:r>
            <a:r>
              <a:rPr lang="ko-KR" altLang="en-US" sz="2000" b="1" dirty="0"/>
              <a:t>부품 매출 및 대체부품 비중을 비교해 분석해보면</a:t>
            </a:r>
            <a:r>
              <a:rPr lang="en-US" altLang="ko-KR" sz="2000" b="1" dirty="0"/>
              <a:t>,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5549" y="1988840"/>
            <a:ext cx="82089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 err="1"/>
              <a:t>현대모비스의</a:t>
            </a:r>
            <a:r>
              <a:rPr lang="ko-KR" altLang="en-US" b="1" dirty="0"/>
              <a:t> 경우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차량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대당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A/S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 매출이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 </a:t>
            </a:r>
            <a:r>
              <a:rPr lang="ko-KR" altLang="en-US" b="1" dirty="0"/>
              <a:t>수준인 반면</a:t>
            </a:r>
            <a:r>
              <a:rPr lang="en-US" altLang="ko-KR" b="1" dirty="0" smtClean="0"/>
              <a:t>,</a:t>
            </a:r>
            <a:r>
              <a:rPr lang="ko-KR" altLang="en-US" b="1" dirty="0"/>
              <a:t> </a:t>
            </a:r>
            <a:r>
              <a:rPr lang="ko-KR" altLang="en-US" b="1" dirty="0" smtClean="0"/>
              <a:t>대체부품이 </a:t>
            </a:r>
            <a:r>
              <a:rPr lang="ko-KR" altLang="en-US" b="1" dirty="0"/>
              <a:t>활성화 된 국가 일수록 부품가격이 낮은 것으로 확인됨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5549" y="328498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일본은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 </a:t>
            </a:r>
            <a:endParaRPr lang="en-US" altLang="ko-K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독일은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 </a:t>
            </a:r>
            <a:endParaRPr lang="en-US" altLang="ko-KR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미국은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 </a:t>
            </a:r>
            <a:endParaRPr lang="en-US" altLang="ko-KR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프랑스는 </a:t>
            </a:r>
            <a:r>
              <a:rPr lang="en-US" altLang="ko-K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천원 수준”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단순히 </a:t>
            </a:r>
            <a:r>
              <a:rPr lang="ko-KR" altLang="en-US" b="1" dirty="0"/>
              <a:t>특약 하나의 의미 일수 있으나</a:t>
            </a:r>
            <a:r>
              <a:rPr lang="en-US" altLang="ko-KR" b="1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보험가입자의 보험금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인하 </a:t>
            </a:r>
            <a:r>
              <a:rPr lang="ko-KR" altLang="en-US" b="1" dirty="0" smtClean="0"/>
              <a:t>와 </a:t>
            </a:r>
            <a:r>
              <a:rPr lang="ko-KR" altLang="en-US" b="1" dirty="0"/>
              <a:t>더불어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자동차 부품 가격을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인하 </a:t>
            </a:r>
            <a:r>
              <a:rPr lang="ko-KR" altLang="en-US" b="1" dirty="0" smtClean="0"/>
              <a:t>하는 </a:t>
            </a:r>
            <a:r>
              <a:rPr lang="ko-KR" altLang="en-US" b="1" dirty="0"/>
              <a:t>등 기대 이상의 효과를 가져올 수 있는 조치임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74158" y="2475674"/>
            <a:ext cx="8742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dirty="0" smtClean="0"/>
              <a:t>특약 </a:t>
            </a:r>
            <a:r>
              <a:rPr lang="ko-KR" altLang="en-US" b="1" dirty="0"/>
              <a:t>신설 자체도 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외제차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100%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자차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/>
              <a:t>등’ 까다로운 조건 때문에 실제 수혜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대상자도 </a:t>
            </a:r>
            <a:r>
              <a:rPr lang="ko-KR" altLang="en-US" b="1" dirty="0"/>
              <a:t>많지 않은 실정에서</a:t>
            </a:r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dirty="0" smtClean="0"/>
              <a:t>금융당국의 </a:t>
            </a:r>
            <a:r>
              <a:rPr lang="ko-KR" altLang="en-US" b="1" dirty="0"/>
              <a:t>홍보 노력</a:t>
            </a:r>
            <a:r>
              <a:rPr lang="en-US" altLang="ko-KR" b="1" dirty="0"/>
              <a:t>, </a:t>
            </a:r>
            <a:r>
              <a:rPr lang="ko-KR" altLang="en-US" b="1" dirty="0"/>
              <a:t>보험 대상자 확대를 위한 노력 등이 수반되지 않고 </a:t>
            </a:r>
            <a:r>
              <a:rPr lang="ko-KR" altLang="en-US" b="1" dirty="0" smtClean="0"/>
              <a:t>있어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국가적 </a:t>
            </a:r>
            <a:r>
              <a:rPr lang="ko-KR" altLang="en-US" b="1" dirty="0"/>
              <a:t>손실이 적지 않음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endParaRPr lang="en-US" altLang="ko-KR" b="1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b="1" dirty="0" smtClean="0"/>
              <a:t>제도가 </a:t>
            </a:r>
            <a:r>
              <a:rPr lang="ko-KR" altLang="en-US" b="1" dirty="0"/>
              <a:t>잘 성숙되고 그 대상이 확대될 수 있도록 후속조치에 만전을 기하기 바</a:t>
            </a:r>
            <a:r>
              <a:rPr lang="ko-KR" altLang="en-US" b="1" dirty="0" smtClean="0"/>
              <a:t>람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8109" y="2276872"/>
            <a:ext cx="64807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누구를 위한 특약신설인가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금융감독원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1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9512" y="836712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자동차 대체부품 특약 신설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11553" y="1529991"/>
            <a:ext cx="47924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신설 배경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국내 </a:t>
            </a:r>
            <a:r>
              <a:rPr lang="ko-KR" altLang="en-US" dirty="0"/>
              <a:t>자동차 수리부품시장은 품질인증 대체부품이 </a:t>
            </a:r>
            <a:r>
              <a:rPr lang="ko-KR" altLang="en-US" dirty="0" smtClean="0"/>
              <a:t>활성화되지 않아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OEM*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 </a:t>
            </a:r>
            <a:r>
              <a:rPr lang="ko-KR" altLang="en-US" dirty="0"/>
              <a:t>위주의 고비용 수리관행이 </a:t>
            </a:r>
            <a:r>
              <a:rPr lang="ko-KR" altLang="en-US" dirty="0" smtClean="0"/>
              <a:t>고착</a:t>
            </a:r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238311" y="4725144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/>
              <a:t>국내소비자는 </a:t>
            </a:r>
            <a:r>
              <a:rPr lang="ko-KR" altLang="en-US" dirty="0"/>
              <a:t>값싸고 품질은 동등한 부품을 선택할 수 없고</a:t>
            </a:r>
            <a:r>
              <a:rPr lang="en-US" altLang="ko-KR" dirty="0"/>
              <a:t>, </a:t>
            </a:r>
            <a:r>
              <a:rPr lang="ko-KR" altLang="en-US" dirty="0"/>
              <a:t>부품비 증가는 보험료 인상요인으로 작용할 우려가 있어</a:t>
            </a:r>
            <a:r>
              <a:rPr lang="en-US" altLang="ko-KR" dirty="0"/>
              <a:t>, </a:t>
            </a:r>
            <a:r>
              <a:rPr lang="ko-KR" altLang="en-US" dirty="0"/>
              <a:t>품질인증 대체부품 활성화 지원을 위한 보험 상품 개발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38311" y="3436086"/>
            <a:ext cx="5053769" cy="783356"/>
          </a:xfrm>
          <a:prstGeom prst="rect">
            <a:avLst/>
          </a:prstGeom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* Original </a:t>
            </a:r>
            <a:r>
              <a:rPr lang="en-US" altLang="ko-KR" sz="1600" dirty="0"/>
              <a:t>Equipment Manufacturer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/>
              <a:t>  주문자 </a:t>
            </a:r>
            <a:r>
              <a:rPr lang="ko-KR" altLang="en-US" sz="1600" dirty="0"/>
              <a:t>상표에 의한 제품 생산자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36822"/>
            <a:ext cx="3456384" cy="2982620"/>
          </a:xfrm>
          <a:prstGeom prst="rect">
            <a:avLst/>
          </a:prstGeom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20252" y="692696"/>
            <a:ext cx="77768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주요내용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자기차량손해 </a:t>
            </a:r>
            <a:r>
              <a:rPr lang="ko-KR" altLang="en-US" dirty="0"/>
              <a:t>사고 시 소비자가 품질인증 </a:t>
            </a:r>
            <a:r>
              <a:rPr lang="ko-KR" altLang="en-US" b="1" dirty="0">
                <a:solidFill>
                  <a:srgbClr val="0070C0"/>
                </a:solidFill>
              </a:rPr>
              <a:t>대체부품</a:t>
            </a:r>
            <a:r>
              <a:rPr lang="ko-KR" altLang="en-US" b="1" dirty="0" smtClean="0">
                <a:solidFill>
                  <a:srgbClr val="0070C0"/>
                </a:solidFill>
              </a:rPr>
              <a:t>* </a:t>
            </a:r>
            <a:r>
              <a:rPr lang="ko-KR" altLang="en-US" dirty="0" smtClean="0"/>
              <a:t>을            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            사용하면 </a:t>
            </a:r>
            <a:r>
              <a:rPr lang="en-US" altLang="ko-KR" dirty="0"/>
              <a:t>OEM</a:t>
            </a:r>
            <a:r>
              <a:rPr lang="ko-KR" altLang="en-US" dirty="0"/>
              <a:t>부품 가격의 일정액</a:t>
            </a:r>
            <a:r>
              <a:rPr lang="en-US" altLang="ko-KR" dirty="0"/>
              <a:t>(25%)</a:t>
            </a:r>
            <a:r>
              <a:rPr lang="ko-KR" altLang="en-US" dirty="0"/>
              <a:t>을 소비자에게 지급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1844824"/>
            <a:ext cx="825203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rgbClr val="0070C0"/>
                </a:solidFill>
              </a:rPr>
              <a:t>* </a:t>
            </a:r>
            <a:r>
              <a:rPr lang="ko-KR" altLang="en-US" b="1" dirty="0" smtClean="0">
                <a:solidFill>
                  <a:srgbClr val="0070C0"/>
                </a:solidFill>
              </a:rPr>
              <a:t>자동차관리법 </a:t>
            </a:r>
            <a:r>
              <a:rPr lang="ko-KR" altLang="en-US" b="1" dirty="0">
                <a:solidFill>
                  <a:srgbClr val="0070C0"/>
                </a:solidFill>
              </a:rPr>
              <a:t>제</a:t>
            </a:r>
            <a:r>
              <a:rPr lang="en-US" altLang="ko-KR" b="1" dirty="0">
                <a:solidFill>
                  <a:srgbClr val="0070C0"/>
                </a:solidFill>
              </a:rPr>
              <a:t>30</a:t>
            </a:r>
            <a:r>
              <a:rPr lang="ko-KR" altLang="en-US" b="1" dirty="0">
                <a:solidFill>
                  <a:srgbClr val="0070C0"/>
                </a:solidFill>
              </a:rPr>
              <a:t>조의</a:t>
            </a:r>
            <a:r>
              <a:rPr lang="en-US" altLang="ko-KR" b="1" dirty="0">
                <a:solidFill>
                  <a:srgbClr val="0070C0"/>
                </a:solidFill>
              </a:rPr>
              <a:t>5 </a:t>
            </a:r>
            <a:r>
              <a:rPr lang="ko-KR" altLang="en-US" b="1" dirty="0">
                <a:solidFill>
                  <a:srgbClr val="0070C0"/>
                </a:solidFill>
              </a:rPr>
              <a:t>등에 따라 자동차제조사에서 출고된 자동차에 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</a:rPr>
              <a:t>장착된 </a:t>
            </a:r>
            <a:r>
              <a:rPr lang="ko-KR" altLang="en-US" b="1" dirty="0">
                <a:solidFill>
                  <a:srgbClr val="0070C0"/>
                </a:solidFill>
              </a:rPr>
              <a:t>부품을 대체하여 사용할 수 있도록 인증 받은 부품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8" y="3068960"/>
            <a:ext cx="4968552" cy="3593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99592" y="754831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시행 이후 실적</a:t>
            </a:r>
            <a:r>
              <a:rPr lang="en-US" altLang="ko-KR" sz="2000" b="1" dirty="0"/>
              <a:t>(18.2~)</a:t>
            </a:r>
            <a:endParaRPr lang="ko-KR" altLang="en-US" sz="2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01352"/>
              </p:ext>
            </p:extLst>
          </p:nvPr>
        </p:nvGraphicFramePr>
        <p:xfrm>
          <a:off x="931552" y="1412776"/>
          <a:ext cx="6393488" cy="3538635"/>
        </p:xfrm>
        <a:graphic>
          <a:graphicData uri="http://schemas.openxmlformats.org/drawingml/2006/table">
            <a:tbl>
              <a:tblPr/>
              <a:tblGrid>
                <a:gridCol w="2316236"/>
                <a:gridCol w="1983104"/>
                <a:gridCol w="2094148"/>
              </a:tblGrid>
              <a:tr h="6129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회사명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 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환급금액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61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삼성화재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574,750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57,230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현대해상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1,033,000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DB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손해보험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183,150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악사손해보험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740,300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롯데손해보험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HY중고딕" pitchFamily="18" charset="-127"/>
                        <a:ea typeface="HY중고딕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 pitchFamily="18" charset="-127"/>
                          <a:ea typeface="HY중고딕" pitchFamily="18" charset="-127"/>
                        </a:rPr>
                        <a:t>940,000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6876256" y="954886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1200" dirty="0"/>
              <a:t>(</a:t>
            </a:r>
            <a:r>
              <a:rPr lang="ko-KR" altLang="en-US" sz="1200" dirty="0"/>
              <a:t>단위</a:t>
            </a:r>
            <a:r>
              <a:rPr lang="en-US" altLang="ko-KR" sz="1200" dirty="0"/>
              <a:t>: </a:t>
            </a:r>
            <a:r>
              <a:rPr lang="ko-KR" altLang="en-US" sz="1200" dirty="0"/>
              <a:t>원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07295"/>
              </p:ext>
            </p:extLst>
          </p:nvPr>
        </p:nvGraphicFramePr>
        <p:xfrm>
          <a:off x="251520" y="5085184"/>
          <a:ext cx="8257546" cy="1405890"/>
        </p:xfrm>
        <a:graphic>
          <a:graphicData uri="http://schemas.openxmlformats.org/drawingml/2006/table">
            <a:tbl>
              <a:tblPr/>
              <a:tblGrid>
                <a:gridCol w="8257546"/>
              </a:tblGrid>
              <a:tr h="77266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특약은 자기차량손해 담보에 가입 시 자동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dirty="0" smtClean="0"/>
                        <a:t>*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월말 현재 자기차량손해 담보 가입대수는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14,922</a:t>
                      </a:r>
                      <a:r>
                        <a:rPr lang="ko-KR" altLang="en-US" sz="2000" b="1" i="1" kern="0" spc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천대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보험가입 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차량의 </a:t>
                      </a:r>
                      <a:r>
                        <a:rPr lang="en-US" altLang="ko-KR" sz="20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71.3%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수준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보험개발원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645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Q1. </a:t>
            </a:r>
            <a:endParaRPr lang="en-US" altLang="ko-KR" sz="24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대체부품 </a:t>
            </a:r>
            <a:r>
              <a:rPr lang="ko-KR" altLang="en-US" b="1" dirty="0"/>
              <a:t>활성화와 소비자부담 인하라는 큰 포부를 갖고 </a:t>
            </a:r>
            <a:r>
              <a:rPr lang="ko-KR" altLang="en-US" b="1" dirty="0" smtClean="0"/>
              <a:t>시작한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‘대체부품 특약’의 지급실적을 보면 초라하기 짝이 없는데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이유가 </a:t>
            </a:r>
            <a:r>
              <a:rPr lang="ko-KR" altLang="en-US" b="1" dirty="0"/>
              <a:t>무엇인가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852936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보험사</a:t>
            </a:r>
            <a:r>
              <a:rPr lang="en-US" altLang="ko-KR" b="1" dirty="0"/>
              <a:t>, </a:t>
            </a:r>
            <a:r>
              <a:rPr lang="ko-KR" altLang="en-US" b="1" dirty="0"/>
              <a:t>정비소에 대한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유인효과가 거의 없기 때문</a:t>
            </a:r>
            <a:r>
              <a:rPr lang="ko-KR" altLang="en-US" b="1" dirty="0"/>
              <a:t>임</a:t>
            </a:r>
            <a:r>
              <a:rPr lang="en-US" altLang="ko-KR" b="1" dirty="0"/>
              <a:t>.</a:t>
            </a:r>
            <a:endParaRPr lang="ko-KR" altLang="en-US" b="1" dirty="0"/>
          </a:p>
          <a:p>
            <a:pPr marL="285750" indent="-285750" fontAlgn="base">
              <a:lnSpc>
                <a:spcPct val="200000"/>
              </a:lnSpc>
              <a:buFontTx/>
              <a:buChar char="-"/>
            </a:pPr>
            <a:r>
              <a:rPr lang="ko-KR" altLang="en-US" b="1" dirty="0" smtClean="0"/>
              <a:t>대체부품이라는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소비자의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인식부족 </a:t>
            </a:r>
            <a:r>
              <a:rPr lang="ko-KR" altLang="en-US" b="1" dirty="0" smtClean="0"/>
              <a:t>도 </a:t>
            </a:r>
            <a:r>
              <a:rPr lang="ko-KR" altLang="en-US" b="1" dirty="0"/>
              <a:t>있지만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유인이 없는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상품 </a:t>
            </a:r>
            <a:r>
              <a:rPr lang="ko-KR" altLang="en-US" b="1" dirty="0" smtClean="0"/>
              <a:t>이기에  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어느 </a:t>
            </a:r>
            <a:r>
              <a:rPr lang="ko-KR" altLang="en-US" b="1" dirty="0"/>
              <a:t>쪽 하나 설명이나 홍보하지 않아 소비자는 아직 이 특약에 대한 </a:t>
            </a:r>
            <a:r>
              <a:rPr lang="ko-KR" altLang="en-US" b="1" dirty="0" smtClean="0"/>
              <a:t>이해가  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없는 </a:t>
            </a:r>
            <a:r>
              <a:rPr lang="ko-KR" altLang="en-US" b="1" dirty="0"/>
              <a:t>실정임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44522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특약대상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외제차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100%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자차에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한해 대상자 한계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2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대체부품 </a:t>
            </a:r>
            <a:r>
              <a:rPr lang="ko-KR" altLang="en-US" sz="2000" b="1" dirty="0"/>
              <a:t>활용이 미진한 </a:t>
            </a:r>
            <a:r>
              <a:rPr lang="ko-KR" altLang="en-US" sz="2000" b="1" dirty="0" smtClean="0"/>
              <a:t>이유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  </a:t>
            </a:r>
            <a:r>
              <a:rPr lang="en-US" altLang="ko-KR" b="1" dirty="0"/>
              <a:t>- </a:t>
            </a:r>
            <a:r>
              <a:rPr lang="ko-KR" altLang="en-US" b="1" dirty="0"/>
              <a:t>자기차량손해 </a:t>
            </a:r>
            <a:r>
              <a:rPr lang="ko-KR" altLang="en-US" b="1" dirty="0" err="1"/>
              <a:t>사고시</a:t>
            </a:r>
            <a:r>
              <a:rPr lang="ko-KR" altLang="en-US" b="1" dirty="0"/>
              <a:t> 소비자가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품질인증 대체부품</a:t>
            </a:r>
            <a:r>
              <a:rPr lang="ko-KR" altLang="en-US" b="1" dirty="0"/>
              <a:t>을 사용하면</a:t>
            </a:r>
            <a:r>
              <a:rPr lang="en-US" altLang="ko-KR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59%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수준 </a:t>
            </a:r>
            <a:r>
              <a:rPr lang="ko-KR" altLang="en-US" b="1" dirty="0" smtClean="0"/>
              <a:t>이며</a:t>
            </a:r>
            <a:r>
              <a:rPr lang="en-US" altLang="ko-KR" b="1" dirty="0"/>
              <a:t>,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부품 가격의 일정액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 </a:t>
            </a:r>
            <a:r>
              <a:rPr lang="ko-KR" altLang="en-US" b="1" dirty="0" smtClean="0"/>
              <a:t>을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 소비자에게 환급</a:t>
            </a:r>
            <a:endParaRPr lang="ko-KR" altLang="en-US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 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OEM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통상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할인</a:t>
            </a:r>
            <a:r>
              <a:rPr lang="ko-KR" altLang="en-US" sz="2000" b="1" dirty="0"/>
              <a:t> </a:t>
            </a:r>
            <a:r>
              <a:rPr lang="ko-KR" altLang="en-US" b="1" dirty="0"/>
              <a:t>된 가격으로 공급되는 걸 감안</a:t>
            </a:r>
            <a:r>
              <a:rPr lang="en-US" altLang="ko-KR" b="1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en-US" altLang="ko-KR" b="1" dirty="0"/>
              <a:t>- </a:t>
            </a:r>
            <a:r>
              <a:rPr lang="ko-KR" altLang="en-US" b="1" dirty="0"/>
              <a:t>결과적으로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보험사는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  <a:r>
              <a:rPr lang="en-US" altLang="ko-KR" b="1" dirty="0"/>
              <a:t> </a:t>
            </a:r>
            <a:r>
              <a:rPr lang="ko-KR" altLang="en-US" b="1" dirty="0"/>
              <a:t>수준 밖에 남지 않는 </a:t>
            </a:r>
            <a:r>
              <a:rPr lang="ko-KR" altLang="en-US" b="1" dirty="0" smtClean="0"/>
              <a:t>구조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672280" y="5301208"/>
            <a:ext cx="7920880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/>
              <a:t>대체부품 </a:t>
            </a:r>
            <a:r>
              <a:rPr lang="ko-KR" altLang="en-US" b="1" dirty="0" err="1"/>
              <a:t>활성화시</a:t>
            </a:r>
            <a:r>
              <a:rPr lang="ko-KR" altLang="en-US" b="1" dirty="0"/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시스템을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구축 </a:t>
            </a:r>
            <a:r>
              <a:rPr lang="ko-KR" altLang="en-US" b="1" dirty="0" smtClean="0"/>
              <a:t>해 운영 </a:t>
            </a:r>
            <a:r>
              <a:rPr lang="ko-KR" altLang="en-US" b="1" dirty="0" err="1" smtClean="0"/>
              <a:t>해야하므로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결과적으로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손해 구조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3568" y="1124744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b="1" dirty="0"/>
              <a:t>Q2. </a:t>
            </a:r>
            <a:endParaRPr lang="en-US" altLang="ko-KR" sz="2400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소비자 </a:t>
            </a:r>
            <a:r>
              <a:rPr lang="ko-KR" altLang="en-US" b="1" dirty="0"/>
              <a:t>인식부족 영향도 있지만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구조적으로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가격 유인이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부족 </a:t>
            </a:r>
            <a:r>
              <a:rPr lang="ko-KR" altLang="en-US" b="1" dirty="0" smtClean="0"/>
              <a:t>하다고 </a:t>
            </a:r>
            <a:r>
              <a:rPr lang="ko-KR" altLang="en-US" b="1" dirty="0"/>
              <a:t>분석되는데 </a:t>
            </a:r>
            <a:endParaRPr lang="en-US" altLang="ko-KR" b="1" dirty="0" smtClean="0"/>
          </a:p>
          <a:p>
            <a:pPr>
              <a:lnSpc>
                <a:spcPct val="200000"/>
              </a:lnSpc>
            </a:pPr>
            <a:r>
              <a:rPr lang="ko-KR" altLang="en-US" b="1" dirty="0" smtClean="0"/>
              <a:t>이를 </a:t>
            </a:r>
            <a:r>
              <a:rPr lang="ko-KR" altLang="en-US" b="1" dirty="0"/>
              <a:t>개선할 대책은 무엇인가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10290" y="811703"/>
            <a:ext cx="7862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금융당국의 평가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310290" y="1334522"/>
            <a:ext cx="4258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/>
              <a:t>(</a:t>
            </a:r>
            <a:r>
              <a:rPr lang="ko-KR" altLang="en-US" b="1" dirty="0"/>
              <a:t>금융위원회</a:t>
            </a:r>
            <a:r>
              <a:rPr lang="en-US" altLang="ko-KR" b="1" dirty="0"/>
              <a:t>) </a:t>
            </a:r>
            <a:r>
              <a:rPr lang="ko-KR" altLang="en-US" b="1" dirty="0"/>
              <a:t>최종구 위원장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7367" y="170385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"</a:t>
            </a:r>
            <a:r>
              <a:rPr lang="ko-KR" altLang="en-US" b="1" dirty="0"/>
              <a:t>금융위원회는 이러한 점을 인식해 올해 초 금융감독원 등과 </a:t>
            </a:r>
            <a:r>
              <a:rPr lang="ko-KR" altLang="en-US" b="1" dirty="0" smtClean="0"/>
              <a:t>함께 </a:t>
            </a:r>
            <a:r>
              <a:rPr lang="en-US" altLang="ko-KR" b="1" dirty="0"/>
              <a:t>'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품질인증 부품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 특약</a:t>
            </a:r>
            <a:r>
              <a:rPr lang="en-US" altLang="ko-KR" b="1" dirty="0"/>
              <a:t>' </a:t>
            </a:r>
            <a:r>
              <a:rPr lang="ko-KR" altLang="en-US" b="1" dirty="0"/>
              <a:t>을 신설해 자동차 </a:t>
            </a:r>
            <a:r>
              <a:rPr lang="ko-KR" altLang="en-US" b="1" dirty="0" smtClean="0"/>
              <a:t>수리 시 </a:t>
            </a:r>
            <a:r>
              <a:rPr lang="ko-KR" altLang="en-US" b="1" dirty="0"/>
              <a:t>대체부품 사용을 유도하고 있다</a:t>
            </a:r>
            <a:r>
              <a:rPr lang="en-US" altLang="ko-KR" b="1" dirty="0"/>
              <a:t>"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80751" y="2719517"/>
            <a:ext cx="3726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200" dirty="0"/>
              <a:t>(</a:t>
            </a:r>
            <a:r>
              <a:rPr lang="ko-KR" altLang="en-US" sz="1200" dirty="0" err="1"/>
              <a:t>성일종</a:t>
            </a:r>
            <a:r>
              <a:rPr lang="ko-KR" altLang="en-US" sz="1200" dirty="0"/>
              <a:t> 의원실 자동차 부품시장 관련 토론회 축사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219664" y="3429000"/>
            <a:ext cx="87091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실제로 </a:t>
            </a:r>
            <a:r>
              <a:rPr lang="ko-KR" altLang="en-US" b="1" dirty="0"/>
              <a:t>금융위원회에서는 특약을 통해 대체부품 사용을 유도하고 있다고 전했는데</a:t>
            </a:r>
            <a:r>
              <a:rPr lang="en-US" altLang="ko-KR" b="1" dirty="0"/>
              <a:t>,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7626" y="4581128"/>
            <a:ext cx="85532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금융감독원은 실제 유도가 되고 있는지 점검해야 하는 것 아닌가</a:t>
            </a:r>
            <a:r>
              <a:rPr lang="en-US" altLang="ko-KR" b="1" dirty="0"/>
              <a:t>?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점검 후 문제점이 무엇인지</a:t>
            </a:r>
            <a:r>
              <a:rPr lang="en-US" altLang="ko-KR" b="1" dirty="0"/>
              <a:t>, </a:t>
            </a:r>
            <a:r>
              <a:rPr lang="ko-KR" altLang="en-US" b="1" dirty="0"/>
              <a:t>보완점은 무엇인지를 찾아 후속조치를 </a:t>
            </a:r>
            <a:r>
              <a:rPr lang="ko-KR" altLang="en-US" b="1" dirty="0" smtClean="0"/>
              <a:t>해야 하는데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특약 신설 이후 점검은 했는가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1948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588</Words>
  <Application>Microsoft Office PowerPoint</Application>
  <PresentationFormat>화면 슬라이드 쇼(4:3)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2018-10-12T06:10:03Z</dcterms:created>
  <dcterms:modified xsi:type="dcterms:W3CDTF">2018-10-12T06:14:23Z</dcterms:modified>
</cp:coreProperties>
</file>