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6" d="100"/>
          <a:sy n="106" d="100"/>
        </p:scale>
        <p:origin x="-16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69399-D614-480F-A762-2B988CD5E0F3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8DFA2-4BDB-4BE5-B937-65249FD5DB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4518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69399-D614-480F-A762-2B988CD5E0F3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8DFA2-4BDB-4BE5-B937-65249FD5DB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01322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69399-D614-480F-A762-2B988CD5E0F3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8DFA2-4BDB-4BE5-B937-65249FD5DB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456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69399-D614-480F-A762-2B988CD5E0F3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8DFA2-4BDB-4BE5-B937-65249FD5DB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0552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69399-D614-480F-A762-2B988CD5E0F3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8DFA2-4BDB-4BE5-B937-65249FD5DB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1275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69399-D614-480F-A762-2B988CD5E0F3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8DFA2-4BDB-4BE5-B937-65249FD5DB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1588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69399-D614-480F-A762-2B988CD5E0F3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8DFA2-4BDB-4BE5-B937-65249FD5DB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7845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69399-D614-480F-A762-2B988CD5E0F3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8DFA2-4BDB-4BE5-B937-65249FD5DB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9219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69399-D614-480F-A762-2B988CD5E0F3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8DFA2-4BDB-4BE5-B937-65249FD5DB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9434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69399-D614-480F-A762-2B988CD5E0F3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8DFA2-4BDB-4BE5-B937-65249FD5DB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8488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69399-D614-480F-A762-2B988CD5E0F3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8DFA2-4BDB-4BE5-B937-65249FD5DB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545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269399-D614-480F-A762-2B988CD5E0F3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48DFA2-4BDB-4BE5-B937-65249FD5DB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4137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/>
              <a:t>국민연금 스튜어드십코드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 dirty="0"/>
          </a:p>
        </p:txBody>
      </p:sp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ssembly\Desktop\KakaoTalk_20171108_15234579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535" y="2948947"/>
            <a:ext cx="7206819" cy="4324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ssembly\Desktop\161229_0252s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958" b="100000" l="4133" r="64600">
                        <a14:foregroundMark x1="42498" y1="46675" x2="52875" y2="73700"/>
                        <a14:foregroundMark x1="41779" y1="42080" x2="53908" y2="49879"/>
                        <a14:foregroundMark x1="55256" y1="51270" x2="57143" y2="56530"/>
                        <a14:foregroundMark x1="8895" y1="81741" x2="8895" y2="90206"/>
                        <a14:foregroundMark x1="9075" y1="78053" x2="8041" y2="81258"/>
                        <a14:foregroundMark x1="38589" y1="90750" x2="39578" y2="94619"/>
                        <a14:foregroundMark x1="58176" y1="63422" x2="52606" y2="81560"/>
                        <a14:foregroundMark x1="59030" y1="74909" x2="54897" y2="82950"/>
                        <a14:foregroundMark x1="57188" y1="81318" x2="57367" y2="82225"/>
                        <a14:foregroundMark x1="58760" y1="79141" x2="58086" y2="89903"/>
                        <a14:foregroundMark x1="57323" y1="84099" x2="59973" y2="81137"/>
                        <a14:backgroundMark x1="59164" y1="80411" x2="49146" y2="99879"/>
                        <a14:backgroundMark x1="47664" y1="91838" x2="40431" y2="99637"/>
                        <a14:backgroundMark x1="45867" y1="96070" x2="48158" y2="98609"/>
                        <a14:backgroundMark x1="58176" y1="86759" x2="60647" y2="84462"/>
                        <a14:backgroundMark x1="55391" y1="88573" x2="59344" y2="86276"/>
                        <a14:backgroundMark x1="58176" y1="88331" x2="59164" y2="90206"/>
                        <a14:backgroundMark x1="58041" y1="86397" x2="60872" y2="820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34011"/>
          <a:stretch/>
        </p:blipFill>
        <p:spPr bwMode="auto">
          <a:xfrm>
            <a:off x="4932040" y="1796822"/>
            <a:ext cx="4573438" cy="497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79512" y="1508789"/>
            <a:ext cx="648754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800" b="1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국 정 감 사</a:t>
            </a:r>
            <a:endParaRPr lang="en-US" altLang="ko-KR" sz="4800" b="1" dirty="0">
              <a:ln>
                <a:solidFill>
                  <a:schemeClr val="tx1">
                    <a:alpha val="20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itchFamily="18" charset="-127"/>
              <a:ea typeface="HY견고딕" pitchFamily="18" charset="-127"/>
            </a:endParaRPr>
          </a:p>
          <a:p>
            <a:pPr algn="ctr"/>
            <a:r>
              <a:rPr lang="en-US" altLang="ko-KR" sz="3200" b="1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 Bold" pitchFamily="50" charset="-127"/>
                <a:ea typeface="나눔스퀘어 Bold" pitchFamily="50" charset="-127"/>
              </a:rPr>
              <a:t>(</a:t>
            </a:r>
            <a:r>
              <a:rPr lang="ko-KR" altLang="en-US" sz="3200" b="1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금융위원회</a:t>
            </a:r>
            <a:r>
              <a:rPr lang="en-US" altLang="ko-KR" sz="3200" b="1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 Bold" pitchFamily="50" charset="-127"/>
                <a:ea typeface="나눔스퀘어 Bold" pitchFamily="50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05950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/>
              <a:t>국민연금 스튜어드십코드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 dirty="0"/>
          </a:p>
        </p:txBody>
      </p:sp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ssembly\Desktop\KakaoTalk_20171108_15234579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5949280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971600" y="2276872"/>
            <a:ext cx="7200799" cy="17543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3600" dirty="0" smtClean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위원회 운영 실태</a:t>
            </a:r>
            <a:r>
              <a:rPr lang="en-US" altLang="ko-KR" sz="3600" dirty="0" smtClean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…</a:t>
            </a:r>
            <a:r>
              <a:rPr lang="ko-KR" altLang="en-US" sz="3600" dirty="0" smtClean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강 건너 불구경</a:t>
            </a:r>
            <a:r>
              <a:rPr lang="en-US" altLang="ko-KR" sz="3600" dirty="0" smtClean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[</a:t>
            </a:r>
            <a:r>
              <a:rPr lang="ko-KR" altLang="en-US" sz="3600" dirty="0" smtClean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금융위원회</a:t>
            </a:r>
            <a:r>
              <a:rPr lang="en-US" altLang="ko-KR" sz="3600" dirty="0" smtClean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]</a:t>
            </a:r>
            <a:endParaRPr lang="ko-KR" altLang="en-US" sz="3600" dirty="0">
              <a:solidFill>
                <a:schemeClr val="tx1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14595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27584" y="260648"/>
            <a:ext cx="79208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spc="-150" dirty="0"/>
              <a:t>□ 금융위원회란</a:t>
            </a:r>
            <a:r>
              <a:rPr lang="en-US" altLang="ko-KR" sz="2000" b="1" spc="-150" dirty="0"/>
              <a:t>?</a:t>
            </a:r>
            <a:endParaRPr lang="ko-KR" alt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683568" y="660758"/>
            <a:ext cx="7920880" cy="12852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dirty="0"/>
              <a:t> - </a:t>
            </a:r>
            <a:r>
              <a:rPr lang="ko-KR" altLang="en-US" dirty="0"/>
              <a:t>금융의 선진화 및 공정성 확립을 위해 설치 </a:t>
            </a:r>
            <a:r>
              <a:rPr lang="en-US" altLang="ko-KR" dirty="0"/>
              <a:t>(</a:t>
            </a:r>
            <a:r>
              <a:rPr lang="ko-KR" altLang="en-US" dirty="0"/>
              <a:t>국무총리 소속</a:t>
            </a:r>
            <a:r>
              <a:rPr lang="en-US" altLang="ko-KR" dirty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dirty="0"/>
              <a:t> - </a:t>
            </a:r>
            <a:r>
              <a:rPr lang="ko-KR" altLang="en-US" dirty="0"/>
              <a:t>금융시장의 안정</a:t>
            </a:r>
            <a:r>
              <a:rPr lang="en-US" altLang="ko-KR" dirty="0"/>
              <a:t>, </a:t>
            </a:r>
            <a:r>
              <a:rPr lang="ko-KR" altLang="en-US" dirty="0"/>
              <a:t>건전한 신용질서와 공정한 금융거래 관행 확립 목적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en-US" altLang="ko-KR" dirty="0"/>
              <a:t>   (2018. 03. </a:t>
            </a:r>
            <a:r>
              <a:rPr lang="ko-KR" altLang="en-US" dirty="0"/>
              <a:t>출범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83568" y="1930015"/>
            <a:ext cx="79208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spc="-150" dirty="0"/>
              <a:t>□ 금융위원회 구성원</a:t>
            </a:r>
            <a:endParaRPr lang="ko-KR" altLang="en-US" sz="2000" dirty="0"/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2458735"/>
              </p:ext>
            </p:extLst>
          </p:nvPr>
        </p:nvGraphicFramePr>
        <p:xfrm>
          <a:off x="323528" y="2358017"/>
          <a:ext cx="7920879" cy="4283964"/>
        </p:xfrm>
        <a:graphic>
          <a:graphicData uri="http://schemas.openxmlformats.org/drawingml/2006/table">
            <a:tbl>
              <a:tblPr/>
              <a:tblGrid>
                <a:gridCol w="47609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3099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03891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37487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5605"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700" b="1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함초롬바탕"/>
                        </a:rPr>
                        <a:t>구분</a:t>
                      </a:r>
                      <a:endParaRPr lang="ko-KR" altLang="en-US" sz="1700" b="1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DCA8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700" b="1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함초롬바탕"/>
                        </a:rPr>
                        <a:t>직책</a:t>
                      </a:r>
                      <a:endParaRPr lang="ko-KR" altLang="en-US" sz="1700" b="1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DC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700" b="1" kern="0" spc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함초롬바탕"/>
                        </a:rPr>
                        <a:t>이름</a:t>
                      </a:r>
                      <a:endParaRPr lang="ko-KR" altLang="en-US" sz="1700" b="1" kern="0" spc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DC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5526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</a:t>
                      </a:r>
                      <a:endParaRPr lang="en-US" sz="15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함초롬바탕"/>
                        </a:rPr>
                        <a:t>금융위원회 위원</a:t>
                      </a:r>
                      <a:endParaRPr lang="ko-KR" altLang="en-US" sz="15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함초롬바탕"/>
                        </a:rPr>
                        <a:t>금융위원회 위원장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함초롬바탕"/>
                        </a:rPr>
                        <a:t>최종구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5526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</a:t>
                      </a:r>
                      <a:endParaRPr lang="en-US" sz="15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함초롬바탕"/>
                        </a:rPr>
                        <a:t>금융위원회 부위원장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함초롬바탕"/>
                        </a:rPr>
                        <a:t>김용범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5526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3</a:t>
                      </a:r>
                      <a:endParaRPr lang="en-US" sz="15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함초롬바탕"/>
                        </a:rPr>
                        <a:t>금융위원회 상임위원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함초롬바탕"/>
                        </a:rPr>
                        <a:t>송준상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5526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4</a:t>
                      </a:r>
                      <a:endParaRPr lang="en-US" sz="15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함초롬바탕"/>
                        </a:rPr>
                        <a:t>금융위원회 상임위원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함초롬바탕"/>
                        </a:rPr>
                        <a:t>이성호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5526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5</a:t>
                      </a:r>
                      <a:endParaRPr lang="en-US" sz="15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함초롬바탕"/>
                        </a:rPr>
                        <a:t>금융위원회 비상임위원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함초롬바탕"/>
                        </a:rPr>
                        <a:t>심 영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5526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6</a:t>
                      </a:r>
                      <a:endParaRPr lang="en-US" sz="15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kern="0" spc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함초롬바탕"/>
                        </a:rPr>
                        <a:t>당연직 위원</a:t>
                      </a:r>
                      <a:endParaRPr lang="ko-KR" altLang="en-US" sz="1500" kern="0" spc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함초롬바탕"/>
                        </a:rPr>
                        <a:t>기획재정부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함초롬바탕"/>
                        </a:rPr>
                        <a:t> 차관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5526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7</a:t>
                      </a:r>
                      <a:endParaRPr lang="en-US" sz="15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함초롬바탕"/>
                        </a:rPr>
                        <a:t>금융감독원 원장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함초롬바탕"/>
                        </a:rPr>
                        <a:t> 윤석현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5526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8</a:t>
                      </a:r>
                      <a:endParaRPr lang="en-US" sz="15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함초롬바탕"/>
                        </a:rPr>
                        <a:t>예금보험공사 사장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kern="0" spc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함초롬바탕"/>
                        </a:rPr>
                        <a:t>위성백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5526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9</a:t>
                      </a:r>
                      <a:endParaRPr lang="en-US" sz="15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함초롬바탕"/>
                        </a:rPr>
                        <a:t>한국은행 부총재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kern="0" spc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함초롬바탕"/>
                        </a:rPr>
                        <a:t>윤면식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1393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840" y="11544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15516" y="1047057"/>
            <a:ext cx="7992888" cy="956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000" b="1" spc="-150" dirty="0"/>
              <a:t> - </a:t>
            </a:r>
            <a:r>
              <a:rPr lang="ko-KR" altLang="en-US" sz="2000" dirty="0"/>
              <a:t>총 안건 수 </a:t>
            </a:r>
            <a:r>
              <a:rPr lang="en-US" altLang="ko-KR" sz="2000" dirty="0"/>
              <a:t>257</a:t>
            </a:r>
            <a:r>
              <a:rPr lang="ko-KR" altLang="en-US" sz="2000" dirty="0"/>
              <a:t>건</a:t>
            </a:r>
            <a:endParaRPr lang="en-US" altLang="ko-KR" sz="2000" dirty="0"/>
          </a:p>
          <a:p>
            <a:pPr>
              <a:lnSpc>
                <a:spcPct val="150000"/>
              </a:lnSpc>
            </a:pP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ko-KR" sz="2000" spc="-150" dirty="0"/>
              <a:t>- </a:t>
            </a:r>
            <a:r>
              <a:rPr lang="ko-KR" altLang="en-US" sz="2000" spc="-150" dirty="0"/>
              <a:t>의결 </a:t>
            </a:r>
            <a:r>
              <a:rPr lang="en-US" altLang="ko-KR" sz="2000" spc="-150" dirty="0"/>
              <a:t>244</a:t>
            </a:r>
            <a:r>
              <a:rPr lang="ko-KR" altLang="en-US" sz="2000" spc="-150" dirty="0"/>
              <a:t>건</a:t>
            </a:r>
            <a:r>
              <a:rPr lang="en-US" altLang="ko-KR" sz="2000" spc="-150" dirty="0"/>
              <a:t>, </a:t>
            </a:r>
            <a:r>
              <a:rPr lang="ko-KR" altLang="en-US" sz="2000" spc="-150" dirty="0"/>
              <a:t>보고 </a:t>
            </a:r>
            <a:r>
              <a:rPr lang="en-US" altLang="ko-KR" sz="2000" spc="-150" dirty="0"/>
              <a:t>13</a:t>
            </a:r>
            <a:r>
              <a:rPr lang="ko-KR" altLang="en-US" sz="2000" spc="-150" dirty="0"/>
              <a:t>건</a:t>
            </a:r>
            <a:endParaRPr lang="en-US" altLang="ko-KR" sz="2000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5516" y="2021894"/>
            <a:ext cx="79208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/>
              <a:t>☞ 이 중</a:t>
            </a:r>
            <a:r>
              <a:rPr lang="en-US" altLang="ko-KR" dirty="0"/>
              <a:t>, </a:t>
            </a:r>
            <a:r>
              <a:rPr lang="ko-KR" altLang="en-US" dirty="0"/>
              <a:t>원안 가결 안건은 전체 중 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99%(=256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건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ko-KR" altLang="en-US" dirty="0"/>
              <a:t>☞ </a:t>
            </a:r>
            <a:r>
              <a:rPr lang="en-US" altLang="ko-KR" dirty="0"/>
              <a:t>1% (=1</a:t>
            </a:r>
            <a:r>
              <a:rPr lang="ko-KR" altLang="en-US" dirty="0"/>
              <a:t>건</a:t>
            </a:r>
            <a:r>
              <a:rPr lang="en-US" altLang="ko-KR" dirty="0"/>
              <a:t>) </a:t>
            </a: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 가결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1520" y="620688"/>
            <a:ext cx="79208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/>
              <a:t>□ </a:t>
            </a:r>
            <a:r>
              <a:rPr lang="en-US" altLang="ko-KR" sz="2000" b="1" dirty="0"/>
              <a:t>2018</a:t>
            </a:r>
            <a:r>
              <a:rPr lang="ko-KR" altLang="en-US" sz="2000" b="1" dirty="0"/>
              <a:t>년 </a:t>
            </a:r>
            <a:r>
              <a:rPr lang="en-US" altLang="ko-KR" sz="2000" b="1" dirty="0"/>
              <a:t>8</a:t>
            </a:r>
            <a:r>
              <a:rPr lang="ko-KR" altLang="en-US" sz="2000" b="1" dirty="0"/>
              <a:t>월 </a:t>
            </a:r>
            <a:r>
              <a:rPr lang="en-US" altLang="ko-KR" sz="2000" b="1" dirty="0"/>
              <a:t>(</a:t>
            </a:r>
            <a:r>
              <a:rPr lang="ko-KR" altLang="en-US" sz="2000" b="1" dirty="0"/>
              <a:t>제</a:t>
            </a:r>
            <a:r>
              <a:rPr lang="en-US" altLang="ko-KR" sz="2000" b="1" dirty="0"/>
              <a:t>14</a:t>
            </a:r>
            <a:r>
              <a:rPr lang="ko-KR" altLang="en-US" sz="2000" b="1" dirty="0"/>
              <a:t>차 회의</a:t>
            </a:r>
            <a:r>
              <a:rPr lang="en-US" altLang="ko-KR" sz="2000" b="1" dirty="0"/>
              <a:t>) </a:t>
            </a:r>
            <a:r>
              <a:rPr lang="ko-KR" altLang="en-US" sz="2000" b="1" dirty="0"/>
              <a:t>까지 전수 조사 실시</a:t>
            </a:r>
            <a:endParaRPr lang="ko-KR" alt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233518" y="4581128"/>
            <a:ext cx="867696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/>
              <a:t>Q1.</a:t>
            </a:r>
          </a:p>
          <a:p>
            <a:pPr>
              <a:lnSpc>
                <a:spcPct val="150000"/>
              </a:lnSpc>
            </a:pPr>
            <a:r>
              <a:rPr lang="en-US" altLang="ko-KR" sz="2000" dirty="0"/>
              <a:t>2018</a:t>
            </a:r>
            <a:r>
              <a:rPr lang="ko-KR" altLang="en-US" sz="2000" dirty="0"/>
              <a:t>년 우리나라에 가계대출</a:t>
            </a:r>
            <a:r>
              <a:rPr lang="en-US" altLang="ko-KR" sz="2000" dirty="0"/>
              <a:t>, </a:t>
            </a:r>
            <a:r>
              <a:rPr lang="ko-KR" altLang="en-US" sz="2000" dirty="0"/>
              <a:t>부동산 등 금융 관련 문제들이 산적해 있음</a:t>
            </a:r>
            <a:r>
              <a:rPr lang="en-US" altLang="ko-KR" sz="2000" dirty="0"/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z="2000" dirty="0"/>
              <a:t>이러한 상황에서</a:t>
            </a:r>
            <a:r>
              <a:rPr lang="en-US" altLang="ko-KR" sz="2000" dirty="0"/>
              <a:t>, </a:t>
            </a:r>
            <a:r>
              <a:rPr lang="ko-KR" altLang="en-US" sz="2000" dirty="0"/>
              <a:t>하나의 안건마다 주의 깊고 심도 있는 토론과 회의를 하는 것이 맞지 않는가</a:t>
            </a:r>
            <a:r>
              <a:rPr lang="en-US" altLang="ko-KR" sz="2000" dirty="0"/>
              <a:t>?</a:t>
            </a:r>
            <a:endParaRPr lang="ko-KR" alt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215516" y="3040038"/>
            <a:ext cx="79208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/>
              <a:t>□ </a:t>
            </a:r>
            <a:r>
              <a:rPr lang="en-US" altLang="ko-KR" sz="2000" b="1" dirty="0"/>
              <a:t>2016</a:t>
            </a:r>
            <a:r>
              <a:rPr lang="ko-KR" altLang="en-US" sz="2000" b="1" dirty="0"/>
              <a:t>년 부터 </a:t>
            </a:r>
            <a:r>
              <a:rPr lang="en-US" altLang="ko-KR" sz="2000" b="1" dirty="0"/>
              <a:t>2018</a:t>
            </a:r>
            <a:r>
              <a:rPr lang="ko-KR" altLang="en-US" sz="2000" b="1" dirty="0"/>
              <a:t>년 </a:t>
            </a:r>
            <a:r>
              <a:rPr lang="en-US" altLang="ko-KR" sz="2000" b="1" dirty="0"/>
              <a:t>8</a:t>
            </a:r>
            <a:r>
              <a:rPr lang="ko-KR" altLang="en-US" sz="2000" b="1" dirty="0"/>
              <a:t>월까지 총 안건 수 </a:t>
            </a:r>
            <a:r>
              <a:rPr lang="en-US" altLang="ko-KR" sz="2000" b="1" dirty="0"/>
              <a:t>1,071</a:t>
            </a:r>
            <a:r>
              <a:rPr lang="ko-KR" altLang="en-US" sz="2000" b="1" dirty="0"/>
              <a:t>건 처리</a:t>
            </a:r>
            <a:endParaRPr lang="ko-KR" alt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251520" y="3645024"/>
            <a:ext cx="78848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 </a:t>
            </a:r>
            <a:r>
              <a:rPr lang="ko-KR" alt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총 </a:t>
            </a:r>
            <a:r>
              <a:rPr lang="en-US" altLang="ko-KR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1,071</a:t>
            </a:r>
            <a:r>
              <a:rPr lang="ko-KR" alt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건의 안건을 처리한 가운데 </a:t>
            </a:r>
            <a:endParaRPr lang="en-US" altLang="ko-KR" sz="24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altLang="ko-KR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ko-KR" alt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건 당 소요된 시간은 단 </a:t>
            </a:r>
            <a:r>
              <a:rPr lang="en-US" altLang="ko-KR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ko-KR" alt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분</a:t>
            </a:r>
            <a:r>
              <a:rPr lang="en-US" altLang="ko-KR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67</a:t>
            </a:r>
            <a:r>
              <a:rPr lang="ko-KR" alt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초</a:t>
            </a:r>
            <a:r>
              <a:rPr lang="en-US" altLang="ko-KR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r>
              <a:rPr lang="ko-KR" alt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3809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9" y="0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19908" y="548680"/>
            <a:ext cx="867696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/>
              <a:t>Q2.</a:t>
            </a:r>
          </a:p>
          <a:p>
            <a:pPr>
              <a:lnSpc>
                <a:spcPct val="150000"/>
              </a:lnSpc>
            </a:pPr>
            <a:r>
              <a:rPr lang="ko-KR" altLang="en-US" sz="2000" dirty="0"/>
              <a:t>금융위원회 회의를 참석은 잘 하시는가</a:t>
            </a:r>
            <a:r>
              <a:rPr lang="en-US" altLang="ko-KR" sz="2000" dirty="0"/>
              <a:t>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3518" y="1723539"/>
            <a:ext cx="79388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/>
              <a:t>□ </a:t>
            </a:r>
            <a:r>
              <a:rPr lang="en-US" altLang="ko-KR" b="1" dirty="0"/>
              <a:t>2016</a:t>
            </a:r>
            <a:r>
              <a:rPr lang="ko-KR" altLang="en-US" b="1" dirty="0"/>
              <a:t>년</a:t>
            </a:r>
            <a:r>
              <a:rPr lang="en-US" altLang="ko-KR" b="1" dirty="0"/>
              <a:t>~2017</a:t>
            </a:r>
            <a:r>
              <a:rPr lang="ko-KR" altLang="en-US" b="1" dirty="0"/>
              <a:t>년까지 금융위원회 위원 참석 현황</a:t>
            </a:r>
            <a:endParaRPr lang="ko-KR" altLang="en-US" dirty="0"/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9209348"/>
              </p:ext>
            </p:extLst>
          </p:nvPr>
        </p:nvGraphicFramePr>
        <p:xfrm>
          <a:off x="233518" y="2204864"/>
          <a:ext cx="8676964" cy="3720846"/>
        </p:xfrm>
        <a:graphic>
          <a:graphicData uri="http://schemas.openxmlformats.org/drawingml/2006/table">
            <a:tbl>
              <a:tblPr/>
              <a:tblGrid>
                <a:gridCol w="867696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958338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5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kern="0" spc="-2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휴먼명조"/>
                        </a:rPr>
                        <a:t>1)</a:t>
                      </a:r>
                      <a:r>
                        <a:rPr lang="ko-KR" altLang="en-US" sz="1800" b="1" kern="0" spc="-2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휴먼명조"/>
                        </a:rPr>
                        <a:t> </a:t>
                      </a:r>
                      <a:r>
                        <a:rPr lang="en-US" altLang="ko-KR" sz="1800" b="1" kern="0" spc="-2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2016</a:t>
                      </a:r>
                      <a:r>
                        <a:rPr lang="ko-KR" altLang="en-US" sz="1800" b="1" kern="0" spc="-2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휴먼명조"/>
                        </a:rPr>
                        <a:t>년 </a:t>
                      </a:r>
                      <a:r>
                        <a:rPr lang="en-US" altLang="ko-KR" sz="1800" b="1" kern="0" spc="-2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/ </a:t>
                      </a:r>
                      <a:r>
                        <a:rPr lang="ko-KR" altLang="en-US" sz="1800" b="1" kern="0" spc="-2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휴먼명조"/>
                        </a:rPr>
                        <a:t>총 </a:t>
                      </a:r>
                      <a:r>
                        <a:rPr lang="en-US" altLang="ko-KR" sz="1800" b="1" kern="0" spc="-2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</a:t>
                      </a:r>
                      <a:r>
                        <a:rPr lang="ko-KR" altLang="en-US" sz="1800" b="1" kern="0" spc="-2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휴먼명조"/>
                        </a:rPr>
                        <a:t>회 회의</a:t>
                      </a:r>
                      <a:r>
                        <a:rPr lang="en-US" altLang="ko-KR" sz="1800" b="1" kern="0" spc="-2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(9</a:t>
                      </a:r>
                      <a:r>
                        <a:rPr lang="ko-KR" altLang="en-US" sz="1800" b="1" kern="0" spc="-2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휴먼명조"/>
                        </a:rPr>
                        <a:t>명 위원 총 </a:t>
                      </a:r>
                      <a:r>
                        <a:rPr lang="en-US" altLang="ko-KR" sz="1800" b="1" i="1" kern="0" spc="-2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45</a:t>
                      </a:r>
                      <a:r>
                        <a:rPr lang="ko-KR" altLang="en-US" sz="1800" b="1" i="1" kern="0" spc="-2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휴먼명조"/>
                        </a:rPr>
                        <a:t>회 불참 </a:t>
                      </a:r>
                      <a:r>
                        <a:rPr lang="en-US" altLang="ko-KR" sz="1800" b="1" kern="0" spc="-2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)</a:t>
                      </a:r>
                      <a:endParaRPr lang="ko-KR" altLang="en-US" sz="1800" b="1" kern="0" spc="-2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243840" marR="0" indent="-243840" algn="just" fontAlgn="base" latinLnBrk="1">
                        <a:lnSpc>
                          <a:spcPct val="15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kern="0" spc="-2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 </a:t>
                      </a:r>
                      <a:r>
                        <a:rPr lang="ko-KR" altLang="en-US" sz="1800" kern="0" spc="-2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휴먼명조"/>
                        </a:rPr>
                        <a:t>▲금융위원장 </a:t>
                      </a:r>
                      <a:r>
                        <a:rPr lang="en-US" altLang="ko-KR" sz="1800" kern="0" spc="-2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ko-KR" altLang="en-US" sz="1800" kern="0" spc="-2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휴먼명조"/>
                        </a:rPr>
                        <a:t>회 </a:t>
                      </a:r>
                      <a:r>
                        <a:rPr lang="ko-KR" altLang="en-US" sz="1800" b="1" kern="0" spc="-2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휴먼명조"/>
                        </a:rPr>
                        <a:t>▲부위원장 </a:t>
                      </a:r>
                      <a:r>
                        <a:rPr lang="en-US" altLang="ko-KR" sz="1800" b="1" kern="0" spc="-2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  <a:r>
                        <a:rPr lang="ko-KR" altLang="en-US" sz="1800" b="1" kern="0" spc="-2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휴먼명조"/>
                        </a:rPr>
                        <a:t>회</a:t>
                      </a:r>
                      <a:r>
                        <a:rPr lang="en-US" altLang="ko-KR" sz="1800" b="1" kern="0" spc="-2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,</a:t>
                      </a:r>
                      <a:r>
                        <a:rPr lang="ko-KR" altLang="en-US" sz="1800" kern="0" spc="-2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ko-KR" altLang="en-US" sz="1800" kern="0" spc="-2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휴먼명조"/>
                        </a:rPr>
                        <a:t>▲상임위원</a:t>
                      </a:r>
                      <a:r>
                        <a:rPr lang="en-US" altLang="ko-KR" sz="1800" kern="0" spc="-2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1 0</a:t>
                      </a:r>
                      <a:r>
                        <a:rPr lang="ko-KR" altLang="en-US" sz="1800" kern="0" spc="-2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휴먼명조"/>
                        </a:rPr>
                        <a:t>회</a:t>
                      </a:r>
                      <a:r>
                        <a:rPr lang="en-US" altLang="ko-KR" sz="1800" kern="0" spc="-2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ko-KR" altLang="en-US" sz="1800" kern="0" spc="-2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휴먼명조"/>
                        </a:rPr>
                        <a:t>▲상임위원</a:t>
                      </a:r>
                      <a:r>
                        <a:rPr lang="en-US" altLang="ko-KR" sz="1800" kern="0" spc="-2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2 7</a:t>
                      </a:r>
                      <a:r>
                        <a:rPr lang="ko-KR" altLang="en-US" sz="1800" kern="0" spc="-2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휴먼명조"/>
                        </a:rPr>
                        <a:t>회</a:t>
                      </a:r>
                      <a:r>
                        <a:rPr lang="en-US" altLang="ko-KR" sz="1800" kern="0" spc="-2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ko-KR" altLang="en-US" sz="1800" b="1" i="1" kern="0" spc="-150" dirty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휴먼명조"/>
                        </a:rPr>
                        <a:t>▲</a:t>
                      </a:r>
                      <a:r>
                        <a:rPr lang="ko-KR" altLang="en-US" sz="1800" b="1" i="1" kern="0" spc="-150" dirty="0" err="1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휴먼명조"/>
                        </a:rPr>
                        <a:t>기획재정부</a:t>
                      </a:r>
                      <a:r>
                        <a:rPr lang="ko-KR" altLang="en-US" sz="1800" b="1" i="1" kern="0" spc="-150" dirty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휴먼명조"/>
                        </a:rPr>
                        <a:t> </a:t>
                      </a:r>
                      <a:r>
                        <a:rPr lang="ko-KR" altLang="en-US" sz="1800" b="1" i="1" kern="0" spc="-20" dirty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휴먼명조"/>
                        </a:rPr>
                        <a:t>차관 </a:t>
                      </a:r>
                      <a:r>
                        <a:rPr lang="en-US" altLang="ko-KR" sz="1800" b="1" i="1" kern="0" spc="-20" dirty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24</a:t>
                      </a:r>
                      <a:r>
                        <a:rPr lang="ko-KR" altLang="en-US" sz="1800" b="1" i="1" kern="0" spc="-20" dirty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휴먼명조"/>
                        </a:rPr>
                        <a:t>회</a:t>
                      </a:r>
                      <a:r>
                        <a:rPr lang="en-US" altLang="ko-KR" sz="1800" b="1" i="1" kern="0" spc="-20" dirty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, </a:t>
                      </a:r>
                      <a:r>
                        <a:rPr lang="ko-KR" altLang="en-US" sz="1800" kern="0" spc="-2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휴먼명조"/>
                        </a:rPr>
                        <a:t>▲금융감독원 원장 </a:t>
                      </a:r>
                      <a:r>
                        <a:rPr lang="en-US" altLang="ko-KR" sz="1800" kern="0" spc="-2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ko-KR" altLang="en-US" sz="1800" kern="0" spc="-2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휴먼명조"/>
                        </a:rPr>
                        <a:t>회</a:t>
                      </a:r>
                      <a:r>
                        <a:rPr lang="en-US" altLang="ko-KR" sz="1800" kern="0" spc="-2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ko-KR" altLang="en-US" sz="1800" kern="0" spc="-2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휴먼명조"/>
                        </a:rPr>
                        <a:t>▲한국은행 부총재 </a:t>
                      </a:r>
                      <a:r>
                        <a:rPr lang="en-US" altLang="ko-KR" sz="1800" kern="0" spc="-2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ko-KR" altLang="en-US" sz="1800" kern="0" spc="-2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휴먼명조"/>
                        </a:rPr>
                        <a:t>회</a:t>
                      </a:r>
                      <a:r>
                        <a:rPr lang="en-US" altLang="ko-KR" sz="1800" kern="0" spc="-2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ko-KR" altLang="en-US" sz="1800" kern="0" spc="-2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휴먼명조"/>
                        </a:rPr>
                        <a:t>▲예금보험공사 사장 </a:t>
                      </a:r>
                      <a:r>
                        <a:rPr lang="en-US" altLang="ko-KR" sz="1800" kern="0" spc="-2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ko-KR" altLang="en-US" sz="1800" kern="0" spc="-2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휴먼명조"/>
                        </a:rPr>
                        <a:t>회</a:t>
                      </a:r>
                      <a:r>
                        <a:rPr lang="en-US" altLang="ko-KR" sz="1800" kern="0" spc="-2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ko-KR" altLang="en-US" sz="1800" kern="0" spc="-2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휴먼명조"/>
                        </a:rPr>
                        <a:t>▲비상임 위원 </a:t>
                      </a:r>
                      <a:r>
                        <a:rPr lang="en-US" altLang="ko-KR" sz="1800" kern="0" spc="-2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ko-KR" altLang="en-US" sz="1800" kern="0" spc="-2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휴먼명조"/>
                        </a:rPr>
                        <a:t>회</a:t>
                      </a:r>
                      <a:endParaRPr lang="ko-KR" altLang="en-US" sz="1800" kern="0" spc="-2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226060" marR="0" indent="-226060" algn="just" fontAlgn="base" latinLnBrk="1">
                        <a:lnSpc>
                          <a:spcPct val="15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kern="0" spc="-2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휴먼명조"/>
                        </a:rPr>
                        <a:t>2)</a:t>
                      </a:r>
                      <a:r>
                        <a:rPr lang="ko-KR" altLang="en-US" sz="1800" b="1" kern="0" spc="-2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휴먼명조"/>
                        </a:rPr>
                        <a:t> </a:t>
                      </a:r>
                      <a:r>
                        <a:rPr lang="en-US" altLang="ko-KR" sz="1800" b="1" kern="0" spc="-2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en-US" altLang="ko-KR" sz="1800" b="1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017</a:t>
                      </a: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휴먼명조"/>
                        </a:rPr>
                        <a:t>년 </a:t>
                      </a:r>
                      <a:r>
                        <a:rPr lang="en-US" altLang="ko-KR" sz="1800" b="1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/ </a:t>
                      </a: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휴먼명조"/>
                        </a:rPr>
                        <a:t>총 </a:t>
                      </a:r>
                      <a:r>
                        <a:rPr lang="en-US" altLang="ko-KR" sz="1800" b="1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</a:t>
                      </a: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휴먼명조"/>
                        </a:rPr>
                        <a:t>회 회의</a:t>
                      </a:r>
                      <a:r>
                        <a:rPr lang="en-US" altLang="ko-KR" sz="1800" b="1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(9</a:t>
                      </a: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휴먼명조"/>
                        </a:rPr>
                        <a:t>명 위원 총 </a:t>
                      </a:r>
                      <a:r>
                        <a:rPr lang="en-US" altLang="ko-KR" sz="1800" b="1" i="1" kern="0" spc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47</a:t>
                      </a:r>
                      <a:r>
                        <a:rPr lang="ko-KR" altLang="en-US" sz="1800" b="1" i="1" kern="0" spc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휴먼명조"/>
                        </a:rPr>
                        <a:t>회 불참 </a:t>
                      </a:r>
                      <a:r>
                        <a:rPr lang="en-US" altLang="ko-KR" sz="1800" b="1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)</a:t>
                      </a:r>
                      <a:endParaRPr lang="ko-KR" altLang="en-US" sz="1800" b="1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285750" marR="0" indent="-285750" algn="just" fontAlgn="base" latinLnBrk="1">
                        <a:lnSpc>
                          <a:spcPct val="15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ko-KR" altLang="en-US" sz="1800" kern="0" spc="-15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휴먼명조"/>
                        </a:rPr>
                        <a:t>▲금융위원장 </a:t>
                      </a:r>
                      <a:r>
                        <a:rPr lang="en-US" altLang="ko-KR" sz="1800" kern="0" spc="-15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ko-KR" altLang="en-US" sz="1800" kern="0" spc="-15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휴먼명조"/>
                        </a:rPr>
                        <a:t>회 </a:t>
                      </a:r>
                      <a:r>
                        <a:rPr lang="ko-KR" altLang="en-US" sz="1800" b="1" kern="0" spc="-15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휴먼명조"/>
                        </a:rPr>
                        <a:t>▲부위원장 </a:t>
                      </a:r>
                      <a:r>
                        <a:rPr lang="en-US" altLang="ko-KR" sz="1800" b="1" kern="0" spc="-15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</a:t>
                      </a:r>
                      <a:r>
                        <a:rPr lang="ko-KR" altLang="en-US" sz="1800" b="1" kern="0" spc="-15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휴먼명조"/>
                        </a:rPr>
                        <a:t>회</a:t>
                      </a:r>
                      <a:r>
                        <a:rPr lang="ko-KR" altLang="en-US" sz="1800" kern="0" spc="-15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ko-KR" altLang="en-US" sz="1800" kern="0" spc="-15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휴먼명조"/>
                        </a:rPr>
                        <a:t>▲상임위원</a:t>
                      </a:r>
                      <a:r>
                        <a:rPr lang="en-US" altLang="ko-KR" sz="1800" kern="0" spc="-15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(1) 0</a:t>
                      </a:r>
                      <a:r>
                        <a:rPr lang="ko-KR" altLang="en-US" sz="1800" kern="0" spc="-15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휴먼명조"/>
                        </a:rPr>
                        <a:t>회 ▲상임위원</a:t>
                      </a:r>
                      <a:r>
                        <a:rPr lang="en-US" altLang="ko-KR" sz="1800" kern="0" spc="-15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(2) 1</a:t>
                      </a:r>
                      <a:r>
                        <a:rPr lang="ko-KR" altLang="en-US" sz="1800" kern="0" spc="-15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휴먼명조"/>
                        </a:rPr>
                        <a:t>회</a:t>
                      </a:r>
                      <a:r>
                        <a:rPr lang="en-US" altLang="ko-KR" sz="1800" kern="0" spc="-15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휴먼명조"/>
                        </a:rPr>
                        <a:t>,</a:t>
                      </a:r>
                      <a:r>
                        <a:rPr lang="ko-KR" altLang="en-US" sz="1800" kern="0" spc="-15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휴먼명조"/>
                        </a:rPr>
                        <a:t> </a:t>
                      </a:r>
                      <a:r>
                        <a:rPr lang="ko-KR" altLang="en-US" sz="1800" b="1" i="1" kern="0" spc="-150" dirty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휴먼명조"/>
                        </a:rPr>
                        <a:t>▲</a:t>
                      </a:r>
                      <a:r>
                        <a:rPr lang="ko-KR" altLang="en-US" sz="1800" b="1" i="1" kern="0" spc="-150" dirty="0" err="1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휴먼명조"/>
                        </a:rPr>
                        <a:t>기획재정부</a:t>
                      </a:r>
                      <a:r>
                        <a:rPr lang="ko-KR" altLang="en-US" sz="1800" b="1" i="1" kern="0" spc="-150" dirty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휴먼명조"/>
                        </a:rPr>
                        <a:t> </a:t>
                      </a:r>
                      <a:endParaRPr lang="en-US" altLang="ko-KR" sz="1800" b="1" i="1" kern="0" spc="-150" dirty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휴먼명조"/>
                      </a:endParaRPr>
                    </a:p>
                    <a:p>
                      <a:pPr marL="0" marR="0" indent="0" algn="just" fontAlgn="base" latinLnBrk="1">
                        <a:lnSpc>
                          <a:spcPct val="15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altLang="ko-KR" sz="1800" b="1" i="1" kern="0" spc="-150" dirty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휴먼명조"/>
                        </a:rPr>
                        <a:t>    </a:t>
                      </a:r>
                      <a:r>
                        <a:rPr lang="ko-KR" altLang="en-US" sz="1800" b="1" i="1" kern="0" spc="-150" dirty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휴먼명조"/>
                        </a:rPr>
                        <a:t>차관 </a:t>
                      </a:r>
                      <a:r>
                        <a:rPr lang="en-US" altLang="ko-KR" sz="1800" b="1" i="1" kern="0" spc="-150" dirty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25</a:t>
                      </a:r>
                      <a:r>
                        <a:rPr lang="ko-KR" altLang="en-US" sz="1800" b="1" i="1" kern="0" spc="-150" dirty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휴먼명조"/>
                        </a:rPr>
                        <a:t>회</a:t>
                      </a: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휴먼명조"/>
                        </a:rPr>
                        <a:t>▲금융감독원 원장 </a:t>
                      </a:r>
                      <a:r>
                        <a:rPr lang="en-US" altLang="ko-KR" sz="18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휴먼명조"/>
                        </a:rPr>
                        <a:t>회 ▲한국은행 부총재 </a:t>
                      </a:r>
                      <a:r>
                        <a:rPr lang="en-US" altLang="ko-KR" sz="18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휴먼명조"/>
                        </a:rPr>
                        <a:t>회 ▲예금보험공사 </a:t>
                      </a:r>
                      <a:r>
                        <a:rPr lang="ko-KR" altLang="en-US" sz="1800" kern="0" spc="-3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휴먼명조"/>
                        </a:rPr>
                        <a:t>사장 </a:t>
                      </a:r>
                      <a:r>
                        <a:rPr lang="en-US" altLang="ko-KR" sz="1800" kern="0" spc="-3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  <a:r>
                        <a:rPr lang="ko-KR" altLang="en-US" sz="1800" kern="0" spc="-3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휴먼명조"/>
                        </a:rPr>
                        <a:t>회</a:t>
                      </a: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휴먼명조"/>
                        </a:rPr>
                        <a:t>    </a:t>
                      </a:r>
                      <a:endParaRPr lang="en-US" altLang="ko-KR" sz="1800" kern="0" spc="0" dirty="0">
                        <a:solidFill>
                          <a:srgbClr val="000000"/>
                        </a:solidFill>
                        <a:effectLst/>
                        <a:latin typeface="+mn-lt"/>
                        <a:ea typeface="휴먼명조"/>
                      </a:endParaRPr>
                    </a:p>
                    <a:p>
                      <a:pPr marL="0" marR="0" indent="0" algn="just" fontAlgn="base" latinLnBrk="1">
                        <a:lnSpc>
                          <a:spcPct val="15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altLang="ko-KR" sz="18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휴먼명조"/>
                        </a:rPr>
                        <a:t>   </a:t>
                      </a: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휴먼명조"/>
                        </a:rPr>
                        <a:t>▲비상임 위원 </a:t>
                      </a:r>
                      <a:r>
                        <a:rPr lang="en-US" altLang="ko-KR" sz="18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ko-KR" altLang="en-US" sz="18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휴먼명조"/>
                        </a:rPr>
                        <a:t>회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142240" marR="0" indent="-142240" algn="just" fontAlgn="base" latinLnBrk="1">
                        <a:lnSpc>
                          <a:spcPct val="15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4384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9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33518" y="548680"/>
            <a:ext cx="867696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/>
              <a:t>Q3.</a:t>
            </a:r>
          </a:p>
          <a:p>
            <a:pPr>
              <a:lnSpc>
                <a:spcPct val="150000"/>
              </a:lnSpc>
            </a:pPr>
            <a:r>
              <a:rPr lang="ko-KR" altLang="en-US" sz="2000" dirty="0" err="1"/>
              <a:t>기재부</a:t>
            </a:r>
            <a:r>
              <a:rPr lang="ko-KR" altLang="en-US" sz="2000" dirty="0"/>
              <a:t> 차관은 </a:t>
            </a:r>
            <a:r>
              <a:rPr lang="en-US" altLang="ko-KR" sz="2000" dirty="0"/>
              <a:t>2016</a:t>
            </a:r>
            <a:r>
              <a:rPr lang="ko-KR" altLang="en-US" sz="2000" dirty="0"/>
              <a:t>년 부터 작년까지 딱 한 번 회의에 참석을 했다</a:t>
            </a:r>
            <a:r>
              <a:rPr lang="en-US" altLang="ko-KR" sz="20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2000" dirty="0"/>
              <a:t>2018</a:t>
            </a:r>
            <a:r>
              <a:rPr lang="ko-KR" altLang="en-US" sz="2000" dirty="0"/>
              <a:t>년 또한 작년과 마찬가지로 한 번도 참석을 </a:t>
            </a:r>
            <a:r>
              <a:rPr lang="ko-KR" altLang="en-US" sz="2000" dirty="0" err="1"/>
              <a:t>안했다</a:t>
            </a:r>
            <a:r>
              <a:rPr lang="en-US" altLang="ko-KR" sz="2000" dirty="0"/>
              <a:t>.</a:t>
            </a:r>
          </a:p>
          <a:p>
            <a:r>
              <a:rPr lang="en-US" altLang="ko-KR" sz="2000" dirty="0"/>
              <a:t> </a:t>
            </a:r>
            <a:r>
              <a:rPr lang="en-US" altLang="ko-KR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왜 그런가</a:t>
            </a:r>
            <a:r>
              <a:rPr lang="en-US" altLang="ko-KR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r>
              <a:rPr lang="en-US" altLang="ko-KR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</a:t>
            </a: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참석을 안 할 시 </a:t>
            </a:r>
            <a:r>
              <a:rPr lang="ko-KR" altLang="en-US" sz="20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패널티는</a:t>
            </a: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없는 것인가</a:t>
            </a:r>
            <a:r>
              <a:rPr lang="en-US" altLang="ko-KR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3518" y="2672338"/>
            <a:ext cx="79388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/>
              <a:t>□ </a:t>
            </a:r>
            <a:r>
              <a:rPr lang="en-US" altLang="ko-KR" b="1" dirty="0"/>
              <a:t>2018</a:t>
            </a:r>
            <a:r>
              <a:rPr lang="ko-KR" altLang="en-US" b="1" dirty="0"/>
              <a:t>년 </a:t>
            </a:r>
            <a:r>
              <a:rPr lang="en-US" altLang="ko-KR" b="1" dirty="0"/>
              <a:t>8</a:t>
            </a:r>
            <a:r>
              <a:rPr lang="ko-KR" altLang="en-US" b="1" dirty="0"/>
              <a:t>월까지 </a:t>
            </a:r>
            <a:r>
              <a:rPr lang="en-US" altLang="ko-KR" b="1" dirty="0"/>
              <a:t>(</a:t>
            </a:r>
            <a:r>
              <a:rPr lang="ko-KR" altLang="en-US" b="1" dirty="0"/>
              <a:t>총</a:t>
            </a:r>
            <a:r>
              <a:rPr lang="en-US" altLang="ko-KR" b="1" dirty="0"/>
              <a:t>19</a:t>
            </a:r>
            <a:r>
              <a:rPr lang="ko-KR" altLang="en-US" b="1" dirty="0"/>
              <a:t>차 회의</a:t>
            </a:r>
            <a:r>
              <a:rPr lang="en-US" altLang="ko-KR" b="1" dirty="0"/>
              <a:t>)</a:t>
            </a:r>
            <a:r>
              <a:rPr lang="ko-KR" altLang="en-US" b="1" dirty="0"/>
              <a:t> 금융위원회 위원 회의 참석 현황</a:t>
            </a:r>
            <a:endParaRPr lang="ko-KR" alt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98542" y="5445224"/>
            <a:ext cx="8678477" cy="956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pc="-150" dirty="0"/>
              <a:t> </a:t>
            </a:r>
            <a:r>
              <a:rPr lang="en-US" altLang="ko-KR" sz="2000" b="1" i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☞</a:t>
            </a:r>
            <a:r>
              <a:rPr lang="ko-KR" altLang="en-US" sz="2000" b="1" i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금융정책을 총괄하는 것이 금융위원회임</a:t>
            </a:r>
            <a:r>
              <a:rPr lang="en-US" altLang="ko-KR" sz="2000" b="1" i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ko-KR" altLang="en-US" sz="2000" b="1" i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그 중 </a:t>
            </a:r>
            <a:r>
              <a:rPr lang="ko-KR" altLang="en-US" sz="2000" b="1" i="1" spc="-15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당연직</a:t>
            </a:r>
            <a:r>
              <a:rPr lang="ko-KR" altLang="en-US" sz="2000" b="1" i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중에서 </a:t>
            </a:r>
            <a:r>
              <a:rPr lang="ko-KR" altLang="en-US" sz="2000" b="1" i="1" spc="-15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기재부는</a:t>
            </a:r>
            <a:endParaRPr lang="en-US" altLang="ko-KR" sz="2000" b="1" i="1" spc="-15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en-US" altLang="ko-KR" sz="2000" b="1" i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ko-KR" altLang="en-US" sz="2000" b="1" i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금융의 정책적 담당을 하는 곳임</a:t>
            </a:r>
            <a:r>
              <a:rPr lang="en-US" altLang="ko-KR" sz="2000" b="1" i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ko-KR" altLang="en-US" sz="2000" b="1" i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그런데 한번도 안 나온 것이 말이 되는가</a:t>
            </a:r>
            <a:r>
              <a:rPr lang="en-US" altLang="ko-KR" sz="2000" b="1" i="1" spc="-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ko-KR" altLang="en-US" sz="2000" b="1" i="1" spc="-15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8828150"/>
              </p:ext>
            </p:extLst>
          </p:nvPr>
        </p:nvGraphicFramePr>
        <p:xfrm>
          <a:off x="988751" y="3113886"/>
          <a:ext cx="6463570" cy="225933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58451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4129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4129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1386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4129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94129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247650"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600" b="1" u="none" strike="noStrike" dirty="0">
                          <a:effectLst/>
                        </a:rPr>
                        <a:t>구분</a:t>
                      </a:r>
                      <a:endParaRPr lang="ko-KR" altLang="en-US" sz="1600" b="1" i="0" u="none" strike="noStrike" dirty="0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600" b="1" u="none" strike="noStrike" dirty="0">
                          <a:effectLst/>
                        </a:rPr>
                        <a:t>참석</a:t>
                      </a:r>
                      <a:endParaRPr lang="ko-KR" altLang="en-US" sz="1600" b="1" i="0" u="none" strike="noStrike" dirty="0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600" b="1" u="none" strike="noStrike" dirty="0">
                          <a:effectLst/>
                        </a:rPr>
                        <a:t>불참</a:t>
                      </a:r>
                      <a:endParaRPr lang="ko-KR" altLang="en-US" sz="1600" b="1" i="0" u="none" strike="noStrike" dirty="0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600" b="1" u="none" strike="noStrike" dirty="0">
                          <a:effectLst/>
                        </a:rPr>
                        <a:t>대리참석</a:t>
                      </a:r>
                      <a:endParaRPr lang="ko-KR" altLang="en-US" sz="1600" b="1" i="0" u="none" strike="noStrike" dirty="0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600" b="1" u="none" strike="noStrike" dirty="0">
                          <a:effectLst/>
                        </a:rPr>
                        <a:t>공석</a:t>
                      </a:r>
                      <a:endParaRPr lang="ko-KR" altLang="en-US" sz="1600" b="1" i="0" u="none" strike="noStrike" dirty="0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600" b="1" u="none" strike="noStrike" dirty="0">
                          <a:effectLst/>
                        </a:rPr>
                        <a:t>총합</a:t>
                      </a:r>
                      <a:endParaRPr lang="ko-KR" altLang="en-US" sz="1600" b="1" i="0" u="none" strike="noStrike" dirty="0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400" b="1" u="none" strike="noStrike" dirty="0">
                          <a:effectLst/>
                        </a:rPr>
                        <a:t>위원장</a:t>
                      </a:r>
                      <a:endParaRPr lang="ko-KR" altLang="en-US" sz="1400" b="1" i="0" u="none" strike="noStrike" dirty="0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400" u="none" strike="noStrike" dirty="0">
                          <a:effectLst/>
                        </a:rPr>
                        <a:t>14</a:t>
                      </a:r>
                      <a:endParaRPr lang="en-US" altLang="ko-KR" sz="1400" b="0" i="0" u="none" strike="noStrike" dirty="0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400" u="none" strike="noStrike">
                          <a:effectLst/>
                        </a:rPr>
                        <a:t>5</a:t>
                      </a:r>
                      <a:endParaRPr lang="en-US" altLang="ko-KR" sz="1400" b="0" i="0" u="none" strike="noStrike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400" u="none" strike="noStrike">
                          <a:effectLst/>
                        </a:rPr>
                        <a:t>0</a:t>
                      </a:r>
                      <a:endParaRPr lang="en-US" altLang="ko-KR" sz="1400" b="0" i="0" u="none" strike="noStrike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400" u="none" strike="noStrike">
                          <a:effectLst/>
                        </a:rPr>
                        <a:t>0</a:t>
                      </a:r>
                      <a:endParaRPr lang="en-US" altLang="ko-KR" sz="1400" b="0" i="0" u="none" strike="noStrike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400" u="none" strike="noStrike">
                          <a:effectLst/>
                        </a:rPr>
                        <a:t>19</a:t>
                      </a:r>
                      <a:endParaRPr lang="en-US" altLang="ko-KR" sz="1400" b="0" i="0" u="none" strike="noStrike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400" b="1" u="none" strike="noStrike" dirty="0">
                          <a:effectLst/>
                        </a:rPr>
                        <a:t>부위원장</a:t>
                      </a:r>
                      <a:endParaRPr lang="ko-KR" altLang="en-US" sz="1400" b="1" i="0" u="none" strike="noStrike" dirty="0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400" u="none" strike="noStrike">
                          <a:effectLst/>
                        </a:rPr>
                        <a:t>16</a:t>
                      </a:r>
                      <a:endParaRPr lang="en-US" altLang="ko-KR" sz="1400" b="0" i="0" u="none" strike="noStrike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400" u="none" strike="noStrike" dirty="0">
                          <a:effectLst/>
                        </a:rPr>
                        <a:t>3</a:t>
                      </a:r>
                      <a:endParaRPr lang="en-US" altLang="ko-KR" sz="1400" b="0" i="0" u="none" strike="noStrike" dirty="0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400" u="none" strike="noStrike">
                          <a:effectLst/>
                        </a:rPr>
                        <a:t>0</a:t>
                      </a:r>
                      <a:endParaRPr lang="en-US" altLang="ko-KR" sz="1400" b="0" i="0" u="none" strike="noStrike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400" u="none" strike="noStrike">
                          <a:effectLst/>
                        </a:rPr>
                        <a:t>0</a:t>
                      </a:r>
                      <a:endParaRPr lang="en-US" altLang="ko-KR" sz="1400" b="0" i="0" u="none" strike="noStrike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400" u="none" strike="noStrike">
                          <a:effectLst/>
                        </a:rPr>
                        <a:t>19</a:t>
                      </a:r>
                      <a:endParaRPr lang="en-US" altLang="ko-KR" sz="1400" b="0" i="0" u="none" strike="noStrike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400" b="1" u="none" strike="noStrike" dirty="0">
                          <a:effectLst/>
                        </a:rPr>
                        <a:t>상임위원</a:t>
                      </a:r>
                      <a:endParaRPr lang="ko-KR" altLang="en-US" sz="1400" b="1" i="0" u="none" strike="noStrike" dirty="0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400" u="none" strike="noStrike" dirty="0">
                          <a:effectLst/>
                        </a:rPr>
                        <a:t>19</a:t>
                      </a:r>
                      <a:endParaRPr lang="en-US" altLang="ko-KR" sz="1400" b="0" i="0" u="none" strike="noStrike" dirty="0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400" u="none" strike="noStrike" dirty="0">
                          <a:effectLst/>
                        </a:rPr>
                        <a:t>0</a:t>
                      </a:r>
                      <a:endParaRPr lang="en-US" altLang="ko-KR" sz="1400" b="0" i="0" u="none" strike="noStrike" dirty="0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400" u="none" strike="noStrike">
                          <a:effectLst/>
                        </a:rPr>
                        <a:t>0</a:t>
                      </a:r>
                      <a:endParaRPr lang="en-US" altLang="ko-KR" sz="1400" b="0" i="0" u="none" strike="noStrike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400" u="none" strike="noStrike">
                          <a:effectLst/>
                        </a:rPr>
                        <a:t>0</a:t>
                      </a:r>
                      <a:endParaRPr lang="en-US" altLang="ko-KR" sz="1400" b="0" i="0" u="none" strike="noStrike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400" u="none" strike="noStrike">
                          <a:effectLst/>
                        </a:rPr>
                        <a:t>19</a:t>
                      </a:r>
                      <a:endParaRPr lang="en-US" altLang="ko-KR" sz="1400" b="0" i="0" u="none" strike="noStrike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400" b="1" u="none" strike="noStrike" dirty="0">
                          <a:effectLst/>
                        </a:rPr>
                        <a:t>상임위원</a:t>
                      </a:r>
                      <a:endParaRPr lang="ko-KR" altLang="en-US" sz="1400" b="1" i="0" u="none" strike="noStrike" dirty="0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400" u="none" strike="noStrike" dirty="0">
                          <a:effectLst/>
                        </a:rPr>
                        <a:t>18</a:t>
                      </a:r>
                      <a:endParaRPr lang="en-US" altLang="ko-KR" sz="1400" b="0" i="0" u="none" strike="noStrike" dirty="0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400" u="none" strike="noStrike" dirty="0">
                          <a:effectLst/>
                        </a:rPr>
                        <a:t>1</a:t>
                      </a:r>
                      <a:endParaRPr lang="en-US" altLang="ko-KR" sz="1400" b="0" i="0" u="none" strike="noStrike" dirty="0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400" u="none" strike="noStrike" dirty="0">
                          <a:effectLst/>
                        </a:rPr>
                        <a:t>0</a:t>
                      </a:r>
                      <a:endParaRPr lang="en-US" altLang="ko-KR" sz="1400" b="0" i="0" u="none" strike="noStrike" dirty="0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400" u="none" strike="noStrike">
                          <a:effectLst/>
                        </a:rPr>
                        <a:t>0</a:t>
                      </a:r>
                      <a:endParaRPr lang="en-US" altLang="ko-KR" sz="1400" b="0" i="0" u="none" strike="noStrike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400" u="none" strike="noStrike">
                          <a:effectLst/>
                        </a:rPr>
                        <a:t>19</a:t>
                      </a:r>
                      <a:endParaRPr lang="en-US" altLang="ko-KR" sz="1400" b="0" i="0" u="none" strike="noStrike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400" b="1" i="1" u="none" strike="noStrike" dirty="0" err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기재부</a:t>
                      </a:r>
                      <a:r>
                        <a:rPr lang="ko-KR" altLang="en-US" sz="1400" b="1" i="1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차관</a:t>
                      </a:r>
                      <a:endParaRPr lang="ko-KR" altLang="en-US" sz="1400" b="1" i="1" u="none" strike="noStrike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맑은 고딕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400" b="1" i="1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</a:t>
                      </a:r>
                      <a:endParaRPr lang="en-US" altLang="ko-KR" sz="1400" b="1" i="1" u="none" strike="noStrike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맑은 고딕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400" b="1" i="1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19</a:t>
                      </a:r>
                      <a:endParaRPr lang="en-US" altLang="ko-KR" sz="1400" b="1" i="1" u="none" strike="noStrike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맑은 고딕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400" b="1" i="1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</a:t>
                      </a:r>
                      <a:endParaRPr lang="en-US" altLang="ko-KR" sz="1400" b="1" i="1" u="none" strike="noStrike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맑은 고딕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400" b="1" i="1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</a:t>
                      </a:r>
                      <a:endParaRPr lang="en-US" altLang="ko-KR" sz="1400" b="1" i="1" u="none" strike="noStrike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맑은 고딕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400" b="1" i="1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19</a:t>
                      </a:r>
                      <a:endParaRPr lang="en-US" altLang="ko-KR" sz="1400" b="1" i="1" u="none" strike="noStrike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맑은 고딕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400" b="1" u="none" strike="noStrike" dirty="0" err="1">
                          <a:effectLst/>
                        </a:rPr>
                        <a:t>금감원장</a:t>
                      </a:r>
                      <a:endParaRPr lang="ko-KR" altLang="en-US" sz="1400" b="1" i="0" u="none" strike="noStrike" dirty="0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400" u="none" strike="noStrike" dirty="0">
                          <a:effectLst/>
                        </a:rPr>
                        <a:t>17</a:t>
                      </a:r>
                      <a:endParaRPr lang="en-US" altLang="ko-KR" sz="1400" b="0" i="0" u="none" strike="noStrike" dirty="0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400" u="none" strike="noStrike">
                          <a:effectLst/>
                        </a:rPr>
                        <a:t>2</a:t>
                      </a:r>
                      <a:endParaRPr lang="en-US" altLang="ko-KR" sz="1400" b="0" i="0" u="none" strike="noStrike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400" u="none" strike="noStrike" dirty="0">
                          <a:effectLst/>
                        </a:rPr>
                        <a:t>0</a:t>
                      </a:r>
                      <a:endParaRPr lang="en-US" altLang="ko-KR" sz="1400" b="0" i="0" u="none" strike="noStrike" dirty="0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400" u="none" strike="noStrike" dirty="0">
                          <a:effectLst/>
                        </a:rPr>
                        <a:t>0</a:t>
                      </a:r>
                      <a:endParaRPr lang="en-US" altLang="ko-KR" sz="1400" b="0" i="0" u="none" strike="noStrike" dirty="0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400" u="none" strike="noStrike">
                          <a:effectLst/>
                        </a:rPr>
                        <a:t>19</a:t>
                      </a:r>
                      <a:endParaRPr lang="en-US" altLang="ko-KR" sz="1400" b="0" i="0" u="none" strike="noStrike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400" b="1" u="none" strike="noStrike" dirty="0">
                          <a:effectLst/>
                        </a:rPr>
                        <a:t>한은 부총재</a:t>
                      </a:r>
                      <a:endParaRPr lang="ko-KR" altLang="en-US" sz="1400" b="1" i="0" u="none" strike="noStrike" dirty="0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400" u="none" strike="noStrike">
                          <a:effectLst/>
                        </a:rPr>
                        <a:t>13</a:t>
                      </a:r>
                      <a:endParaRPr lang="en-US" altLang="ko-KR" sz="1400" b="0" i="0" u="none" strike="noStrike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400" u="none" strike="noStrike">
                          <a:effectLst/>
                        </a:rPr>
                        <a:t>6</a:t>
                      </a:r>
                      <a:endParaRPr lang="en-US" altLang="ko-KR" sz="1400" b="0" i="0" u="none" strike="noStrike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400" u="none" strike="noStrike">
                          <a:effectLst/>
                        </a:rPr>
                        <a:t>0</a:t>
                      </a:r>
                      <a:endParaRPr lang="en-US" altLang="ko-KR" sz="1400" b="0" i="0" u="none" strike="noStrike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400" u="none" strike="noStrike" dirty="0">
                          <a:effectLst/>
                        </a:rPr>
                        <a:t>0</a:t>
                      </a:r>
                      <a:endParaRPr lang="en-US" altLang="ko-KR" sz="1400" b="0" i="0" u="none" strike="noStrike" dirty="0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400" u="none" strike="noStrike">
                          <a:effectLst/>
                        </a:rPr>
                        <a:t>19</a:t>
                      </a:r>
                      <a:endParaRPr lang="en-US" altLang="ko-KR" sz="1400" b="0" i="0" u="none" strike="noStrike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400" b="1" u="none" strike="noStrike" dirty="0">
                          <a:effectLst/>
                        </a:rPr>
                        <a:t>예보 사장</a:t>
                      </a:r>
                      <a:endParaRPr lang="ko-KR" altLang="en-US" sz="1400" b="1" i="0" u="none" strike="noStrike" dirty="0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400" u="none" strike="noStrike">
                          <a:effectLst/>
                        </a:rPr>
                        <a:t>16</a:t>
                      </a:r>
                      <a:endParaRPr lang="en-US" altLang="ko-KR" sz="1400" b="0" i="0" u="none" strike="noStrike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400" u="none" strike="noStrike">
                          <a:effectLst/>
                        </a:rPr>
                        <a:t>3</a:t>
                      </a:r>
                      <a:endParaRPr lang="en-US" altLang="ko-KR" sz="1400" b="0" i="0" u="none" strike="noStrike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400" u="none" strike="noStrike">
                          <a:effectLst/>
                        </a:rPr>
                        <a:t>0</a:t>
                      </a:r>
                      <a:endParaRPr lang="en-US" altLang="ko-KR" sz="1400" b="0" i="0" u="none" strike="noStrike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400" u="none" strike="noStrike">
                          <a:effectLst/>
                        </a:rPr>
                        <a:t>0</a:t>
                      </a:r>
                      <a:endParaRPr lang="en-US" altLang="ko-KR" sz="1400" b="0" i="0" u="none" strike="noStrike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400" u="none" strike="noStrike" dirty="0">
                          <a:effectLst/>
                        </a:rPr>
                        <a:t>19</a:t>
                      </a:r>
                      <a:endParaRPr lang="en-US" altLang="ko-KR" sz="1400" b="0" i="0" u="none" strike="noStrike" dirty="0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400" b="1" u="none" strike="noStrike" dirty="0">
                          <a:effectLst/>
                        </a:rPr>
                        <a:t>비상임 위원</a:t>
                      </a:r>
                      <a:endParaRPr lang="ko-KR" altLang="en-US" sz="1400" b="1" i="0" u="none" strike="noStrike" dirty="0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400" u="none" strike="noStrike">
                          <a:effectLst/>
                        </a:rPr>
                        <a:t>14</a:t>
                      </a:r>
                      <a:endParaRPr lang="en-US" altLang="ko-KR" sz="1400" b="0" i="0" u="none" strike="noStrike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400" u="none" strike="noStrike">
                          <a:effectLst/>
                        </a:rPr>
                        <a:t>2</a:t>
                      </a:r>
                      <a:endParaRPr lang="en-US" altLang="ko-KR" sz="1400" b="0" i="0" u="none" strike="noStrike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400" u="none" strike="noStrike">
                          <a:effectLst/>
                        </a:rPr>
                        <a:t>0</a:t>
                      </a:r>
                      <a:endParaRPr lang="en-US" altLang="ko-KR" sz="1400" b="0" i="0" u="none" strike="noStrike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400" u="none" strike="noStrike">
                          <a:effectLst/>
                        </a:rPr>
                        <a:t>3</a:t>
                      </a:r>
                      <a:endParaRPr lang="en-US" altLang="ko-KR" sz="1400" b="0" i="0" u="none" strike="noStrike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400" u="none" strike="noStrike" dirty="0">
                          <a:effectLst/>
                        </a:rPr>
                        <a:t>19</a:t>
                      </a:r>
                      <a:endParaRPr lang="en-US" altLang="ko-KR" sz="1400" b="0" i="0" u="none" strike="noStrike" dirty="0">
                        <a:effectLst/>
                        <a:latin typeface="돋움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9404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523</Words>
  <Application>Microsoft Office PowerPoint</Application>
  <PresentationFormat>화면 슬라이드 쇼(4:3)</PresentationFormat>
  <Paragraphs>129</Paragraphs>
  <Slides>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7" baseType="lpstr">
      <vt:lpstr>Office 테마</vt:lpstr>
      <vt:lpstr>국민연금 스튜어드십코드</vt:lpstr>
      <vt:lpstr>국민연금 스튜어드십코드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국민연금 스튜어드십코드</dc:title>
  <dc:creator>assembly</dc:creator>
  <cp:lastModifiedBy>assembly</cp:lastModifiedBy>
  <cp:revision>1</cp:revision>
  <dcterms:created xsi:type="dcterms:W3CDTF">2018-10-11T08:03:15Z</dcterms:created>
  <dcterms:modified xsi:type="dcterms:W3CDTF">2018-10-11T08:07:20Z</dcterms:modified>
</cp:coreProperties>
</file>