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92C-01DD-40B6-841B-96ECE88D01E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FE72-85A0-4B62-B7B0-00A9FCF2B1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36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92C-01DD-40B6-841B-96ECE88D01E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FE72-85A0-4B62-B7B0-00A9FCF2B1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900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92C-01DD-40B6-841B-96ECE88D01E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FE72-85A0-4B62-B7B0-00A9FCF2B1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474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92C-01DD-40B6-841B-96ECE88D01E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FE72-85A0-4B62-B7B0-00A9FCF2B1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85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92C-01DD-40B6-841B-96ECE88D01E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FE72-85A0-4B62-B7B0-00A9FCF2B1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186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92C-01DD-40B6-841B-96ECE88D01E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FE72-85A0-4B62-B7B0-00A9FCF2B1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04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92C-01DD-40B6-841B-96ECE88D01E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FE72-85A0-4B62-B7B0-00A9FCF2B1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42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92C-01DD-40B6-841B-96ECE88D01E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FE72-85A0-4B62-B7B0-00A9FCF2B1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87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92C-01DD-40B6-841B-96ECE88D01E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FE72-85A0-4B62-B7B0-00A9FCF2B1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9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92C-01DD-40B6-841B-96ECE88D01E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FE72-85A0-4B62-B7B0-00A9FCF2B1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98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692C-01DD-40B6-841B-96ECE88D01E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FE72-85A0-4B62-B7B0-00A9FCF2B1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44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C692C-01DD-40B6-841B-96ECE88D01E2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FE72-85A0-4B62-B7B0-00A9FCF2B1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66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636912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1" y="1844824"/>
            <a:ext cx="6487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54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종합감</a:t>
            </a:r>
            <a:r>
              <a:rPr lang="ko-KR" altLang="en-US" sz="36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사</a:t>
            </a:r>
            <a:r>
              <a:rPr lang="en-US" altLang="ko-KR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84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64985" y="980728"/>
            <a:ext cx="770485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/>
              <a:t>□</a:t>
            </a:r>
            <a:r>
              <a:rPr lang="ko-KR" altLang="en-US" dirty="0" smtClean="0"/>
              <a:t> </a:t>
            </a:r>
            <a:r>
              <a:rPr lang="ko-KR" altLang="en-US" dirty="0"/>
              <a:t>단순 보조업무를 위해 몇 </a:t>
            </a:r>
            <a:r>
              <a:rPr lang="ko-KR" altLang="en-US" dirty="0" smtClean="0"/>
              <a:t>주 내지 </a:t>
            </a:r>
            <a:r>
              <a:rPr lang="ko-KR" altLang="en-US" dirty="0"/>
              <a:t>몇 개월의 급조된 일자리는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취업자 </a:t>
            </a:r>
            <a:r>
              <a:rPr lang="ko-KR" altLang="en-US" dirty="0"/>
              <a:t>수를 부풀리는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통계착시 </a:t>
            </a:r>
            <a:r>
              <a:rPr lang="ko-KR" altLang="en-US" dirty="0" smtClean="0"/>
              <a:t>를 </a:t>
            </a:r>
            <a:r>
              <a:rPr lang="ko-KR" altLang="en-US" dirty="0"/>
              <a:t>일으킬 수 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64985" y="2060848"/>
            <a:ext cx="727280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취업자수 </a:t>
            </a:r>
            <a:r>
              <a:rPr lang="ko-KR" altLang="en-US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증가폭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 smtClean="0"/>
              <a:t>은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5,000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 </a:t>
            </a:r>
            <a:r>
              <a:rPr lang="ko-KR" altLang="en-US" dirty="0" smtClean="0"/>
              <a:t>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3,000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</a:t>
            </a:r>
            <a:r>
              <a:rPr lang="ko-KR" altLang="en-US" dirty="0" smtClean="0"/>
              <a:t> 증가하였으며</a:t>
            </a:r>
            <a:r>
              <a:rPr lang="en-US" altLang="ko-KR" dirty="0" smtClean="0"/>
              <a:t>, 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월은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천명 </a:t>
            </a:r>
            <a:r>
              <a:rPr lang="ko-KR" altLang="en-US" dirty="0" smtClean="0"/>
              <a:t>증가함</a:t>
            </a:r>
            <a:r>
              <a:rPr lang="en-US" altLang="ko-KR" dirty="0" smtClean="0"/>
              <a:t>.</a:t>
            </a:r>
          </a:p>
          <a:p>
            <a:pPr fontAlgn="base">
              <a:lnSpc>
                <a:spcPct val="150000"/>
              </a:lnSpc>
            </a:pPr>
            <a:endParaRPr lang="ko-KR" altLang="en-US" dirty="0" smtClean="0"/>
          </a:p>
        </p:txBody>
      </p:sp>
      <p:pic>
        <p:nvPicPr>
          <p:cNvPr id="6" name="_x174238896" descr="EMB00001f9829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5005228" cy="357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타원 10"/>
          <p:cNvSpPr/>
          <p:nvPr/>
        </p:nvSpPr>
        <p:spPr>
          <a:xfrm>
            <a:off x="4644008" y="2852936"/>
            <a:ext cx="2016224" cy="1800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_x174238896" descr="EMB00001f98294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20043" b="69875"/>
          <a:stretch/>
        </p:blipFill>
        <p:spPr bwMode="auto">
          <a:xfrm>
            <a:off x="4572672" y="3194896"/>
            <a:ext cx="2231576" cy="111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도넛 9"/>
          <p:cNvSpPr/>
          <p:nvPr/>
        </p:nvSpPr>
        <p:spPr>
          <a:xfrm>
            <a:off x="4355976" y="2564904"/>
            <a:ext cx="2664296" cy="2376264"/>
          </a:xfrm>
          <a:prstGeom prst="donut">
            <a:avLst>
              <a:gd name="adj" fmla="val 79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 rot="19233445">
            <a:off x="6147316" y="4512793"/>
            <a:ext cx="864096" cy="51774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다리꼴 12"/>
          <p:cNvSpPr/>
          <p:nvPr/>
        </p:nvSpPr>
        <p:spPr>
          <a:xfrm rot="19289893">
            <a:off x="6827852" y="4746263"/>
            <a:ext cx="978501" cy="1824383"/>
          </a:xfrm>
          <a:prstGeom prst="trapezoid">
            <a:avLst/>
          </a:prstGeom>
          <a:solidFill>
            <a:schemeClr val="tx1"/>
          </a:solidFill>
          <a:ln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692696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 smtClean="0"/>
              <a:t>Q3.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☞ 국무조정실장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spc="-150" dirty="0" smtClean="0"/>
              <a:t>   단기 </a:t>
            </a:r>
            <a:r>
              <a:rPr lang="ko-KR" altLang="en-US" spc="-150" dirty="0"/>
              <a:t>일자리 대책 청년 실업 해소에 얼마나 도움이 되겠는가</a:t>
            </a:r>
            <a:r>
              <a:rPr lang="en-US" altLang="ko-KR" spc="-150" dirty="0" smtClean="0"/>
              <a:t>?</a:t>
            </a:r>
            <a:endParaRPr lang="ko-KR" altLang="en-US" spc="-150" dirty="0"/>
          </a:p>
        </p:txBody>
      </p:sp>
      <p:sp>
        <p:nvSpPr>
          <p:cNvPr id="4" name="직사각형 3"/>
          <p:cNvSpPr/>
          <p:nvPr/>
        </p:nvSpPr>
        <p:spPr>
          <a:xfrm>
            <a:off x="251520" y="2276872"/>
            <a:ext cx="72008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☞ 정부가 </a:t>
            </a:r>
            <a:r>
              <a:rPr lang="ko-KR" altLang="en-US" dirty="0" smtClean="0"/>
              <a:t>그 동안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추경과 본예산에 쏟아 부은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조원 예산 </a:t>
            </a:r>
            <a:r>
              <a:rPr lang="ko-KR" altLang="en-US" dirty="0" smtClean="0"/>
              <a:t>에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이제는 공공기관 예산까지 쏟겠다는데</a:t>
            </a:r>
            <a:r>
              <a:rPr lang="en-US" altLang="ko-KR" dirty="0" smtClean="0"/>
              <a:t>, 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일자리 정책 실패 시인하고 사과해야 하는 것 아닌가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4077072"/>
            <a:ext cx="792088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/>
              <a:t>□</a:t>
            </a:r>
            <a:r>
              <a:rPr lang="ko-KR" altLang="en-US" dirty="0" smtClean="0"/>
              <a:t> </a:t>
            </a:r>
            <a:r>
              <a:rPr lang="ko-KR" altLang="en-US" dirty="0"/>
              <a:t>단기 일자리는 연속성이 없으며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정규직 </a:t>
            </a:r>
            <a:r>
              <a:rPr lang="ko-KR" altLang="en-US" dirty="0"/>
              <a:t>전환의무 조차 없는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체험형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인턴 </a:t>
            </a:r>
            <a:r>
              <a:rPr lang="ko-KR" altLang="en-US" dirty="0" smtClean="0"/>
              <a:t>임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51520" y="5048593"/>
            <a:ext cx="78488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지속적이지 않는 </a:t>
            </a:r>
            <a:r>
              <a:rPr lang="en-US" altLang="ko-KR" dirty="0" smtClean="0"/>
              <a:t>1~2</a:t>
            </a:r>
            <a:r>
              <a:rPr lang="ko-KR" altLang="en-US" dirty="0" smtClean="0"/>
              <a:t>달짜리 아르바이</a:t>
            </a:r>
            <a:r>
              <a:rPr lang="ko-KR" altLang="en-US" dirty="0"/>
              <a:t>트</a:t>
            </a:r>
            <a:r>
              <a:rPr lang="ko-KR" altLang="en-US" dirty="0" smtClean="0"/>
              <a:t> 일자리가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과연 좋은 일자리인지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이러한 행위 기재부가 독려하고 공공기관이 하는 게 맞는지 의문임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76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908720"/>
            <a:ext cx="77048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Q4. 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☞ 실장</a:t>
            </a:r>
            <a:r>
              <a:rPr lang="en-US" altLang="ko-KR" dirty="0"/>
              <a:t>, </a:t>
            </a:r>
            <a:r>
              <a:rPr lang="ko-KR" altLang="en-US" dirty="0"/>
              <a:t>이게 정부가 할 수 있는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최선의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일자리대책 </a:t>
            </a:r>
            <a:r>
              <a:rPr lang="ko-KR" altLang="en-US" dirty="0" smtClean="0"/>
              <a:t>인가</a:t>
            </a:r>
            <a:r>
              <a:rPr lang="en-US" altLang="ko-KR" dirty="0" smtClean="0"/>
              <a:t>?</a:t>
            </a:r>
          </a:p>
          <a:p>
            <a:pPr fontAlgn="base">
              <a:lnSpc>
                <a:spcPct val="150000"/>
              </a:lnSpc>
            </a:pP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☞ 정규직 </a:t>
            </a:r>
            <a:r>
              <a:rPr lang="ko-KR" altLang="en-US" dirty="0" smtClean="0"/>
              <a:t>전환의무 조차 없는 </a:t>
            </a:r>
            <a:r>
              <a:rPr lang="ko-KR" alt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알바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채용이 무슨 의미 </a:t>
            </a:r>
            <a:r>
              <a:rPr lang="ko-KR" altLang="en-US" dirty="0" smtClean="0"/>
              <a:t>인가</a:t>
            </a:r>
            <a:r>
              <a:rPr lang="en-US" altLang="ko-KR" dirty="0" smtClean="0"/>
              <a:t>? </a:t>
            </a:r>
            <a:endParaRPr lang="ko-KR" altLang="en-US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251520" y="2924944"/>
            <a:ext cx="86409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☞ 정부가 </a:t>
            </a:r>
            <a:r>
              <a:rPr lang="ko-KR" altLang="en-US" dirty="0" smtClean="0"/>
              <a:t>고용 질 좋은 일자리는 제쳐두고 쉽게 재정으로 만드는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일자리만 </a:t>
            </a:r>
            <a:r>
              <a:rPr lang="ko-KR" altLang="en-US" dirty="0" err="1" smtClean="0"/>
              <a:t>만드는게</a:t>
            </a:r>
            <a:r>
              <a:rPr lang="ko-KR" altLang="en-US" dirty="0" smtClean="0"/>
              <a:t> 대책이냐</a:t>
            </a:r>
            <a:r>
              <a:rPr lang="en-US" altLang="ko-KR" dirty="0" smtClean="0"/>
              <a:t>?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/>
              <a:t>☞ 대통령께서 </a:t>
            </a:r>
            <a:r>
              <a:rPr lang="ko-KR" altLang="en-US" dirty="0" smtClean="0"/>
              <a:t>‘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좋은 일자리를 만드는 것은 결국 기업’</a:t>
            </a:r>
            <a:r>
              <a:rPr lang="ko-KR" altLang="en-US" dirty="0" smtClean="0"/>
              <a:t>이라고 하였는데</a:t>
            </a:r>
            <a:r>
              <a:rPr lang="en-US" altLang="ko-KR" dirty="0" smtClean="0"/>
              <a:t>,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공공기관이 예산 쏟아 만드는 </a:t>
            </a:r>
            <a:r>
              <a:rPr lang="en-US" altLang="ko-KR" dirty="0" smtClean="0"/>
              <a:t>1</a:t>
            </a:r>
            <a:r>
              <a:rPr lang="ko-KR" altLang="en-US" dirty="0" smtClean="0"/>
              <a:t>달짜리 ‘</a:t>
            </a:r>
            <a:r>
              <a:rPr lang="ko-KR" altLang="en-US" dirty="0" err="1" smtClean="0"/>
              <a:t>알바</a:t>
            </a:r>
            <a:r>
              <a:rPr lang="ko-KR" altLang="en-US" dirty="0" smtClean="0"/>
              <a:t> 일자리’가 과연 좋은 일자리냐</a:t>
            </a:r>
            <a:r>
              <a:rPr lang="en-US" altLang="ko-KR" dirty="0" smtClean="0"/>
              <a:t>?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4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2276872"/>
            <a:ext cx="806489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ko-K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각 부처 및 공공기관 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/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가짜 일자리 </a:t>
            </a:r>
            <a:r>
              <a:rPr lang="en-US" altLang="ko-K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5.9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만개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1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83671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/>
              <a:t>□</a:t>
            </a:r>
            <a:r>
              <a:rPr lang="ko-KR" altLang="en-US" dirty="0" smtClean="0"/>
              <a:t> </a:t>
            </a:r>
            <a:r>
              <a:rPr lang="ko-KR" altLang="en-US" dirty="0"/>
              <a:t>지난 </a:t>
            </a:r>
            <a:r>
              <a:rPr lang="en-US" altLang="ko-KR" dirty="0"/>
              <a:t>18</a:t>
            </a:r>
            <a:r>
              <a:rPr lang="ko-KR" altLang="en-US" dirty="0"/>
              <a:t>일 열린 국정감사에서</a:t>
            </a:r>
            <a:r>
              <a:rPr lang="en-US" altLang="ko-KR" dirty="0"/>
              <a:t>, </a:t>
            </a:r>
            <a:r>
              <a:rPr lang="ko-KR" altLang="en-US" dirty="0" smtClean="0"/>
              <a:t>한국노동연구원장은 </a:t>
            </a:r>
            <a:r>
              <a:rPr lang="ko-KR" altLang="en-US" dirty="0"/>
              <a:t>단기 </a:t>
            </a:r>
            <a:r>
              <a:rPr lang="ko-KR" altLang="en-US" dirty="0" smtClean="0"/>
              <a:t>일자리가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 </a:t>
            </a:r>
            <a:r>
              <a:rPr lang="ko-KR" alt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“통계착시 현상을 일으킬 수 있다”</a:t>
            </a:r>
            <a:r>
              <a:rPr lang="en-US" altLang="ko-K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ko-KR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ko-KR" alt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단기 일자리가 좋은 일자리인가</a:t>
            </a:r>
            <a:r>
              <a:rPr lang="ko-KR" alt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altLang="ko-KR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1520" y="2051378"/>
            <a:ext cx="7560840" cy="1477328"/>
          </a:xfrm>
          <a:prstGeom prst="rect">
            <a:avLst/>
          </a:prstGeom>
          <a:ln w="158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(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답변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fontAlgn="base">
              <a:lnSpc>
                <a:spcPct val="15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“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통계착시 현상을 일으킬 수 있다고 본다” </a:t>
            </a:r>
            <a:endParaRPr lang="en-US" altLang="ko-KR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일자리의 질이 좋아진다고 할 수 없다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고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답변하였음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1520" y="3645024"/>
            <a:ext cx="790832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 smtClean="0"/>
              <a:t>Q1.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국무조정실장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단기일자리는 </a:t>
            </a:r>
            <a:r>
              <a:rPr lang="ko-KR" altLang="en-US" b="1" dirty="0"/>
              <a:t>좋은 일자리라 할 수 없고</a:t>
            </a:r>
            <a:r>
              <a:rPr lang="en-US" altLang="ko-KR" b="1" dirty="0"/>
              <a:t>, </a:t>
            </a:r>
            <a:r>
              <a:rPr lang="ko-KR" altLang="en-US" b="1" dirty="0"/>
              <a:t>고용 착시 현상을 일으킬 수 있다</a:t>
            </a:r>
            <a:r>
              <a:rPr lang="ko-KR" altLang="en-US" dirty="0"/>
              <a:t>고 답변했는데</a:t>
            </a:r>
            <a:r>
              <a:rPr lang="en-US" altLang="ko-KR" dirty="0"/>
              <a:t>, </a:t>
            </a:r>
            <a:r>
              <a:rPr lang="en-US" altLang="ko-KR" dirty="0" smtClean="0"/>
              <a:t> </a:t>
            </a:r>
            <a:r>
              <a:rPr lang="ko-KR" altLang="en-US" dirty="0" smtClean="0"/>
              <a:t>어떻게 </a:t>
            </a:r>
            <a:r>
              <a:rPr lang="ko-KR" altLang="en-US" dirty="0"/>
              <a:t>생각하시나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02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51519" y="457200"/>
            <a:ext cx="7597061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/>
              <a:t>□</a:t>
            </a:r>
            <a:r>
              <a:rPr lang="ko-KR" altLang="en-US" dirty="0" smtClean="0"/>
              <a:t> </a:t>
            </a:r>
            <a:r>
              <a:rPr lang="ko-KR" altLang="en-US" dirty="0"/>
              <a:t>정부는 </a:t>
            </a:r>
            <a:r>
              <a:rPr lang="en-US" altLang="ko-KR" b="1" dirty="0"/>
              <a:t>10</a:t>
            </a:r>
            <a:r>
              <a:rPr lang="ko-KR" altLang="en-US" b="1" dirty="0"/>
              <a:t>월</a:t>
            </a:r>
            <a:r>
              <a:rPr lang="en-US" altLang="ko-KR" b="1" dirty="0"/>
              <a:t>24</a:t>
            </a:r>
            <a:r>
              <a:rPr lang="ko-KR" altLang="en-US" b="1" dirty="0"/>
              <a:t>일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중앙정부</a:t>
            </a:r>
            <a:r>
              <a:rPr lang="en-US" altLang="ko-KR" dirty="0"/>
              <a:t>, </a:t>
            </a:r>
            <a:r>
              <a:rPr lang="en-US" altLang="ko-KR" dirty="0" smtClean="0"/>
              <a:t> 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공공기관</a:t>
            </a:r>
            <a:r>
              <a:rPr lang="en-US" altLang="ko-KR" dirty="0"/>
              <a:t>, </a:t>
            </a:r>
            <a:r>
              <a:rPr lang="en-US" altLang="ko-KR" dirty="0" smtClean="0"/>
              <a:t> 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고용산업위기지역 </a:t>
            </a:r>
            <a:r>
              <a:rPr lang="ko-KR" altLang="en-US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지자체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 smtClean="0"/>
              <a:t>에 </a:t>
            </a:r>
            <a:r>
              <a:rPr lang="ko-KR" altLang="en-US" dirty="0"/>
              <a:t>연말까지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천 개의 단기일자리 </a:t>
            </a:r>
            <a:r>
              <a:rPr lang="ko-KR" altLang="en-US" dirty="0" smtClean="0"/>
              <a:t>를 </a:t>
            </a:r>
            <a:r>
              <a:rPr lang="ko-KR" altLang="en-US" dirty="0"/>
              <a:t>창출하겠다고 발표함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46727" y="2173506"/>
            <a:ext cx="4306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b="1" dirty="0" smtClean="0"/>
              <a:t>&lt;</a:t>
            </a:r>
            <a:r>
              <a:rPr lang="ko-KR" altLang="en-US" b="1" dirty="0" smtClean="0"/>
              <a:t>일자리 </a:t>
            </a:r>
            <a:r>
              <a:rPr lang="ko-KR" altLang="en-US" b="1" dirty="0"/>
              <a:t>대책</a:t>
            </a:r>
            <a:r>
              <a:rPr lang="en-US" altLang="ko-KR" b="1" dirty="0"/>
              <a:t>&gt;</a:t>
            </a:r>
            <a:endParaRPr lang="ko-KR" altLang="en-US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 descr="d:\Users\assembly\Desktop\KakaoTalk_20181025_07043136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79576"/>
            <a:ext cx="8640961" cy="391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51519" y="4869160"/>
            <a:ext cx="8640961" cy="17281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0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0104" y="692696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/>
              <a:t>□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기획재정부는</a:t>
            </a:r>
            <a:r>
              <a:rPr lang="ko-KR" altLang="en-US" dirty="0" smtClean="0"/>
              <a:t>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공기업</a:t>
            </a:r>
            <a:r>
              <a:rPr lang="ko-KR" altLang="en-US" dirty="0" smtClean="0"/>
              <a:t> </a:t>
            </a:r>
            <a:r>
              <a:rPr lang="ko-KR" altLang="en-US" dirty="0"/>
              <a:t>및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공공기관</a:t>
            </a:r>
            <a:r>
              <a:rPr lang="ko-KR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 smtClean="0"/>
              <a:t>에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공문을 </a:t>
            </a:r>
            <a:r>
              <a:rPr lang="ko-KR" altLang="en-US" dirty="0"/>
              <a:t>보내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단기일자리 현황 </a:t>
            </a:r>
            <a:r>
              <a:rPr lang="ko-KR" altLang="en-US" dirty="0"/>
              <a:t>파악을 요청하였음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50105" y="1988840"/>
            <a:ext cx="748883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이후 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단기일자리 관련 </a:t>
            </a:r>
            <a:r>
              <a:rPr lang="ko-KR" altLang="en-US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재공지</a:t>
            </a:r>
            <a:r>
              <a:rPr lang="en-US" altLang="ko-KR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추가요청 </a:t>
            </a:r>
            <a:r>
              <a:rPr lang="ko-KR" altLang="en-US" dirty="0" smtClean="0"/>
              <a:t>등을 보내며 사실상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 공공기관의 일자리 창출을 독촉하였고</a:t>
            </a:r>
            <a:r>
              <a:rPr lang="en-US" altLang="ko-KR" dirty="0" smtClean="0"/>
              <a:t>,</a:t>
            </a:r>
            <a:endParaRPr lang="ko-KR" altLang="en-US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250105" y="2955777"/>
            <a:ext cx="7416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 smtClean="0"/>
              <a:t>- </a:t>
            </a:r>
            <a:r>
              <a:rPr lang="ko-KR" altLang="en-US" dirty="0" smtClean="0"/>
              <a:t>또한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경영평가지표 </a:t>
            </a:r>
            <a:r>
              <a:rPr lang="ko-KR" altLang="en-US" dirty="0" smtClean="0"/>
              <a:t>최대한 반영하겠다며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공공기관을 압박 </a:t>
            </a:r>
            <a:r>
              <a:rPr lang="ko-KR" altLang="en-US" dirty="0" smtClean="0"/>
              <a:t>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33" y="3638237"/>
            <a:ext cx="4308364" cy="172819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175561"/>
            <a:ext cx="4176464" cy="163781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1" y="3629844"/>
            <a:ext cx="3466801" cy="22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69269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2400" b="1" dirty="0"/>
              <a:t>&lt;</a:t>
            </a:r>
            <a:r>
              <a:rPr lang="ko-KR" altLang="en-US" sz="2400" b="1" dirty="0"/>
              <a:t>기획재정부가 공공기관에 보낸 공문서</a:t>
            </a:r>
            <a:r>
              <a:rPr lang="en-US" altLang="ko-KR" sz="2400" b="1" dirty="0"/>
              <a:t>&gt;</a:t>
            </a:r>
            <a:endParaRPr lang="ko-KR" altLang="en-US" sz="2400" b="1" dirty="0"/>
          </a:p>
        </p:txBody>
      </p:sp>
      <p:pic>
        <p:nvPicPr>
          <p:cNvPr id="4" name="_x174239376" descr="EMB00001f9829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65" y="1411996"/>
            <a:ext cx="727280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1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39162" y="692696"/>
            <a:ext cx="774517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/>
              <a:t>□</a:t>
            </a:r>
            <a:r>
              <a:rPr lang="ko-KR" altLang="en-US" dirty="0" smtClean="0"/>
              <a:t> </a:t>
            </a:r>
            <a:r>
              <a:rPr lang="ko-KR" altLang="en-US" dirty="0"/>
              <a:t>앞서 </a:t>
            </a:r>
            <a:r>
              <a:rPr lang="ko-KR" altLang="en-US" b="1" dirty="0"/>
              <a:t>문재인대통령</a:t>
            </a:r>
            <a:r>
              <a:rPr lang="ko-KR" altLang="en-US" dirty="0"/>
              <a:t>은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단기 일자리를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바꿔야 한다 </a:t>
            </a:r>
            <a:r>
              <a:rPr lang="ko-KR" altLang="en-US" dirty="0" smtClean="0"/>
              <a:t>고 </a:t>
            </a:r>
            <a:r>
              <a:rPr lang="ko-KR" altLang="en-US" dirty="0"/>
              <a:t>끊임없이 강</a:t>
            </a:r>
            <a:r>
              <a:rPr lang="ko-KR" altLang="en-US" dirty="0" smtClean="0"/>
              <a:t>조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pc="-150" dirty="0" smtClean="0"/>
              <a:t>하였음에도 </a:t>
            </a:r>
            <a:r>
              <a:rPr lang="ko-KR" altLang="en-US" spc="-150" dirty="0"/>
              <a:t>고용지표 개선을 위해 일자리 정책 악수를 </a:t>
            </a:r>
            <a:r>
              <a:rPr lang="ko-KR" altLang="en-US" spc="-150" dirty="0" smtClean="0"/>
              <a:t>강행하고 </a:t>
            </a:r>
            <a:r>
              <a:rPr lang="ko-KR" altLang="en-US" spc="-150" dirty="0"/>
              <a:t>있음</a:t>
            </a:r>
            <a:r>
              <a:rPr lang="en-US" altLang="ko-KR" spc="-150" dirty="0"/>
              <a:t>.</a:t>
            </a:r>
            <a:endParaRPr lang="ko-KR" altLang="en-US" spc="-150" dirty="0"/>
          </a:p>
        </p:txBody>
      </p:sp>
      <p:sp>
        <p:nvSpPr>
          <p:cNvPr id="4" name="직사각형 3"/>
          <p:cNvSpPr/>
          <p:nvPr/>
        </p:nvSpPr>
        <p:spPr>
          <a:xfrm>
            <a:off x="251520" y="2060848"/>
            <a:ext cx="7641487" cy="2585323"/>
          </a:xfrm>
          <a:prstGeom prst="rect">
            <a:avLst/>
          </a:prstGeom>
          <a:ln w="158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/>
              <a:t>&lt;`15.3.19. </a:t>
            </a:r>
            <a:r>
              <a:rPr lang="ko-KR" altLang="en-US" b="1" dirty="0"/>
              <a:t>최고위원</a:t>
            </a:r>
            <a:r>
              <a:rPr lang="en-US" altLang="ko-KR" b="1" dirty="0"/>
              <a:t>-</a:t>
            </a:r>
            <a:r>
              <a:rPr lang="ko-KR" altLang="en-US" b="1" dirty="0"/>
              <a:t>시도당위원장 연석회의</a:t>
            </a:r>
            <a:r>
              <a:rPr lang="en-US" altLang="ko-KR" b="1" dirty="0" smtClean="0"/>
              <a:t>&gt;</a:t>
            </a:r>
          </a:p>
          <a:p>
            <a:pPr fontAlgn="base">
              <a:lnSpc>
                <a:spcPct val="150000"/>
              </a:lnSpc>
            </a:pP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대학 졸업하고 역사 이래 최대 </a:t>
            </a:r>
            <a:r>
              <a:rPr lang="ko-KR" altLang="en-US" dirty="0" err="1"/>
              <a:t>스펙을</a:t>
            </a:r>
            <a:r>
              <a:rPr lang="ko-KR" altLang="en-US" dirty="0"/>
              <a:t> 쌓고도 일자리는 찾을 수 </a:t>
            </a:r>
            <a:r>
              <a:rPr lang="ko-KR" altLang="en-US" dirty="0" smtClean="0"/>
              <a:t>없는 </a:t>
            </a:r>
            <a:r>
              <a:rPr lang="ko-KR" altLang="en-US" dirty="0"/>
              <a:t>암담한 현실이야말로 경제정책의 실패가 낳은 참담한 </a:t>
            </a:r>
            <a:r>
              <a:rPr lang="ko-KR" altLang="en-US" dirty="0" smtClean="0"/>
              <a:t>결과 사상 </a:t>
            </a:r>
            <a:r>
              <a:rPr lang="ko-KR" altLang="en-US" dirty="0"/>
              <a:t>최악의 청년실업 현실을 만들어놓고도 박근혜 정부는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경제가 좋아지고 있다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', '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일자리가 늘어나고 있다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 </a:t>
            </a:r>
            <a:r>
              <a:rPr lang="ko-KR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말할 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 있나</a:t>
            </a:r>
            <a:endParaRPr lang="ko-KR" alt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1520" y="4941168"/>
            <a:ext cx="7200800" cy="1754326"/>
          </a:xfrm>
          <a:prstGeom prst="rect">
            <a:avLst/>
          </a:prstGeom>
          <a:ln w="158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/>
              <a:t>&lt;`15.11.8. </a:t>
            </a:r>
            <a:r>
              <a:rPr lang="ko-KR" altLang="en-US" b="1" dirty="0" err="1" smtClean="0"/>
              <a:t>새정치</a:t>
            </a:r>
            <a:r>
              <a:rPr lang="ko-KR" altLang="en-US" b="1" dirty="0" smtClean="0"/>
              <a:t> 민주연합 </a:t>
            </a:r>
            <a:r>
              <a:rPr lang="ko-KR" altLang="en-US" b="1" dirty="0"/>
              <a:t>문재인대표</a:t>
            </a:r>
            <a:r>
              <a:rPr lang="en-US" altLang="ko-KR" b="1" dirty="0"/>
              <a:t>, </a:t>
            </a:r>
            <a:r>
              <a:rPr lang="ko-KR" altLang="en-US" b="1" dirty="0"/>
              <a:t>민생관련 </a:t>
            </a:r>
            <a:r>
              <a:rPr lang="ko-KR" altLang="en-US" b="1" dirty="0" smtClean="0"/>
              <a:t>기자회견 中</a:t>
            </a:r>
            <a:r>
              <a:rPr lang="en-US" altLang="ko-KR" b="1" dirty="0" smtClean="0"/>
              <a:t>&gt;</a:t>
            </a:r>
            <a:endParaRPr lang="en-US" altLang="ko-KR" b="1" dirty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좋은 </a:t>
            </a:r>
            <a:r>
              <a:rPr lang="ko-KR" altLang="en-US" dirty="0"/>
              <a:t>일자리는 늘리고 나쁜 일자리는 바꿔야 합니다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인턴이나 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임시직과 같은 나쁜 일자리가 아니라 정규직의 </a:t>
            </a:r>
            <a:endParaRPr lang="en-US" altLang="ko-KR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ko-KR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좋은 일자리를 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늘려야 합니다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08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73993" y="1032810"/>
            <a:ext cx="8568952" cy="2262158"/>
          </a:xfrm>
          <a:prstGeom prst="rect">
            <a:avLst/>
          </a:prstGeom>
          <a:ln w="158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ko-KR" b="1" dirty="0"/>
              <a:t>&lt;`18.3.15. </a:t>
            </a:r>
            <a:r>
              <a:rPr lang="ko-KR" altLang="en-US" b="1" dirty="0"/>
              <a:t>청년일자리 대책 </a:t>
            </a:r>
            <a:r>
              <a:rPr lang="ko-KR" altLang="en-US" b="1" dirty="0" smtClean="0"/>
              <a:t>보고대회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제</a:t>
            </a:r>
            <a:r>
              <a:rPr lang="en-US" altLang="ko-KR" b="1" dirty="0"/>
              <a:t>5</a:t>
            </a:r>
            <a:r>
              <a:rPr lang="ko-KR" altLang="en-US" b="1" dirty="0"/>
              <a:t>차 일자리위원회</a:t>
            </a:r>
            <a:r>
              <a:rPr lang="en-US" altLang="ko-KR" b="1" dirty="0" smtClean="0"/>
              <a:t>&gt;</a:t>
            </a:r>
          </a:p>
          <a:p>
            <a:pPr fontAlgn="base">
              <a:lnSpc>
                <a:spcPct val="150000"/>
              </a:lnSpc>
            </a:pP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이번 대책들을 통해 기존의 중소기업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청년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인턴제처럼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단기 일자리가 아닌 </a:t>
            </a:r>
            <a:endParaRPr lang="en-US" altLang="ko-KR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정규직의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질 좋은 청년일자리를 </a:t>
            </a:r>
            <a:r>
              <a:rPr lang="ko-KR" altLang="en-US" dirty="0"/>
              <a:t>획기적으로 늘려갈 수 있기를 기대합니다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3075" name="Picture 3" descr="d:\Users\assembly\Desktop\20180315173898161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93" y="3414201"/>
            <a:ext cx="3960440" cy="29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15" y="3388733"/>
            <a:ext cx="3937620" cy="299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692696"/>
            <a:ext cx="864096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 smtClean="0"/>
              <a:t>Q2.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☞국무조정실장</a:t>
            </a:r>
            <a:r>
              <a:rPr lang="en-US" altLang="ko-KR" dirty="0"/>
              <a:t>, </a:t>
            </a:r>
            <a:r>
              <a:rPr lang="ko-KR" altLang="en-US" dirty="0"/>
              <a:t>단기 일자리가 </a:t>
            </a:r>
            <a:r>
              <a:rPr lang="ko-KR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계획 </a:t>
            </a:r>
            <a:r>
              <a:rPr lang="ko-KR" altLang="en-US" dirty="0" smtClean="0"/>
              <a:t>된 </a:t>
            </a:r>
            <a:r>
              <a:rPr lang="ko-KR" altLang="en-US" dirty="0"/>
              <a:t>것이었나</a:t>
            </a:r>
            <a:r>
              <a:rPr lang="en-US" altLang="ko-KR" dirty="0"/>
              <a:t>?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 smtClean="0"/>
              <a:t>   이렇게 </a:t>
            </a:r>
            <a:r>
              <a:rPr lang="ko-KR" altLang="en-US" dirty="0"/>
              <a:t>정부가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대규모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알바자리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수까지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파악 </a:t>
            </a:r>
            <a:r>
              <a:rPr lang="ko-KR" altLang="en-US" dirty="0" smtClean="0"/>
              <a:t>하며 </a:t>
            </a:r>
            <a:r>
              <a:rPr lang="ko-KR" altLang="en-US" dirty="0"/>
              <a:t>대책에 나선 적이 있었나</a:t>
            </a:r>
            <a:r>
              <a:rPr lang="en-US" altLang="ko-KR" dirty="0" smtClean="0"/>
              <a:t>?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   </a:t>
            </a:r>
            <a:r>
              <a:rPr lang="ko-KR" altLang="en-US" dirty="0" smtClean="0"/>
              <a:t>기관의 </a:t>
            </a:r>
            <a:r>
              <a:rPr lang="ko-KR" altLang="en-US" dirty="0"/>
              <a:t>경영 </a:t>
            </a:r>
            <a:r>
              <a:rPr lang="ko-KR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자율성 </a:t>
            </a:r>
            <a:r>
              <a:rPr lang="ko-KR" altLang="en-US" dirty="0" smtClean="0"/>
              <a:t>을 </a:t>
            </a:r>
            <a:r>
              <a:rPr lang="ko-KR" altLang="en-US" dirty="0"/>
              <a:t>해치는 것 아니냐</a:t>
            </a:r>
            <a:r>
              <a:rPr lang="en-US" altLang="ko-KR" dirty="0"/>
              <a:t>?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51520" y="288550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☞ 대통령은 </a:t>
            </a:r>
            <a:r>
              <a:rPr lang="ko-KR" altLang="en-US" dirty="0" smtClean="0"/>
              <a:t>그 동안 지속적으로 정규직의 좋은 일자리를 늘리겠다고 했는데</a:t>
            </a:r>
            <a:r>
              <a:rPr lang="en-US" altLang="ko-KR" dirty="0" smtClean="0"/>
              <a:t>, 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단기 일자리가 좋은 일자리냐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4149080"/>
            <a:ext cx="8640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☞ 공공기관 </a:t>
            </a:r>
            <a:r>
              <a:rPr lang="ko-KR" altLang="en-US" dirty="0" smtClean="0"/>
              <a:t>부채가 </a:t>
            </a:r>
            <a:r>
              <a:rPr lang="en-US" altLang="ko-KR" dirty="0" smtClean="0"/>
              <a:t>2017</a:t>
            </a:r>
            <a:r>
              <a:rPr lang="ko-KR" altLang="en-US" dirty="0" smtClean="0"/>
              <a:t>년 기준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495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o-KR" alt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천억원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 smtClean="0"/>
              <a:t>인데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단기 일자리가 합당하냐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51520" y="486556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☞ 회사 </a:t>
            </a:r>
            <a:r>
              <a:rPr lang="ko-KR" altLang="en-US" dirty="0" smtClean="0"/>
              <a:t>손실을 끼치는 경우 업무상 </a:t>
            </a:r>
            <a:r>
              <a:rPr lang="ko-KR" alt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배임이나 국고 손실</a:t>
            </a:r>
            <a:r>
              <a:rPr lang="ko-KR" altLang="en-US" dirty="0" smtClean="0"/>
              <a:t>에 해당하는데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어떻게 생각하시나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89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516</Words>
  <Application>Microsoft Office PowerPoint</Application>
  <PresentationFormat>화면 슬라이드 쇼(4:3)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2018-10-25T11:13:17Z</dcterms:created>
  <dcterms:modified xsi:type="dcterms:W3CDTF">2018-10-25T11:21:11Z</dcterms:modified>
</cp:coreProperties>
</file>