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47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31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5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83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76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13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2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66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67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141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145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647A6-866E-4FB3-B961-0EE96363C007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B987A-94EF-4739-9AFA-DE3690CBAD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10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94894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금융위원회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532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1988840"/>
            <a:ext cx="7200799" cy="24782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특수형태근로종사자 보호방안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무리한 추진 논란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금융위원회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062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46974" y="794320"/>
            <a:ext cx="4264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en-US" altLang="ko-KR" sz="2400" b="1" dirty="0"/>
              <a:t>1. </a:t>
            </a:r>
            <a:r>
              <a:rPr lang="ko-KR" altLang="en-US" sz="2400" b="1" dirty="0"/>
              <a:t>국정과제 선정 및 추진경과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302018" y="1628800"/>
            <a:ext cx="8640960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□ ‘</a:t>
            </a:r>
            <a:r>
              <a:rPr lang="en-US" altLang="ko-KR" sz="2000" b="1" dirty="0"/>
              <a:t>17</a:t>
            </a:r>
            <a:r>
              <a:rPr lang="ko-KR" altLang="en-US" sz="2000" b="1" dirty="0"/>
              <a:t>년 </a:t>
            </a:r>
            <a:r>
              <a:rPr lang="en-US" altLang="ko-KR" sz="2000" b="1" dirty="0"/>
              <a:t>7</a:t>
            </a:r>
            <a:r>
              <a:rPr lang="ko-KR" altLang="en-US" sz="2000" b="1" dirty="0"/>
              <a:t>월 정부는 국정과제로 특수형태근로종사자</a:t>
            </a:r>
            <a:r>
              <a:rPr lang="en-US" altLang="ko-KR" sz="2000" b="1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     </a:t>
            </a:r>
            <a:r>
              <a:rPr lang="ko-KR" altLang="en-US" sz="2000" b="1" dirty="0"/>
              <a:t>고용 가입확대 보호 강화방안 추진</a:t>
            </a:r>
            <a:endParaRPr lang="ko-KR" altLang="en-US" sz="2000" dirty="0"/>
          </a:p>
        </p:txBody>
      </p:sp>
      <p:sp>
        <p:nvSpPr>
          <p:cNvPr id="5" name="직사각형 4"/>
          <p:cNvSpPr/>
          <p:nvPr/>
        </p:nvSpPr>
        <p:spPr>
          <a:xfrm>
            <a:off x="302018" y="2747307"/>
            <a:ext cx="8381202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고용보험을 의무 적용 </a:t>
            </a:r>
            <a:r>
              <a:rPr lang="ko-KR" altLang="en-US" dirty="0"/>
              <a:t>하는 방안에 대해서는 고용노동부 노사정위원회 </a:t>
            </a:r>
            <a:r>
              <a:rPr lang="en-US" altLang="ko-KR" dirty="0"/>
              <a:t>TF</a:t>
            </a:r>
            <a:r>
              <a:rPr lang="ko-KR" altLang="en-US" dirty="0"/>
              <a:t>를 운영</a:t>
            </a:r>
            <a:r>
              <a:rPr lang="en-US" altLang="ko-KR" dirty="0"/>
              <a:t>,</a:t>
            </a:r>
            <a:r>
              <a:rPr lang="ko-KR" altLang="en-US" dirty="0"/>
              <a:t> ‘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법개정을 목표 </a:t>
            </a:r>
            <a:r>
              <a:rPr lang="ko-KR" altLang="en-US" dirty="0"/>
              <a:t>로 진행 중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346974" y="3869408"/>
            <a:ext cx="79694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dirty="0"/>
              <a:t>* 고용노동부</a:t>
            </a:r>
            <a:r>
              <a:rPr lang="en-US" altLang="ko-KR" sz="1600" dirty="0"/>
              <a:t>, </a:t>
            </a:r>
            <a:r>
              <a:rPr lang="ko-KR" altLang="en-US" sz="1600" dirty="0"/>
              <a:t>고용보험제도개선</a:t>
            </a:r>
            <a:r>
              <a:rPr lang="en-US" altLang="ko-KR" sz="1600" dirty="0"/>
              <a:t>(</a:t>
            </a:r>
            <a:r>
              <a:rPr lang="ko-KR" altLang="en-US" sz="1600" dirty="0"/>
              <a:t>안</a:t>
            </a:r>
            <a:r>
              <a:rPr lang="en-US" altLang="ko-KR" sz="1600" dirty="0"/>
              <a:t>) </a:t>
            </a:r>
            <a:r>
              <a:rPr lang="ko-KR" altLang="en-US" sz="1600" dirty="0"/>
              <a:t>고용보험위원회 안건상정 및 의결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46974" y="4564575"/>
            <a:ext cx="6385266" cy="104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400" b="1" dirty="0"/>
              <a:t>Q1.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이러한 추진경과를 알고 있나</a:t>
            </a:r>
            <a:r>
              <a:rPr lang="en-US" altLang="ko-KR" sz="2000" b="1" dirty="0"/>
              <a:t>?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305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08184" y="74089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sz="2000" b="1" dirty="0"/>
              <a:t>□ 주요 대상자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208184" y="1412774"/>
            <a:ext cx="872763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특수고용직 중 대표적인 직종은 </a:t>
            </a:r>
            <a:r>
              <a:rPr lang="ko-KR" altLang="en-US" sz="2000" dirty="0"/>
              <a:t>‘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보험설계자</a:t>
            </a:r>
            <a:r>
              <a:rPr lang="ko-KR" altLang="en-US" sz="2000" dirty="0"/>
              <a:t>’</a:t>
            </a:r>
            <a:r>
              <a:rPr lang="en-US" altLang="ko-KR" sz="2000" dirty="0"/>
              <a:t>, ‘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카드모집인</a:t>
            </a:r>
            <a:r>
              <a:rPr lang="ko-KR" altLang="en-US" dirty="0"/>
              <a:t>’임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이들의 특징은 근무시간과 장소의 구애를 받지 않고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자유롭게 외부에서 </a:t>
            </a:r>
            <a:endParaRPr lang="en-US" altLang="ko-KR" sz="20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영업활동</a:t>
            </a:r>
            <a:r>
              <a:rPr lang="ko-KR" altLang="en-US" dirty="0"/>
              <a:t>을 하므로 보험사</a:t>
            </a:r>
            <a:r>
              <a:rPr lang="en-US" altLang="ko-KR" dirty="0"/>
              <a:t>, </a:t>
            </a:r>
            <a:r>
              <a:rPr lang="ko-KR" altLang="en-US" dirty="0"/>
              <a:t>카드사로부터 구체적</a:t>
            </a:r>
            <a:r>
              <a:rPr lang="en-US" altLang="ko-KR" dirty="0"/>
              <a:t>, </a:t>
            </a:r>
            <a:r>
              <a:rPr lang="ko-KR" altLang="en-US" dirty="0"/>
              <a:t>개별적인 지휘</a:t>
            </a:r>
            <a:r>
              <a:rPr lang="en-US" altLang="ko-KR" dirty="0"/>
              <a:t>‧</a:t>
            </a:r>
            <a:r>
              <a:rPr lang="ko-KR" altLang="en-US" dirty="0"/>
              <a:t>감독을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받지 않음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또한 이들은 근로기준법상 임금근로자와 달리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영업실적에 따라 보수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수당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dirty="0"/>
              <a:t>를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ko-KR" altLang="en-US" dirty="0"/>
              <a:t>  차등 지급 받고 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88377" y="5157192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Q2.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고용보험을 의무적용 할 수 있는 </a:t>
            </a:r>
            <a:r>
              <a:rPr lang="ko-KR" altLang="en-US" b="1" dirty="0" err="1"/>
              <a:t>직군이</a:t>
            </a:r>
            <a:r>
              <a:rPr lang="ko-KR" altLang="en-US" b="1" dirty="0"/>
              <a:t> 아니라고 보는데</a:t>
            </a:r>
            <a:r>
              <a:rPr lang="en-US" altLang="ko-KR" b="1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금융당국 수장으로서 견해는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6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36247" y="727028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□ 취지와 반대로 이들의 일자리를 위협하고 실정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336247" y="1336414"/>
            <a:ext cx="7848872" cy="1746953"/>
          </a:xfrm>
          <a:prstGeom prst="rect">
            <a:avLst/>
          </a:prstGeom>
          <a:ln w="158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한 언론사</a:t>
            </a:r>
            <a:r>
              <a:rPr lang="en-US" altLang="ko-KR" dirty="0"/>
              <a:t>(</a:t>
            </a:r>
            <a:r>
              <a:rPr lang="ko-KR" altLang="en-US" dirty="0" err="1"/>
              <a:t>이데일리</a:t>
            </a:r>
            <a:r>
              <a:rPr lang="ko-KR" altLang="en-US" dirty="0"/>
              <a:t> </a:t>
            </a:r>
            <a:r>
              <a:rPr lang="en-US" altLang="ko-KR" dirty="0"/>
              <a:t>18.8.30)</a:t>
            </a:r>
            <a:r>
              <a:rPr lang="ko-KR" altLang="en-US" dirty="0"/>
              <a:t>에 따르면</a:t>
            </a:r>
            <a:r>
              <a:rPr lang="en-US" altLang="ko-KR" dirty="0"/>
              <a:t>,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법 개정 시 신용카드 모집인 </a:t>
            </a:r>
            <a:r>
              <a:rPr lang="en-US" altLang="ko-KR" dirty="0"/>
              <a:t>4</a:t>
            </a:r>
            <a:r>
              <a:rPr lang="ko-KR" altLang="en-US" dirty="0" err="1"/>
              <a:t>대보험료</a:t>
            </a:r>
            <a:r>
              <a:rPr lang="ko-KR" altLang="en-US" dirty="0"/>
              <a:t> 비용부담 산출 결과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천명 </a:t>
            </a:r>
            <a:r>
              <a:rPr lang="ko-KR" altLang="en-US" dirty="0"/>
              <a:t>기준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월보수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만원 </a:t>
            </a:r>
            <a:r>
              <a:rPr lang="ko-KR" altLang="en-US" dirty="0"/>
              <a:t>가정 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업계에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414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억원의 비용 </a:t>
            </a:r>
            <a:r>
              <a:rPr lang="ko-KR" altLang="en-US" dirty="0"/>
              <a:t>이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발생하는 것으로 확인됨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36247" y="3268434"/>
            <a:ext cx="7848872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☞ 이를 보험 설계사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명을 기준</a:t>
            </a:r>
            <a:r>
              <a:rPr lang="ko-KR" altLang="en-US" dirty="0"/>
              <a:t>으로 산출하면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2,760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원의 비용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dirty="0"/>
              <a:t>이 업계에 추가 부담됨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36247" y="4224593"/>
            <a:ext cx="8402905" cy="2393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b="1" dirty="0"/>
              <a:t>Q3.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무리한 국정과제 추진으로 업계에 큰 부담으로 작용하면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시장의 특성상 그대로 받아들이겠나</a:t>
            </a:r>
            <a:r>
              <a:rPr lang="en-US" altLang="ko-KR" b="1" dirty="0"/>
              <a:t>? </a:t>
            </a:r>
          </a:p>
          <a:p>
            <a:pPr fontAlgn="base">
              <a:lnSpc>
                <a:spcPct val="150000"/>
              </a:lnSpc>
            </a:pP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당장 설계사와 모집인을 줄이고 온라인채널을 늘리려고 들 것인데</a:t>
            </a:r>
            <a:r>
              <a:rPr lang="en-US" altLang="ko-KR" b="1" dirty="0"/>
              <a:t>,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대체 누구를 위한 제도인가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16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80769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sz="2000" b="1" dirty="0"/>
              <a:t>□ 당사자들의 반응은</a:t>
            </a:r>
            <a:r>
              <a:rPr lang="en-US" altLang="ko-KR" sz="2000" b="1" dirty="0"/>
              <a:t>?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251520" y="1445963"/>
            <a:ext cx="3294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- </a:t>
            </a:r>
            <a:r>
              <a:rPr lang="ko-KR" altLang="en-US" dirty="0"/>
              <a:t>생명보험협회 설문조사 결과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51520" y="1931647"/>
            <a:ext cx="7200800" cy="1200329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답변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fontAlgn="base" latinLnBrk="0"/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“설계사의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84%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 고용보험 의무가입 반대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fontAlgn="base" latinLnBrk="0"/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자율 선택에 맡겨야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endParaRPr lang="ko-KR" altLang="en-US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1520" y="3295337"/>
            <a:ext cx="8064896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당사자들의 반응이 싸늘한데</a:t>
            </a:r>
            <a:r>
              <a:rPr lang="en-US" altLang="ko-KR" b="1" dirty="0"/>
              <a:t>, </a:t>
            </a:r>
            <a:r>
              <a:rPr lang="ko-KR" altLang="en-US" b="1" dirty="0"/>
              <a:t>왜 반대한다고 생각하나</a:t>
            </a:r>
            <a:r>
              <a:rPr lang="en-US" altLang="ko-KR" b="1" dirty="0"/>
              <a:t>?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251520" y="4478352"/>
            <a:ext cx="7755777" cy="2208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Q5.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업계의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비용부담이 늘어나면</a:t>
            </a:r>
            <a:r>
              <a:rPr lang="ko-KR" altLang="en-US" b="1" dirty="0"/>
              <a:t> 실적이 낮은 설계사부터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강제 퇴출 </a:t>
            </a:r>
            <a:r>
              <a:rPr lang="ko-KR" altLang="en-US" b="1" dirty="0"/>
              <a:t>된다는 불안함이 있는 것임</a:t>
            </a:r>
            <a:r>
              <a:rPr lang="en-US" altLang="ko-KR" b="1" dirty="0"/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이는 일자리 창출 정책과 을의 눈물을 닦겠다던 정부의 정책과 역행하는 것 아닌가</a:t>
            </a:r>
            <a:r>
              <a:rPr lang="en-US" altLang="ko-KR" b="1" dirty="0"/>
              <a:t>?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4157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868650"/>
            <a:ext cx="37882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 고용보험 의무가입의 문제점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251520" y="1268760"/>
            <a:ext cx="828092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Q6.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보험설계사와 카드모집인의 본인 의사에 의한 자발적 해지 </a:t>
            </a:r>
            <a:r>
              <a:rPr lang="ko-KR" altLang="en-US" b="1"/>
              <a:t>비율을 아는가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51520" y="2477418"/>
            <a:ext cx="8170803" cy="3455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99% </a:t>
            </a:r>
            <a:r>
              <a:rPr lang="ko-KR" altLang="en-US" dirty="0"/>
              <a:t>가 본인 의사에 의한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자발적 해지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자발적 해지자는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실업급여 대상자도 될 수 없음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실효성도 없는 대책을 보호방안이라도 공약하고 추진하고 있는 것임</a:t>
            </a:r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개인사업자로서 실업발생의 원인 등에 따른 보장대상 적합여부 및 보험료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</a:t>
            </a:r>
            <a:r>
              <a:rPr lang="ko-KR" altLang="en-US" dirty="0"/>
              <a:t>부담 주체나 제도의 </a:t>
            </a:r>
            <a:r>
              <a:rPr lang="ko-KR" altLang="en-US" dirty="0" err="1"/>
              <a:t>당영</a:t>
            </a:r>
            <a:r>
              <a:rPr lang="ko-KR" altLang="en-US" dirty="0"/>
              <a:t> 적용 여부는 신중하게 검토해야 함</a:t>
            </a:r>
          </a:p>
        </p:txBody>
      </p:sp>
    </p:spTree>
    <p:extLst>
      <p:ext uri="{BB962C8B-B14F-4D97-AF65-F5344CB8AC3E}">
        <p14:creationId xmlns:p14="http://schemas.microsoft.com/office/powerpoint/2010/main" val="366435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99184" y="567844"/>
            <a:ext cx="38779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 온라인채널 발급 비중의 증가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199184" y="1160310"/>
            <a:ext cx="7819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카드사의 경우 모집채널이 온라인 등으로 확대되는 추세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 err="1"/>
              <a:t>생계형</a:t>
            </a:r>
            <a:r>
              <a:rPr lang="ko-KR" altLang="en-US" dirty="0"/>
              <a:t> 신용카드모집인의 일자리는 더욱 축소 될 전망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99184" y="2275996"/>
            <a:ext cx="8208912" cy="141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Q7.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설계사와 모집인의 경우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대다수가 </a:t>
            </a:r>
            <a:r>
              <a:rPr lang="ko-KR" altLang="en-US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중〮장년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(4~50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b="1" dirty="0"/>
              <a:t>이며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여성이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70%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이상 </a:t>
            </a:r>
            <a:r>
              <a:rPr lang="ko-KR" altLang="en-US" b="1" dirty="0"/>
              <a:t>으로 주부</a:t>
            </a:r>
            <a:r>
              <a:rPr lang="en-US" altLang="ko-KR" b="1" dirty="0"/>
              <a:t>, </a:t>
            </a:r>
            <a:r>
              <a:rPr lang="ko-KR" altLang="en-US" b="1" dirty="0"/>
              <a:t>정년퇴직자 등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생계형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종사자 </a:t>
            </a:r>
            <a:r>
              <a:rPr lang="ko-KR" altLang="en-US" b="1" dirty="0"/>
              <a:t>임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6" name="직사각형 5"/>
          <p:cNvSpPr/>
          <p:nvPr/>
        </p:nvSpPr>
        <p:spPr>
          <a:xfrm>
            <a:off x="199184" y="3945680"/>
            <a:ext cx="8964488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dirty="0"/>
              <a:t>또한 여러 현업에 종사한 후 거의 마지막 단계에서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</a:t>
            </a:r>
            <a:r>
              <a:rPr lang="ko-KR" altLang="en-US" b="1" dirty="0"/>
              <a:t>설계사와 모집인 업종에 종사하는데</a:t>
            </a:r>
            <a:r>
              <a:rPr lang="en-US" altLang="ko-KR" b="1" dirty="0"/>
              <a:t>,</a:t>
            </a:r>
            <a:endParaRPr lang="ko-KR" altLang="en-US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-  </a:t>
            </a:r>
            <a:r>
              <a:rPr lang="ko-KR" altLang="en-US" b="1" dirty="0"/>
              <a:t>이 분들의 </a:t>
            </a:r>
            <a:r>
              <a:rPr lang="ko-KR" altLang="en-US" sz="2000" b="1" i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마지막 일 터 </a:t>
            </a:r>
            <a:r>
              <a:rPr lang="ko-KR" altLang="en-US" b="1" spc="-150" dirty="0"/>
              <a:t> 마저 정부의 그릇된 판단으로 잃게 만드는 것이 올바른 것인가</a:t>
            </a:r>
            <a:r>
              <a:rPr lang="en-US" altLang="ko-KR" b="1" spc="-150" dirty="0"/>
              <a:t>?</a:t>
            </a:r>
            <a:endParaRPr lang="ko-KR" altLang="en-US" b="1" spc="-150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 </a:t>
            </a:r>
            <a:r>
              <a:rPr lang="ko-KR" altLang="en-US" dirty="0"/>
              <a:t>정부의 생색내기 정책으로 소중한 일 터에서 쫓겨나지 않도록 재검토하기 바람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865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462</Words>
  <Application>Microsoft Office PowerPoint</Application>
  <PresentationFormat>화면 슬라이드 쇼(4:3)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2018-10-11T08:04:12Z</dcterms:created>
  <dcterms:modified xsi:type="dcterms:W3CDTF">2018-10-11T08:07:43Z</dcterms:modified>
</cp:coreProperties>
</file>