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tx>
        <c:rich>
          <a:bodyPr/>
          <a:lstStyle/>
          <a:p>
            <a:pPr>
              <a:defRPr/>
            </a:pPr>
            <a:r>
              <a:rPr lang="ko-KR"/>
              <a:t>설문조사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설문조사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임금감소</c:v>
                </c:pt>
                <c:pt idx="1">
                  <c:v>비공식 야근</c:v>
                </c:pt>
                <c:pt idx="2">
                  <c:v>부업 시작</c:v>
                </c:pt>
                <c:pt idx="3">
                  <c:v>이직(근로시간 단축 안하는 회사로)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18.100000000000001</c:v>
                </c:pt>
                <c:pt idx="1">
                  <c:v>12.8</c:v>
                </c:pt>
                <c:pt idx="2">
                  <c:v>5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004-46FB-9601-85D6C467C8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9669024870252516"/>
          <c:y val="0.18029246750361072"/>
          <c:w val="0.28819238338597297"/>
          <c:h val="0.75305269111512863"/>
        </c:manualLayout>
      </c:layout>
      <c:overlay val="0"/>
      <c:txPr>
        <a:bodyPr/>
        <a:lstStyle/>
        <a:p>
          <a:pPr>
            <a:defRPr sz="1100"/>
          </a:pPr>
          <a:endParaRPr lang="ko-K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0.18966</cdr:x>
      <cdr:y>0.5581</cdr:y>
    </cdr:from>
    <cdr:to>
      <cdr:x>0.39655</cdr:x>
      <cdr:y>0.65909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92088" y="1768262"/>
          <a:ext cx="864096" cy="3199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ko-KR" sz="1600" b="1" dirty="0"/>
            <a:t>12.8%</a:t>
          </a:r>
          <a:endParaRPr lang="ko-KR" altLang="en-US" sz="1100" b="1" dirty="0"/>
        </a:p>
      </cdr:txBody>
    </cdr:sp>
  </cdr:relSizeAnchor>
  <cdr:relSizeAnchor xmlns:cdr="http://schemas.openxmlformats.org/drawingml/2006/chartDrawing">
    <cdr:from>
      <cdr:x>0.08621</cdr:x>
      <cdr:y>0.39397</cdr:y>
    </cdr:from>
    <cdr:to>
      <cdr:x>0.2069</cdr:x>
      <cdr:y>0.49496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60040" y="1248237"/>
          <a:ext cx="504056" cy="3199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ko-KR" sz="1600" b="1" dirty="0"/>
            <a:t>5%</a:t>
          </a:r>
          <a:endParaRPr lang="ko-KR" altLang="en-US" sz="1100" b="1" dirty="0"/>
        </a:p>
      </cdr:txBody>
    </cdr:sp>
  </cdr:relSizeAnchor>
  <cdr:relSizeAnchor xmlns:cdr="http://schemas.openxmlformats.org/drawingml/2006/chartDrawing">
    <cdr:from>
      <cdr:x>0.22414</cdr:x>
      <cdr:y>0.33083</cdr:y>
    </cdr:from>
    <cdr:to>
      <cdr:x>0.34483</cdr:x>
      <cdr:y>0.43182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936104" y="1048182"/>
          <a:ext cx="504056" cy="3199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ko-KR" sz="1600" b="1" dirty="0"/>
            <a:t>5%</a:t>
          </a:r>
          <a:endParaRPr lang="ko-KR" altLang="en-US" sz="11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326C-194A-4770-BE03-C0E17E5A4097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25ED-73E1-4E3F-9A30-0ECB08911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2369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326C-194A-4770-BE03-C0E17E5A4097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25ED-73E1-4E3F-9A30-0ECB08911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7996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326C-194A-4770-BE03-C0E17E5A4097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25ED-73E1-4E3F-9A30-0ECB08911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7029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326C-194A-4770-BE03-C0E17E5A4097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25ED-73E1-4E3F-9A30-0ECB08911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976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326C-194A-4770-BE03-C0E17E5A4097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25ED-73E1-4E3F-9A30-0ECB08911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4783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326C-194A-4770-BE03-C0E17E5A4097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25ED-73E1-4E3F-9A30-0ECB08911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935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326C-194A-4770-BE03-C0E17E5A4097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25ED-73E1-4E3F-9A30-0ECB08911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5890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326C-194A-4770-BE03-C0E17E5A4097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25ED-73E1-4E3F-9A30-0ECB08911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142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326C-194A-4770-BE03-C0E17E5A4097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25ED-73E1-4E3F-9A30-0ECB08911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813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326C-194A-4770-BE03-C0E17E5A4097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25ED-73E1-4E3F-9A30-0ECB08911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9649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326C-194A-4770-BE03-C0E17E5A4097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25ED-73E1-4E3F-9A30-0ECB08911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2724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1326C-194A-4770-BE03-C0E17E5A4097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C25ED-73E1-4E3F-9A30-0ECB08911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352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</a:t>
            </a:r>
            <a:r>
              <a:rPr lang="ko-KR" altLang="en-US" dirty="0" err="1"/>
              <a:t>스튜어드십코드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8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127" y="2560237"/>
            <a:ext cx="7206819" cy="4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161229_0252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58" b="100000" l="4133" r="64600">
                        <a14:foregroundMark x1="42498" y1="46675" x2="52875" y2="73700"/>
                        <a14:foregroundMark x1="41779" y1="42080" x2="53908" y2="49879"/>
                        <a14:foregroundMark x1="55256" y1="51270" x2="57143" y2="56530"/>
                        <a14:foregroundMark x1="8895" y1="81741" x2="8895" y2="90206"/>
                        <a14:foregroundMark x1="9075" y1="78053" x2="8041" y2="81258"/>
                        <a14:foregroundMark x1="38589" y1="90750" x2="39578" y2="94619"/>
                        <a14:foregroundMark x1="58176" y1="63422" x2="52606" y2="81560"/>
                        <a14:foregroundMark x1="59030" y1="74909" x2="54897" y2="82950"/>
                        <a14:foregroundMark x1="57188" y1="81318" x2="57367" y2="82225"/>
                        <a14:foregroundMark x1="58760" y1="79141" x2="58086" y2="89903"/>
                        <a14:foregroundMark x1="57323" y1="84099" x2="59973" y2="81137"/>
                        <a14:backgroundMark x1="59164" y1="80411" x2="49146" y2="99879"/>
                        <a14:backgroundMark x1="47664" y1="91838" x2="40431" y2="99637"/>
                        <a14:backgroundMark x1="45867" y1="96070" x2="48158" y2="98609"/>
                        <a14:backgroundMark x1="58176" y1="86759" x2="60647" y2="84462"/>
                        <a14:backgroundMark x1="55391" y1="88573" x2="59344" y2="86276"/>
                        <a14:backgroundMark x1="58176" y1="88331" x2="59164" y2="90206"/>
                        <a14:backgroundMark x1="58041" y1="86397" x2="60872" y2="820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11"/>
          <a:stretch/>
        </p:blipFill>
        <p:spPr bwMode="auto">
          <a:xfrm>
            <a:off x="4932040" y="1762931"/>
            <a:ext cx="4573438" cy="49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9512" y="1508790"/>
            <a:ext cx="64875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국 정 감 사</a:t>
            </a:r>
            <a:endParaRPr lang="en-US" altLang="ko-KR" sz="48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en-US" altLang="ko-KR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(</a:t>
            </a:r>
            <a:r>
              <a:rPr lang="ko-KR" altLang="en-US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국무조정실</a:t>
            </a:r>
            <a:r>
              <a:rPr lang="en-US" altLang="ko-KR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)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E618D833-DF49-4BA7-9087-4EC24B6A9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D7AD-A7C5-4E71-BC4B-93E56E2C80E6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402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spc="-300" dirty="0">
                <a:latin typeface="HY헤드라인M" pitchFamily="18" charset="-127"/>
                <a:ea typeface="HY헤드라인M" pitchFamily="18" charset="-127"/>
              </a:rPr>
              <a:t>정부 정책 실패 대표 사례 역사에 남을 것</a:t>
            </a:r>
            <a:endParaRPr lang="en-US" altLang="ko-KR" sz="4000" spc="-300" dirty="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4000" spc="-300" dirty="0"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sz="4000" spc="-300" dirty="0">
                <a:latin typeface="HY헤드라인M" pitchFamily="18" charset="-127"/>
                <a:ea typeface="HY헤드라인M" pitchFamily="18" charset="-127"/>
              </a:rPr>
              <a:t>주</a:t>
            </a:r>
            <a:r>
              <a:rPr lang="en-US" altLang="ko-KR" sz="4000" spc="-300" dirty="0">
                <a:latin typeface="HY헤드라인M" pitchFamily="18" charset="-127"/>
                <a:ea typeface="HY헤드라인M" pitchFamily="18" charset="-127"/>
              </a:rPr>
              <a:t>52</a:t>
            </a:r>
            <a:r>
              <a:rPr lang="ko-KR" altLang="en-US" sz="4000" spc="-300" dirty="0">
                <a:latin typeface="HY헤드라인M" pitchFamily="18" charset="-127"/>
                <a:ea typeface="HY헤드라인M" pitchFamily="18" charset="-127"/>
              </a:rPr>
              <a:t>시간 </a:t>
            </a:r>
            <a:r>
              <a:rPr lang="ko-KR" altLang="en-US" sz="4000" spc="-300" dirty="0" err="1">
                <a:latin typeface="HY헤드라인M" pitchFamily="18" charset="-127"/>
                <a:ea typeface="HY헤드라인M" pitchFamily="18" charset="-127"/>
              </a:rPr>
              <a:t>근로제</a:t>
            </a:r>
            <a:r>
              <a:rPr lang="en-US" altLang="ko-KR" sz="4000" spc="-300" dirty="0">
                <a:latin typeface="HY헤드라인M" pitchFamily="18" charset="-127"/>
                <a:ea typeface="HY헤드라인M" pitchFamily="18" charset="-127"/>
              </a:rPr>
              <a:t>)</a:t>
            </a:r>
            <a:endParaRPr lang="ko-KR" altLang="en-US" sz="4000" spc="-3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223F-996D-4571-9496-8AA60F730D04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456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02" y="-1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246322" y="1220755"/>
            <a:ext cx="8790173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b="1" spc="-150" dirty="0"/>
              <a:t>Q1.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spc="-150" dirty="0"/>
              <a:t>급격한 최저임금 인상으로 인건비 부담은 높이고</a:t>
            </a:r>
            <a:r>
              <a:rPr lang="en-US" altLang="ko-KR" b="1" spc="-150" dirty="0"/>
              <a:t>, </a:t>
            </a:r>
            <a:r>
              <a:rPr lang="ko-KR" altLang="en-US" b="1" spc="-150" dirty="0"/>
              <a:t>다른 한쪽에선 또 무리한 주</a:t>
            </a:r>
            <a:r>
              <a:rPr lang="en-US" altLang="ko-KR" b="1" spc="-150" dirty="0"/>
              <a:t>52</a:t>
            </a:r>
            <a:r>
              <a:rPr lang="ko-KR" altLang="en-US" b="1" spc="-150" dirty="0"/>
              <a:t>시간 </a:t>
            </a:r>
            <a:r>
              <a:rPr lang="ko-KR" altLang="en-US" b="1" spc="-150" dirty="0" err="1"/>
              <a:t>근로제</a:t>
            </a:r>
            <a:r>
              <a:rPr lang="ko-KR" altLang="en-US" b="1" spc="-150" dirty="0"/>
              <a:t> 추진으로 고용 유연성 저해  </a:t>
            </a:r>
            <a:r>
              <a:rPr lang="ko-KR" altLang="en-US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☞ 일자리가 늘기 바라는 건 모순 아닌가</a:t>
            </a:r>
            <a:r>
              <a:rPr lang="en-US" altLang="ko-KR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691680" y="260648"/>
            <a:ext cx="5760640" cy="96010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o-KR" altLang="en-US" sz="2400" b="1" dirty="0"/>
              <a:t>주</a:t>
            </a:r>
            <a:r>
              <a:rPr lang="en-US" altLang="ko-KR" sz="2400" b="1" dirty="0"/>
              <a:t>52</a:t>
            </a:r>
            <a:r>
              <a:rPr lang="ko-KR" altLang="en-US" sz="2400" b="1" dirty="0"/>
              <a:t>시간 </a:t>
            </a:r>
            <a:r>
              <a:rPr lang="ko-KR" altLang="en-US" sz="2400" b="1" dirty="0" err="1"/>
              <a:t>근로제</a:t>
            </a:r>
            <a:r>
              <a:rPr lang="en-US" altLang="ko-KR" sz="2400" b="1" dirty="0"/>
              <a:t/>
            </a:r>
            <a:br>
              <a:rPr lang="en-US" altLang="ko-KR" sz="2400" b="1" dirty="0"/>
            </a:br>
            <a:r>
              <a:rPr lang="en-US" altLang="ko-KR" sz="2000" b="1" dirty="0"/>
              <a:t>-</a:t>
            </a:r>
            <a:r>
              <a:rPr lang="ko-KR" altLang="en-US" sz="2000" b="1" dirty="0"/>
              <a:t>저녁 있는 삶이 아닌 저녁이 혹독한 삶</a:t>
            </a:r>
            <a:endParaRPr lang="ko-KR" altLang="en-US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46323" y="2721114"/>
            <a:ext cx="7920880" cy="1285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spc="-150" dirty="0"/>
              <a:t>Q2.</a:t>
            </a:r>
          </a:p>
          <a:p>
            <a:pPr>
              <a:lnSpc>
                <a:spcPct val="150000"/>
              </a:lnSpc>
            </a:pPr>
            <a:r>
              <a:rPr lang="ko-KR" altLang="en-US" b="1" spc="-150" dirty="0"/>
              <a:t>상위 </a:t>
            </a:r>
            <a:r>
              <a:rPr lang="en-US" altLang="ko-KR" b="1" spc="-150" dirty="0"/>
              <a:t>20% </a:t>
            </a:r>
            <a:r>
              <a:rPr lang="ko-KR" altLang="en-US" b="1" spc="-150" dirty="0"/>
              <a:t>고소득층과 귀족노조에게는 좋은 정책이지만</a:t>
            </a:r>
            <a:r>
              <a:rPr lang="en-US" altLang="ko-KR" b="1" spc="-150" dirty="0"/>
              <a:t>, </a:t>
            </a:r>
            <a:r>
              <a:rPr lang="ko-KR" altLang="en-US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저소득층에게는 명백히 </a:t>
            </a:r>
            <a:endParaRPr lang="en-US" altLang="ko-KR" b="1" i="1" spc="-15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ko-KR" altLang="en-US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실패한 정책 아닌가</a:t>
            </a:r>
            <a:r>
              <a:rPr lang="en-US" altLang="ko-KR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ko-KR" altLang="en-US" b="1" i="1" spc="-15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6323" y="4439617"/>
            <a:ext cx="7920880" cy="869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spc="-150" dirty="0"/>
              <a:t>Q3.</a:t>
            </a:r>
          </a:p>
          <a:p>
            <a:pPr>
              <a:lnSpc>
                <a:spcPct val="150000"/>
              </a:lnSpc>
            </a:pPr>
            <a:r>
              <a:rPr lang="ko-KR" altLang="en-US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저소득층은 </a:t>
            </a:r>
            <a:r>
              <a:rPr lang="ko-KR" altLang="en-US" b="1" i="1" spc="-15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투잡으로</a:t>
            </a:r>
            <a:r>
              <a:rPr lang="ko-KR" altLang="en-US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내몰려  </a:t>
            </a:r>
            <a:r>
              <a:rPr lang="ko-KR" altLang="en-US" b="1" spc="-150" dirty="0"/>
              <a:t>저녁이 더 혹독한 삶이 됨</a:t>
            </a:r>
            <a:r>
              <a:rPr lang="en-US" altLang="ko-KR" b="1" spc="-150" dirty="0"/>
              <a:t>.</a:t>
            </a:r>
            <a:endParaRPr lang="ko-KR" altLang="en-US" b="1" spc="-150" dirty="0"/>
          </a:p>
        </p:txBody>
      </p:sp>
      <p:sp>
        <p:nvSpPr>
          <p:cNvPr id="8" name="TextBox 7"/>
          <p:cNvSpPr txBox="1"/>
          <p:nvPr/>
        </p:nvSpPr>
        <p:spPr>
          <a:xfrm>
            <a:off x="246323" y="5541235"/>
            <a:ext cx="7920880" cy="869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spc="-150" dirty="0"/>
              <a:t>(</a:t>
            </a:r>
            <a:r>
              <a:rPr lang="ko-KR" altLang="en-US" b="1" spc="-150" dirty="0"/>
              <a:t>사례</a:t>
            </a:r>
            <a:r>
              <a:rPr lang="en-US" altLang="ko-KR" b="1" spc="-150" dirty="0"/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b="1" spc="-150" dirty="0"/>
              <a:t>○ 주</a:t>
            </a:r>
            <a:r>
              <a:rPr lang="en-US" altLang="ko-KR" b="1" spc="-150" dirty="0"/>
              <a:t>52</a:t>
            </a:r>
            <a:r>
              <a:rPr lang="ko-KR" altLang="en-US" b="1" spc="-150" dirty="0"/>
              <a:t>시간 이후 대리기사가 늘어 대리기사 시장 경쟁 심화</a:t>
            </a:r>
            <a:r>
              <a:rPr lang="en-US" altLang="ko-KR" b="1" spc="-15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745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02" y="1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227129" y="1124744"/>
            <a:ext cx="8640960" cy="956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spc="-150" dirty="0"/>
              <a:t>Q4.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b="1" spc="-150" dirty="0"/>
              <a:t>주 </a:t>
            </a:r>
            <a:r>
              <a:rPr lang="en-US" altLang="ko-KR" sz="2000" b="1" spc="-150" dirty="0"/>
              <a:t>52</a:t>
            </a:r>
            <a:r>
              <a:rPr lang="ko-KR" altLang="en-US" sz="2000" b="1" spc="-150" dirty="0"/>
              <a:t>시간 </a:t>
            </a:r>
            <a:r>
              <a:rPr lang="ko-KR" altLang="en-US" sz="2000" b="1" spc="-150" dirty="0" err="1"/>
              <a:t>근로제</a:t>
            </a:r>
            <a:r>
              <a:rPr lang="ko-KR" altLang="en-US" sz="2000" b="1" spc="-150" dirty="0"/>
              <a:t> 실시 이후 일반 국민이 체감하는 가장 큰 변화는</a:t>
            </a:r>
            <a:r>
              <a:rPr lang="en-US" altLang="ko-KR" sz="2000" b="1" spc="-150" dirty="0"/>
              <a:t>?</a:t>
            </a:r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691680" y="260648"/>
            <a:ext cx="5760640" cy="96010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o-KR" altLang="en-US" sz="2400" b="1" dirty="0"/>
              <a:t>주</a:t>
            </a:r>
            <a:r>
              <a:rPr lang="en-US" altLang="ko-KR" sz="2400" b="1" dirty="0"/>
              <a:t>52</a:t>
            </a:r>
            <a:r>
              <a:rPr lang="ko-KR" altLang="en-US" sz="2400" b="1" dirty="0"/>
              <a:t>시간 </a:t>
            </a:r>
            <a:r>
              <a:rPr lang="ko-KR" altLang="en-US" sz="2400" b="1" dirty="0" err="1"/>
              <a:t>근로제</a:t>
            </a:r>
            <a:r>
              <a:rPr lang="en-US" altLang="ko-KR" sz="2400" b="1" dirty="0"/>
              <a:t/>
            </a:r>
            <a:br>
              <a:rPr lang="en-US" altLang="ko-KR" sz="2400" b="1" dirty="0"/>
            </a:br>
            <a:r>
              <a:rPr lang="en-US" altLang="ko-KR" sz="2000" b="1" dirty="0"/>
              <a:t>-</a:t>
            </a:r>
            <a:r>
              <a:rPr lang="ko-KR" altLang="en-US" sz="2000" b="1" dirty="0"/>
              <a:t>저녁은 있는데 저녁 밥이 없는 삶</a:t>
            </a:r>
            <a:endParaRPr lang="ko-KR" altLang="en-US" sz="2400" b="1" dirty="0"/>
          </a:p>
        </p:txBody>
      </p:sp>
      <p:graphicFrame>
        <p:nvGraphicFramePr>
          <p:cNvPr id="3" name="차트 2"/>
          <p:cNvGraphicFramePr/>
          <p:nvPr>
            <p:extLst>
              <p:ext uri="{D42A27DB-BD31-4B8C-83A1-F6EECF244321}">
                <p14:modId xmlns:p14="http://schemas.microsoft.com/office/powerpoint/2010/main" val="3361946266"/>
              </p:ext>
            </p:extLst>
          </p:nvPr>
        </p:nvGraphicFramePr>
        <p:xfrm>
          <a:off x="323528" y="2372883"/>
          <a:ext cx="4176464" cy="4224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644008" y="2372883"/>
            <a:ext cx="4224082" cy="3679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☞ 지난달 한 취업 </a:t>
            </a:r>
            <a:r>
              <a:rPr lang="ko-KR" altLang="en-US" dirty="0" err="1"/>
              <a:t>포털의</a:t>
            </a:r>
            <a:r>
              <a:rPr lang="ko-KR" altLang="en-US" dirty="0"/>
              <a:t> 설문조사에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   따르면 </a:t>
            </a:r>
            <a:r>
              <a:rPr lang="en-US" altLang="ko-KR" dirty="0"/>
              <a:t>‘</a:t>
            </a:r>
            <a:r>
              <a:rPr lang="ko-KR" altLang="en-US" dirty="0"/>
              <a:t>주 </a:t>
            </a:r>
            <a:r>
              <a:rPr lang="en-US" altLang="ko-KR" dirty="0"/>
              <a:t>52</a:t>
            </a:r>
            <a:r>
              <a:rPr lang="ko-KR" altLang="en-US" dirty="0"/>
              <a:t>시간</a:t>
            </a:r>
            <a:r>
              <a:rPr lang="en-US" altLang="ko-KR" dirty="0"/>
              <a:t>’</a:t>
            </a:r>
            <a:r>
              <a:rPr lang="ko-KR" altLang="en-US" dirty="0"/>
              <a:t>실시 이후 가장 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/>
              <a:t>   </a:t>
            </a:r>
            <a:r>
              <a:rPr lang="ko-KR" altLang="en-US" dirty="0"/>
              <a:t>달라진 점</a:t>
            </a:r>
            <a:endParaRPr lang="en-US" altLang="ko-KR" dirty="0"/>
          </a:p>
          <a:p>
            <a:pPr>
              <a:lnSpc>
                <a:spcPct val="150000"/>
              </a:lnSpc>
            </a:pPr>
            <a:endParaRPr lang="en-US" altLang="ko-KR" sz="600" dirty="0"/>
          </a:p>
          <a:p>
            <a:pPr>
              <a:lnSpc>
                <a:spcPct val="150000"/>
              </a:lnSpc>
            </a:pP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①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임금감소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’(18.1%)</a:t>
            </a:r>
            <a:r>
              <a:rPr lang="ko-KR" altLang="en-US" sz="2000" dirty="0"/>
              <a:t> </a:t>
            </a:r>
            <a:endParaRPr lang="en-US" altLang="ko-KR" sz="2000" dirty="0"/>
          </a:p>
          <a:p>
            <a:pPr>
              <a:lnSpc>
                <a:spcPct val="150000"/>
              </a:lnSpc>
            </a:pPr>
            <a:r>
              <a:rPr lang="ko-KR" altLang="en-US" dirty="0"/>
              <a:t>②</a:t>
            </a:r>
            <a:r>
              <a:rPr lang="en-US" altLang="ko-KR" dirty="0"/>
              <a:t>’</a:t>
            </a:r>
            <a:r>
              <a:rPr lang="ko-KR" altLang="en-US" dirty="0"/>
              <a:t>비공식 야근</a:t>
            </a:r>
            <a:r>
              <a:rPr lang="en-US" altLang="ko-KR" dirty="0"/>
              <a:t>’</a:t>
            </a:r>
            <a:r>
              <a:rPr lang="en-US" altLang="ko-KR" sz="2000" b="1" dirty="0"/>
              <a:t>(12.8%)</a:t>
            </a:r>
            <a:r>
              <a:rPr lang="en-US" altLang="ko-KR" dirty="0"/>
              <a:t> </a:t>
            </a:r>
          </a:p>
          <a:p>
            <a:pPr>
              <a:lnSpc>
                <a:spcPct val="150000"/>
              </a:lnSpc>
            </a:pPr>
            <a:r>
              <a:rPr lang="ko-KR" altLang="en-US" dirty="0"/>
              <a:t>③</a:t>
            </a:r>
            <a:r>
              <a:rPr lang="en-US" altLang="ko-KR" dirty="0"/>
              <a:t>’</a:t>
            </a:r>
            <a:r>
              <a:rPr lang="ko-KR" altLang="en-US" dirty="0"/>
              <a:t>부업 시작</a:t>
            </a:r>
            <a:r>
              <a:rPr lang="en-US" altLang="ko-KR" dirty="0"/>
              <a:t>’</a:t>
            </a:r>
            <a:r>
              <a:rPr lang="en-US" altLang="ko-KR" sz="2000" b="1" dirty="0"/>
              <a:t>(5%)</a:t>
            </a:r>
            <a:endParaRPr lang="en-US" altLang="ko-KR" b="1" dirty="0"/>
          </a:p>
          <a:p>
            <a:pPr>
              <a:lnSpc>
                <a:spcPct val="150000"/>
              </a:lnSpc>
            </a:pPr>
            <a:r>
              <a:rPr lang="ko-KR" altLang="en-US" dirty="0"/>
              <a:t>④</a:t>
            </a:r>
            <a:r>
              <a:rPr lang="en-US" altLang="ko-KR" dirty="0"/>
              <a:t>’</a:t>
            </a:r>
            <a:r>
              <a:rPr lang="ko-KR" altLang="en-US" dirty="0"/>
              <a:t>근로시간 단축 안 하는 기업으로 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/>
              <a:t>   </a:t>
            </a:r>
            <a:r>
              <a:rPr lang="ko-KR" altLang="en-US" dirty="0"/>
              <a:t>이직</a:t>
            </a:r>
            <a:r>
              <a:rPr lang="en-US" altLang="ko-KR" dirty="0"/>
              <a:t>’</a:t>
            </a:r>
            <a:r>
              <a:rPr lang="en-US" altLang="ko-KR" sz="2000" b="1" dirty="0"/>
              <a:t>(5%)</a:t>
            </a:r>
            <a:endParaRPr lang="ko-KR" altLang="en-US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979712" y="4197085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18.1%</a:t>
            </a:r>
            <a:endParaRPr lang="ko-KR" altLang="en-US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7962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02" y="-27384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227129" y="1124744"/>
            <a:ext cx="8640960" cy="869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b="1" spc="-150" dirty="0"/>
              <a:t>Q5.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spc="-150" dirty="0"/>
              <a:t>저녁이 있는 삶 만든다더니 저녁밥을 없애버린 것 아닙니까</a:t>
            </a:r>
            <a:r>
              <a:rPr lang="en-US" altLang="ko-KR" b="1" spc="-150" dirty="0"/>
              <a:t>?</a:t>
            </a:r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691680" y="260648"/>
            <a:ext cx="5760640" cy="96010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o-KR" altLang="en-US" sz="2400" b="1" dirty="0"/>
              <a:t>주</a:t>
            </a:r>
            <a:r>
              <a:rPr lang="en-US" altLang="ko-KR" sz="2400" b="1" dirty="0"/>
              <a:t>52</a:t>
            </a:r>
            <a:r>
              <a:rPr lang="ko-KR" altLang="en-US" sz="2400" b="1" dirty="0"/>
              <a:t>시간 </a:t>
            </a:r>
            <a:r>
              <a:rPr lang="ko-KR" altLang="en-US" sz="2400" b="1" dirty="0" err="1"/>
              <a:t>근로제</a:t>
            </a:r>
            <a:r>
              <a:rPr lang="en-US" altLang="ko-KR" sz="2400" b="1" dirty="0"/>
              <a:t/>
            </a:r>
            <a:br>
              <a:rPr lang="en-US" altLang="ko-KR" sz="2400" b="1" dirty="0"/>
            </a:br>
            <a:r>
              <a:rPr lang="en-US" altLang="ko-KR" sz="2000" b="1" dirty="0"/>
              <a:t>-</a:t>
            </a:r>
            <a:r>
              <a:rPr lang="ko-KR" altLang="en-US" sz="2000" b="1" dirty="0"/>
              <a:t>저녁은 있는데 저녁 밥이 없는 삶</a:t>
            </a:r>
            <a:endParaRPr lang="ko-KR" altLang="en-US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27130" y="2183853"/>
            <a:ext cx="8809367" cy="1943161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spc="-150" dirty="0"/>
              <a:t>○ </a:t>
            </a:r>
            <a:r>
              <a:rPr lang="ko-KR" altLang="en-US" b="1" spc="-150" dirty="0"/>
              <a:t>김동연 부총리</a:t>
            </a:r>
            <a:endParaRPr lang="en-US" altLang="ko-KR" b="1" spc="-150" dirty="0"/>
          </a:p>
          <a:p>
            <a:pPr>
              <a:lnSpc>
                <a:spcPct val="150000"/>
              </a:lnSpc>
            </a:pPr>
            <a:r>
              <a:rPr lang="en-US" altLang="ko-KR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ko-KR" altLang="en-US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주</a:t>
            </a:r>
            <a:r>
              <a:rPr lang="en-US" altLang="ko-KR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52</a:t>
            </a:r>
            <a:r>
              <a:rPr lang="ko-KR" altLang="en-US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시간 근무제는 시장과의 소통과 호흡이 중요하기 때문에 개선할 수 있는 후보 중 하나</a:t>
            </a:r>
            <a:r>
              <a:rPr lang="en-US" altLang="ko-KR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</a:p>
          <a:p>
            <a:pPr>
              <a:lnSpc>
                <a:spcPct val="150000"/>
              </a:lnSpc>
            </a:pPr>
            <a:endParaRPr lang="en-US" altLang="ko-KR" sz="1050" b="1" i="1" spc="-15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altLang="ko-KR" b="1" spc="-150" dirty="0"/>
              <a:t>○ </a:t>
            </a:r>
            <a:r>
              <a:rPr lang="ko-KR" altLang="en-US" b="1" spc="-150" dirty="0" err="1"/>
              <a:t>이목희</a:t>
            </a:r>
            <a:r>
              <a:rPr lang="ko-KR" altLang="en-US" b="1" spc="-150" dirty="0"/>
              <a:t> 일자리 부원장</a:t>
            </a:r>
            <a:endParaRPr lang="en-US" altLang="ko-KR" b="1" spc="-150" dirty="0"/>
          </a:p>
          <a:p>
            <a:pPr>
              <a:lnSpc>
                <a:spcPct val="150000"/>
              </a:lnSpc>
            </a:pPr>
            <a:r>
              <a:rPr lang="en-US" altLang="ko-KR" b="1" i="1" spc="-15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ko-KR" altLang="en-US" b="1" i="1" spc="-15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경제 정책을 책임진 국무위원으로서 부적절한 발언</a:t>
            </a:r>
            <a:r>
              <a:rPr lang="en-US" altLang="ko-KR" b="1" i="1" spc="-15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7130" y="4221088"/>
            <a:ext cx="7920880" cy="869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spc="-150" dirty="0"/>
              <a:t>Q6.</a:t>
            </a:r>
          </a:p>
          <a:p>
            <a:pPr>
              <a:lnSpc>
                <a:spcPct val="150000"/>
              </a:lnSpc>
            </a:pPr>
            <a:r>
              <a:rPr lang="ko-KR" altLang="en-US" b="1" spc="-150" dirty="0"/>
              <a:t>총리는 두 분들의 이견 중 누구 말이 맞나</a:t>
            </a:r>
            <a:r>
              <a:rPr lang="en-US" altLang="ko-KR" b="1" spc="-150" dirty="0"/>
              <a:t>? </a:t>
            </a:r>
            <a:r>
              <a:rPr lang="ko-KR" altLang="en-US" b="1" spc="-150" dirty="0"/>
              <a:t>이들 이견 어떻게 조정했나</a:t>
            </a:r>
            <a:r>
              <a:rPr lang="en-US" altLang="ko-KR" b="1" spc="-150" dirty="0"/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7130" y="5126984"/>
            <a:ext cx="7920880" cy="1285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spc="-150" dirty="0"/>
              <a:t>Q7.</a:t>
            </a:r>
          </a:p>
          <a:p>
            <a:pPr>
              <a:lnSpc>
                <a:spcPct val="150000"/>
              </a:lnSpc>
            </a:pPr>
            <a:r>
              <a:rPr lang="ko-KR" altLang="en-US" b="1" spc="-150" dirty="0"/>
              <a:t>업종에 따라 잔업 많은 생산직은 풀어주는 등</a:t>
            </a:r>
            <a:r>
              <a:rPr lang="en-US" altLang="ko-KR" b="1" spc="-150" dirty="0"/>
              <a:t>, </a:t>
            </a:r>
          </a:p>
          <a:p>
            <a:pPr>
              <a:lnSpc>
                <a:spcPct val="150000"/>
              </a:lnSpc>
            </a:pPr>
            <a:r>
              <a:rPr lang="ko-KR" altLang="en-US" b="1" spc="-150" dirty="0"/>
              <a:t>근로시간은 시장과 기업에 맡겨야지 왜 국가가 개입하나</a:t>
            </a:r>
            <a:r>
              <a:rPr lang="en-US" altLang="ko-KR" b="1" spc="-15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0713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Microsoft Office PowerPoint</Application>
  <PresentationFormat>화면 슬라이드 쇼(4:3)</PresentationFormat>
  <Paragraphs>47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Office 테마</vt:lpstr>
      <vt:lpstr>국민연금 스튜어드십코드</vt:lpstr>
      <vt:lpstr>PowerPoint 프레젠테이션</vt:lpstr>
      <vt:lpstr>주52시간 근로제 -저녁 있는 삶이 아닌 저녁이 혹독한 삶</vt:lpstr>
      <vt:lpstr>주52시간 근로제 -저녁은 있는데 저녁 밥이 없는 삶</vt:lpstr>
      <vt:lpstr>주52시간 근로제 -저녁은 있는데 저녁 밥이 없는 삶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국민연금 스튜어드십코드</dc:title>
  <dc:creator>assembly</dc:creator>
  <cp:lastModifiedBy>assembly</cp:lastModifiedBy>
  <cp:revision>1</cp:revision>
  <dcterms:created xsi:type="dcterms:W3CDTF">2018-10-10T01:19:10Z</dcterms:created>
  <dcterms:modified xsi:type="dcterms:W3CDTF">2018-10-10T01:19:44Z</dcterms:modified>
</cp:coreProperties>
</file>