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6" d="100"/>
          <a:sy n="106" d="100"/>
        </p:scale>
        <p:origin x="-16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5389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32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7794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342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5327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56694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00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5170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552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039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533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D2F17-9038-422A-A0F8-B862D5A084BC}" type="datetimeFigureOut">
              <a:rPr lang="ko-KR" altLang="en-US" smtClean="0"/>
              <a:t>2018-10-23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DC7F3-1401-419A-9910-6B1BB596DEA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603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</a:t>
            </a:r>
            <a:r>
              <a:rPr lang="ko-KR" altLang="en-US" dirty="0" err="1"/>
              <a:t>스튜어드십코드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839" y="793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127" y="2324397"/>
            <a:ext cx="7206819" cy="4324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ssembly\Desktop\161229_0252s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958" b="100000" l="4133" r="64600">
                        <a14:foregroundMark x1="42498" y1="46675" x2="52875" y2="73700"/>
                        <a14:foregroundMark x1="41779" y1="42080" x2="53908" y2="49879"/>
                        <a14:foregroundMark x1="55256" y1="51270" x2="57143" y2="56530"/>
                        <a14:foregroundMark x1="8895" y1="81741" x2="8895" y2="90206"/>
                        <a14:foregroundMark x1="9075" y1="78053" x2="8041" y2="81258"/>
                        <a14:foregroundMark x1="38589" y1="90750" x2="39578" y2="94619"/>
                        <a14:foregroundMark x1="58176" y1="63422" x2="52606" y2="81560"/>
                        <a14:foregroundMark x1="59030" y1="74909" x2="54897" y2="82950"/>
                        <a14:foregroundMark x1="57188" y1="81318" x2="57367" y2="82225"/>
                        <a14:foregroundMark x1="58760" y1="79141" x2="58086" y2="89903"/>
                        <a14:foregroundMark x1="57323" y1="84099" x2="59973" y2="81137"/>
                        <a14:backgroundMark x1="59164" y1="80411" x2="49146" y2="99879"/>
                        <a14:backgroundMark x1="47664" y1="91838" x2="40431" y2="99637"/>
                        <a14:backgroundMark x1="45867" y1="96070" x2="48158" y2="98609"/>
                        <a14:backgroundMark x1="58176" y1="86759" x2="60647" y2="84462"/>
                        <a14:backgroundMark x1="55391" y1="88573" x2="59344" y2="86276"/>
                        <a14:backgroundMark x1="58176" y1="88331" x2="59164" y2="90206"/>
                        <a14:backgroundMark x1="58041" y1="86397" x2="60872" y2="8204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r="34011"/>
          <a:stretch/>
        </p:blipFill>
        <p:spPr bwMode="auto">
          <a:xfrm>
            <a:off x="4932040" y="1796822"/>
            <a:ext cx="4573438" cy="497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8199" y="877034"/>
            <a:ext cx="648754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국 정 감 사</a:t>
            </a:r>
            <a:endParaRPr lang="en-US" altLang="ko-KR" sz="6000" b="1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  <a:p>
            <a:pPr algn="ctr"/>
            <a:r>
              <a:rPr lang="en-US" altLang="ko-KR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KDB</a:t>
            </a:r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중소기업은행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  <a:p>
            <a:pPr algn="ctr"/>
            <a:r>
              <a:rPr lang="ko-KR" altLang="en-US" sz="3200" dirty="0">
                <a:ln>
                  <a:solidFill>
                    <a:schemeClr val="tx1">
                      <a:alpha val="2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나눔스퀘어 Bold" pitchFamily="50" charset="-127"/>
                <a:ea typeface="나눔스퀘어 Bold" pitchFamily="50" charset="-127"/>
              </a:rPr>
              <a:t>예금보험공사</a:t>
            </a:r>
            <a:endParaRPr lang="en-US" altLang="ko-KR" sz="3200" dirty="0">
              <a:ln>
                <a:solidFill>
                  <a:schemeClr val="tx1">
                    <a:alpha val="20000"/>
                  </a:schemeClr>
                </a:solidFill>
              </a:ln>
              <a:solidFill>
                <a:schemeClr val="tx2">
                  <a:lumMod val="50000"/>
                </a:schemeClr>
              </a:solidFill>
              <a:latin typeface="나눔스퀘어 Bold" pitchFamily="50" charset="-127"/>
              <a:ea typeface="나눔스퀘어 Bold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30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국민연금 스튜어드십코드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ssembly\Desktop\KakaoTalk_20171108_15234579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5949280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8029" y="2276872"/>
            <a:ext cx="792088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중소기업에 高利로 대출하는 </a:t>
            </a:r>
            <a:endParaRPr lang="en-US" altLang="ko-KR"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ko-KR" altLang="en-US" sz="3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중소기업은행</a:t>
            </a:r>
          </a:p>
          <a:p>
            <a:pPr algn="ctr"/>
            <a:r>
              <a:rPr lang="en-US" altLang="ko-KR" sz="360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[</a:t>
            </a:r>
            <a:r>
              <a:rPr lang="ko-KR" altLang="en-US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기업은행</a:t>
            </a:r>
            <a:r>
              <a:rPr lang="en-US" altLang="ko-KR" sz="3600" dirty="0">
                <a:solidFill>
                  <a:schemeClr val="tx1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]</a:t>
            </a:r>
            <a:endParaRPr lang="ko-KR" altLang="en-US" sz="3600" dirty="0">
              <a:solidFill>
                <a:schemeClr val="tx1"/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CDFF-4813-440B-A3D8-2C79B0D04FDB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6061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467544" y="836712"/>
            <a:ext cx="5352328" cy="8697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/>
              <a:t>□</a:t>
            </a:r>
            <a:r>
              <a:rPr lang="ko-KR" altLang="en-US" dirty="0"/>
              <a:t> </a:t>
            </a:r>
            <a:r>
              <a:rPr lang="en-US" altLang="ko-KR" dirty="0"/>
              <a:t>(</a:t>
            </a:r>
            <a:r>
              <a:rPr lang="ko-KR" altLang="en-US" dirty="0"/>
              <a:t>행장님</a:t>
            </a:r>
            <a:r>
              <a:rPr lang="en-US" altLang="ko-KR" dirty="0"/>
              <a:t>) </a:t>
            </a:r>
            <a:r>
              <a:rPr lang="ko-KR" altLang="en-US" dirty="0"/>
              <a:t>중소기업은행은 중소기업지원을 위해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설립된 정책금융기관 맞지요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503548" y="2298992"/>
            <a:ext cx="6156684" cy="23009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b="1" dirty="0"/>
              <a:t>□</a:t>
            </a:r>
            <a:r>
              <a:rPr lang="ko-KR" altLang="en-US" dirty="0"/>
              <a:t> 기업은행이 중소기업에 대출 제공하는 방식은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➀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신용대출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➁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신보의 보증서담보대출</a:t>
            </a:r>
            <a:endParaRPr lang="en-US" altLang="ko-K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➂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물적담보대출의</a:t>
            </a:r>
            <a:r>
              <a:rPr lang="ko-KR" altLang="en-US" dirty="0"/>
              <a:t>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3</a:t>
            </a:r>
            <a:r>
              <a:rPr lang="ko-KR" altLang="en-US" dirty="0"/>
              <a:t>가지 정도가 있음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49869" y="4728311"/>
            <a:ext cx="770485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그런데 중소기업대출 관련 기업은행이 시중은행에 비해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더 높은 금리를 받는다는 비판이 있는데</a:t>
            </a:r>
            <a:r>
              <a:rPr lang="en-US" altLang="ko-KR" dirty="0"/>
              <a:t>?</a:t>
            </a:r>
            <a:endParaRPr lang="ko-KR" altLang="en-US" dirty="0"/>
          </a:p>
        </p:txBody>
      </p:sp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2D42187E-0615-41B0-8D94-B97C95A4D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21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340805" y="836712"/>
            <a:ext cx="77768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ko-KR" altLang="en-US" dirty="0"/>
              <a:t>➀ 중소기업에 대한 기업은행의 신용대출의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평균 금리가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6.04%</a:t>
            </a:r>
            <a:r>
              <a:rPr lang="ko-KR" altLang="en-US" dirty="0"/>
              <a:t> 달함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523256" y="1412776"/>
            <a:ext cx="8454897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전체은행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평균금리인 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5.10% </a:t>
            </a:r>
            <a:r>
              <a:rPr lang="ko-KR" altLang="en-US" dirty="0"/>
              <a:t>보다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0.94%p</a:t>
            </a:r>
            <a:r>
              <a:rPr lang="en-US" altLang="ko-KR" dirty="0"/>
              <a:t> </a:t>
            </a:r>
            <a:r>
              <a:rPr lang="ko-KR" altLang="en-US" dirty="0"/>
              <a:t>높고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- 4</a:t>
            </a:r>
            <a:r>
              <a:rPr lang="ko-KR" altLang="en-US" dirty="0"/>
              <a:t>대 은행 및 같은 국책은행인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산업은행</a:t>
            </a:r>
            <a:r>
              <a:rPr lang="ko-KR" altLang="en-US" b="1" dirty="0"/>
              <a:t> </a:t>
            </a:r>
            <a:r>
              <a:rPr lang="ko-KR" altLang="en-US" dirty="0"/>
              <a:t>보다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0.87%p ~ 1.94%p </a:t>
            </a:r>
            <a:r>
              <a:rPr lang="ko-KR" altLang="en-US" dirty="0"/>
              <a:t>높은 수준 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- </a:t>
            </a:r>
            <a:r>
              <a:rPr lang="ko-KR" altLang="en-US" dirty="0"/>
              <a:t>전북은행 등 지방은행과 비슷한 금리 수준</a:t>
            </a:r>
          </a:p>
        </p:txBody>
      </p:sp>
      <p:sp>
        <p:nvSpPr>
          <p:cNvPr id="6" name="직사각형 5"/>
          <p:cNvSpPr/>
          <p:nvPr/>
        </p:nvSpPr>
        <p:spPr>
          <a:xfrm>
            <a:off x="467544" y="3068960"/>
            <a:ext cx="7200800" cy="1006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중소기업 지원 목적으로 설립된 기업은행이 시중은행 보다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高利로 중소기업에 대출하는 것은 문제 있지 않은가</a:t>
            </a:r>
            <a:r>
              <a:rPr lang="en-US" altLang="ko-KR" dirty="0"/>
              <a:t>? 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876862" y="4296574"/>
            <a:ext cx="7747683" cy="553998"/>
          </a:xfrm>
          <a:prstGeom prst="rect">
            <a:avLst/>
          </a:prstGeom>
          <a:ln w="158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en-US" altLang="ko-KR" dirty="0"/>
              <a:t>(</a:t>
            </a:r>
            <a:r>
              <a:rPr lang="ko-KR" altLang="en-US" dirty="0"/>
              <a:t>예상답변</a:t>
            </a:r>
            <a:r>
              <a:rPr lang="en-US" altLang="ko-KR" dirty="0"/>
              <a:t>) </a:t>
            </a:r>
            <a:r>
              <a:rPr lang="ko-KR" altLang="en-US" sz="20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저신용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고금리 대출 비율</a:t>
            </a:r>
            <a:r>
              <a:rPr lang="ko-KR" altLang="en-US" dirty="0"/>
              <a:t>이 높아서 평균 금리가 </a:t>
            </a:r>
            <a:r>
              <a:rPr lang="ko-KR" altLang="en-US" spc="-300" dirty="0"/>
              <a:t>높아지는  것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490627" y="5013176"/>
            <a:ext cx="7344816" cy="1523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아니다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등급별 금리를 살펴보면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1~5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등급 기업들</a:t>
            </a:r>
            <a:r>
              <a:rPr lang="ko-KR" altLang="en-US" dirty="0"/>
              <a:t>에 대해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시중 은행보다 높은 금리를 받고 있음</a:t>
            </a:r>
            <a:r>
              <a:rPr lang="en-US" altLang="ko-KR" dirty="0"/>
              <a:t>. </a:t>
            </a:r>
            <a:endParaRPr lang="ko-KR" altLang="en-US" dirty="0"/>
          </a:p>
        </p:txBody>
      </p:sp>
      <p:pic>
        <p:nvPicPr>
          <p:cNvPr id="10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1EC40ECF-0232-4BFB-90E1-1EE27DBC35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042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72216" y="55750"/>
            <a:ext cx="7100655" cy="369332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 latinLnBrk="0"/>
            <a:r>
              <a:rPr lang="en-US" altLang="ko-KR" b="1" dirty="0"/>
              <a:t>&lt;</a:t>
            </a:r>
            <a:r>
              <a:rPr lang="ko-KR" altLang="en-US" b="1" dirty="0"/>
              <a:t>참고</a:t>
            </a:r>
            <a:r>
              <a:rPr lang="en-US" altLang="ko-KR" b="1" dirty="0"/>
              <a:t>1&gt; </a:t>
            </a:r>
            <a:r>
              <a:rPr lang="ko-KR" altLang="en-US" b="1" dirty="0"/>
              <a:t>중소기업 </a:t>
            </a:r>
            <a:r>
              <a:rPr lang="ko-KR" altLang="en-US" b="1" dirty="0" err="1"/>
              <a:t>신용대출별</a:t>
            </a:r>
            <a:r>
              <a:rPr lang="ko-KR" altLang="en-US" b="1" dirty="0"/>
              <a:t> 금리현황 </a:t>
            </a:r>
            <a:r>
              <a:rPr lang="en-US" altLang="ko-KR" b="1" dirty="0"/>
              <a:t>(</a:t>
            </a:r>
            <a:r>
              <a:rPr lang="ko-KR" altLang="en-US" b="1" dirty="0"/>
              <a:t>평균 </a:t>
            </a:r>
            <a:r>
              <a:rPr lang="en-US" altLang="ko-KR" b="1" dirty="0"/>
              <a:t>5.10%, </a:t>
            </a:r>
            <a:r>
              <a:rPr lang="ko-KR" altLang="en-US" b="1" dirty="0"/>
              <a:t>신용등급별</a:t>
            </a:r>
            <a:r>
              <a:rPr lang="en-US" altLang="ko-KR" b="1" dirty="0"/>
              <a:t>) </a:t>
            </a:r>
            <a:endParaRPr lang="ko-KR" altLang="en-US" b="1" dirty="0"/>
          </a:p>
        </p:txBody>
      </p:sp>
      <p:sp>
        <p:nvSpPr>
          <p:cNvPr id="5" name="직사각형 4"/>
          <p:cNvSpPr/>
          <p:nvPr/>
        </p:nvSpPr>
        <p:spPr>
          <a:xfrm>
            <a:off x="200189" y="6300167"/>
            <a:ext cx="18598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sz="1200" dirty="0"/>
              <a:t>(</a:t>
            </a:r>
            <a:r>
              <a:rPr lang="ko-KR" altLang="en-US" sz="1200" dirty="0"/>
              <a:t>출처 </a:t>
            </a:r>
            <a:r>
              <a:rPr lang="en-US" altLang="ko-KR" sz="1200" dirty="0"/>
              <a:t>: </a:t>
            </a:r>
            <a:r>
              <a:rPr lang="ko-KR" altLang="en-US" sz="1200" dirty="0"/>
              <a:t>은행연합회 자료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227374"/>
              </p:ext>
            </p:extLst>
          </p:nvPr>
        </p:nvGraphicFramePr>
        <p:xfrm>
          <a:off x="251519" y="610920"/>
          <a:ext cx="7951253" cy="5864304"/>
        </p:xfrm>
        <a:graphic>
          <a:graphicData uri="http://schemas.openxmlformats.org/drawingml/2006/table">
            <a:tbl>
              <a:tblPr/>
              <a:tblGrid>
                <a:gridCol w="17260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753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753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375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3753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3753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37536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23363">
                <a:tc rowSpan="2"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신용등급별 금리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708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1~3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7~10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평균금리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IBK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기업은행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5.14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6.41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8.72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7.54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9C0006"/>
                          </a:solidFill>
                          <a:effectLst/>
                          <a:latin typeface="맑은 고딕"/>
                        </a:rPr>
                        <a:t>6.04</a:t>
                      </a:r>
                      <a:endParaRPr lang="en-US" sz="1100" b="1" kern="0" spc="0" dirty="0">
                        <a:solidFill>
                          <a:srgbClr val="9C0006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>
                      <a:noFill/>
                    </a:lnL>
                    <a:lnR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7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국민은행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5.73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10.19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7.57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5.17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우리은행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3.99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5.18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10.37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12.09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KEB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하나은행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3.52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4.37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5.07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7.06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8.14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5.05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신한은행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3.39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7.42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9.62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4.52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KDB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산업은행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4.29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6.76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9.85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전북은행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7.11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11.07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10.91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6.44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SH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수협은행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5.52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9.73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13.25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5.84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NH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농협은행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5.91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8.27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10.33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5.63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5.99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5.84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6.26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DGB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6.01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8.15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2708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5.36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7.08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13.49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6.26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6.77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30733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한국씨티은행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4.79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5.65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327087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-4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스탠다드차타드은행</a:t>
                      </a:r>
                      <a:endParaRPr lang="ko-KR" altLang="en-US" sz="1100" kern="0" spc="-4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pic>
        <p:nvPicPr>
          <p:cNvPr id="7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307D5349-A3A7-4CDB-9FA8-9F896CEA40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084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95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577008" y="620688"/>
            <a:ext cx="558951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➁ 신보의 보증서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담보대출 금리도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3.88%</a:t>
            </a:r>
            <a:endParaRPr lang="ko-KR" altLang="en-US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31540" y="3645024"/>
            <a:ext cx="8280920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문제는 ‘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보증서담보대출’ </a:t>
            </a:r>
            <a:r>
              <a:rPr lang="ko-KR" altLang="en-US" dirty="0"/>
              <a:t>의 경우 신보가 </a:t>
            </a:r>
            <a:r>
              <a:rPr lang="ko-KR" altLang="en-US" dirty="0" err="1"/>
              <a:t>리스크를</a:t>
            </a:r>
            <a:r>
              <a:rPr lang="ko-KR" altLang="en-US" dirty="0"/>
              <a:t> 부담하는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대출이기 때문에 ‘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신용대출</a:t>
            </a:r>
            <a:r>
              <a:rPr lang="ko-KR" altLang="en-US" dirty="0"/>
              <a:t>’이나 ‘</a:t>
            </a: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물적담보대출</a:t>
            </a:r>
            <a:r>
              <a:rPr lang="ko-KR" altLang="en-US" dirty="0"/>
              <a:t>’에 비해 대손비용이나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 </a:t>
            </a:r>
            <a:r>
              <a:rPr lang="ko-KR" altLang="en-US" dirty="0"/>
              <a:t>담보 관리비용 등 발생하지 않음</a:t>
            </a:r>
            <a:r>
              <a:rPr lang="en-US" altLang="ko-KR" dirty="0"/>
              <a:t>. </a:t>
            </a:r>
          </a:p>
          <a:p>
            <a:pPr fontAlgn="base">
              <a:lnSpc>
                <a:spcPct val="150000"/>
              </a:lnSpc>
            </a:pP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당연히 금리가 낮아야 하는데 평균 이상의 금리는 받고 있는 이유는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577008" y="1700808"/>
            <a:ext cx="77911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lnSpc>
                <a:spcPct val="150000"/>
              </a:lnSpc>
              <a:buFontTx/>
              <a:buChar char="-"/>
            </a:pP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평균금리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(3.74%) </a:t>
            </a:r>
            <a:r>
              <a:rPr lang="ko-KR" altLang="en-US" dirty="0"/>
              <a:t>보다 높고</a:t>
            </a:r>
            <a:r>
              <a:rPr lang="en-US" altLang="ko-KR" dirty="0"/>
              <a:t>,   4</a:t>
            </a:r>
            <a:r>
              <a:rPr lang="ko-KR" altLang="en-US" dirty="0" err="1"/>
              <a:t>대은행</a:t>
            </a:r>
            <a:r>
              <a:rPr lang="ko-KR" altLang="en-US" dirty="0"/>
              <a:t> 중 국민은행 보다만 낮고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ko-KR" altLang="en-US" dirty="0"/>
              <a:t>    나머지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우리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하나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신한은행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국책은행 </a:t>
            </a:r>
            <a:r>
              <a:rPr lang="ko-KR" altLang="en-US" dirty="0"/>
              <a:t>인 산업은행 보다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0.2%p ~ 0.49%p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균</a:t>
            </a:r>
            <a:r>
              <a:rPr lang="en-US" altLang="ko-K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(3.74%) </a:t>
            </a:r>
            <a:r>
              <a:rPr lang="ko-KR" altLang="en-US" dirty="0"/>
              <a:t>보다 높음</a:t>
            </a:r>
          </a:p>
        </p:txBody>
      </p:sp>
      <p:pic>
        <p:nvPicPr>
          <p:cNvPr id="9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BF572B05-F787-4B15-BF25-E3696F0747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04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79512" y="98974"/>
            <a:ext cx="6599330" cy="369332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 latinLnBrk="0"/>
            <a:r>
              <a:rPr lang="en-US" altLang="ko-KR" b="1" dirty="0"/>
              <a:t>&lt;</a:t>
            </a:r>
            <a:r>
              <a:rPr lang="ko-KR" altLang="en-US" b="1" dirty="0"/>
              <a:t>참고</a:t>
            </a:r>
            <a:r>
              <a:rPr lang="en-US" altLang="ko-KR" b="1" dirty="0"/>
              <a:t>2&gt; </a:t>
            </a:r>
            <a:r>
              <a:rPr lang="ko-KR" altLang="en-US" b="1" dirty="0"/>
              <a:t>보증서담보대출 금리현황 </a:t>
            </a:r>
            <a:r>
              <a:rPr lang="en-US" altLang="ko-KR" b="1" dirty="0"/>
              <a:t>(</a:t>
            </a:r>
            <a:r>
              <a:rPr lang="ko-KR" altLang="en-US" b="1" dirty="0"/>
              <a:t>평균 </a:t>
            </a:r>
            <a:r>
              <a:rPr lang="en-US" altLang="ko-KR" b="1" dirty="0"/>
              <a:t>3.74%, </a:t>
            </a:r>
            <a:r>
              <a:rPr lang="ko-KR" altLang="en-US" b="1" dirty="0" err="1"/>
              <a:t>보증비율별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783981"/>
              </p:ext>
            </p:extLst>
          </p:nvPr>
        </p:nvGraphicFramePr>
        <p:xfrm>
          <a:off x="126631" y="583676"/>
          <a:ext cx="7488833" cy="5896260"/>
        </p:xfrm>
        <a:graphic>
          <a:graphicData uri="http://schemas.openxmlformats.org/drawingml/2006/table">
            <a:tbl>
              <a:tblPr/>
              <a:tblGrid>
                <a:gridCol w="178411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3326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211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211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6977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2873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2873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177182">
                <a:tc rowSpan="2"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보증비율별 금리</a:t>
                      </a:r>
                      <a:endParaRPr lang="ko-KR" alt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868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100%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90%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85%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80%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80%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미만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평균금리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국민은행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3.81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4.12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4.54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5.06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3.99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IBK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기업은행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3.28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4.35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3.88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우리은행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3.18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3.61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4.46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4.23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KEB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하나은행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3.35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3.79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4.18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4.33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3.67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신한은행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3.24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3.64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3.77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4.23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3.65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KDB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산업은행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3.58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5.26</a:t>
                      </a:r>
                      <a:endParaRPr 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3.39</a:t>
                      </a:r>
                      <a:endParaRPr lang="en-US" sz="1100" b="1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전북은행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5.35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SH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수협은행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8686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DGB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8686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한국씨티은행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NH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농협은행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스탠다드차타드은행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2.98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43161">
                <a:tc>
                  <a:txBody>
                    <a:bodyPr/>
                    <a:lstStyle/>
                    <a:p>
                      <a:pPr marL="0" marR="0" indent="0" algn="l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2.51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935" marR="64935" marT="32467" marB="32467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107504" y="6581001"/>
            <a:ext cx="18598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sz="1200" dirty="0"/>
              <a:t>(</a:t>
            </a:r>
            <a:r>
              <a:rPr lang="ko-KR" altLang="en-US" sz="1200" dirty="0"/>
              <a:t>출처 </a:t>
            </a:r>
            <a:r>
              <a:rPr lang="en-US" altLang="ko-KR" sz="1200" dirty="0"/>
              <a:t>: </a:t>
            </a:r>
            <a:r>
              <a:rPr lang="ko-KR" altLang="en-US" sz="1200" dirty="0"/>
              <a:t>은행연합회 자료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  <p:pic>
        <p:nvPicPr>
          <p:cNvPr id="5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B43FE65C-3CCE-4A20-A331-9521FC1692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950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직사각형 1"/>
          <p:cNvSpPr/>
          <p:nvPr/>
        </p:nvSpPr>
        <p:spPr>
          <a:xfrm>
            <a:off x="155340" y="908720"/>
            <a:ext cx="8532440" cy="4944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dirty="0"/>
              <a:t>➂ 반면</a:t>
            </a:r>
            <a:r>
              <a:rPr lang="en-US" altLang="ko-KR" dirty="0"/>
              <a:t>, </a:t>
            </a:r>
            <a:r>
              <a:rPr lang="ko-KR" altLang="en-US" sz="2000" b="1" i="1" dirty="0" err="1">
                <a:solidFill>
                  <a:srgbClr val="FF0000"/>
                </a:solidFill>
              </a:rPr>
              <a:t>물적담보대출</a:t>
            </a:r>
            <a:r>
              <a:rPr lang="ko-KR" altLang="en-US" sz="2000" b="1" i="1" dirty="0">
                <a:solidFill>
                  <a:srgbClr val="FF0000"/>
                </a:solidFill>
              </a:rPr>
              <a:t> </a:t>
            </a:r>
            <a:r>
              <a:rPr lang="ko-KR" altLang="en-US" dirty="0"/>
              <a:t>의 경우 시중은행에 비해 상대적으로 낮은 금리로 </a:t>
            </a:r>
            <a:r>
              <a:rPr lang="ko-KR" altLang="en-US" spc="-150" dirty="0"/>
              <a:t>대출 중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00490" y="4149080"/>
            <a:ext cx="876399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정책금융기관으로서 제대로 된 역할을 하고 있는가</a:t>
            </a:r>
            <a:r>
              <a:rPr lang="en-US" altLang="ko-KR" dirty="0"/>
              <a:t>? </a:t>
            </a:r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중소기업들은 당연히 기업은행 금리가 낮을 것으로 생각하고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기업은행을 </a:t>
            </a:r>
            <a:r>
              <a:rPr lang="en-US" altLang="ko-KR" dirty="0"/>
              <a:t> </a:t>
            </a:r>
            <a:r>
              <a:rPr lang="ko-KR" altLang="en-US" dirty="0"/>
              <a:t>주거래은행으로 하는 경우가 많은데 중소기업을 상대로 </a:t>
            </a:r>
            <a:endParaRPr lang="en-US" altLang="ko-KR" dirty="0"/>
          </a:p>
          <a:p>
            <a:pPr fontAlgn="base">
              <a:lnSpc>
                <a:spcPct val="150000"/>
              </a:lnSpc>
            </a:pPr>
            <a:r>
              <a:rPr lang="en-US" altLang="ko-KR" dirty="0"/>
              <a:t>    </a:t>
            </a:r>
            <a:r>
              <a:rPr lang="ko-KR" altLang="en-US" dirty="0"/>
              <a:t>금리 장사를 해서 되겠는가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84593" y="185974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150000"/>
              </a:lnSpc>
            </a:pPr>
            <a:r>
              <a:rPr lang="ko-KR" altLang="en-US" sz="2400" b="1" dirty="0"/>
              <a:t>☞</a:t>
            </a:r>
            <a:r>
              <a:rPr lang="ko-KR" altLang="en-US" dirty="0"/>
              <a:t> 기업은행이 상대적으로 영업하기 편하고 </a:t>
            </a:r>
            <a:r>
              <a:rPr lang="ko-KR" alt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신보에서 관리해 주는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신용대출</a:t>
            </a:r>
            <a:r>
              <a:rPr lang="en-US" altLang="ko-KR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보증대출 </a:t>
            </a:r>
            <a:r>
              <a:rPr lang="ko-KR" altLang="en-US" dirty="0"/>
              <a:t>에서는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고금리 </a:t>
            </a:r>
            <a:r>
              <a:rPr lang="ko-KR" altLang="en-US" dirty="0"/>
              <a:t>를 받고</a:t>
            </a:r>
            <a:r>
              <a:rPr lang="en-US" altLang="ko-KR" dirty="0"/>
              <a:t>, </a:t>
            </a:r>
            <a:r>
              <a:rPr lang="ko-KR" alt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시중은행과 경쟁해야 하는 </a:t>
            </a:r>
            <a:r>
              <a:rPr lang="ko-KR" altLang="en-US" sz="2000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담보대출</a:t>
            </a:r>
            <a:r>
              <a:rPr lang="ko-KR" altLang="en-US" dirty="0"/>
              <a:t>에서는 경쟁력 확보 차원에서 </a:t>
            </a:r>
            <a:r>
              <a:rPr lang="ko-KR" altLang="en-US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저금리</a:t>
            </a:r>
            <a:r>
              <a:rPr lang="ko-KR" altLang="en-US" dirty="0"/>
              <a:t> 받고 있는 것 아닌가</a:t>
            </a:r>
            <a:r>
              <a:rPr lang="en-US" altLang="ko-KR" dirty="0"/>
              <a:t>? </a:t>
            </a:r>
            <a:endParaRPr lang="ko-KR" altLang="en-US" dirty="0"/>
          </a:p>
        </p:txBody>
      </p:sp>
      <p:pic>
        <p:nvPicPr>
          <p:cNvPr id="8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48D1060C-F3DD-4D82-9EAF-F7089CF8E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449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assembly\Desktop\KakaoTalk_20180131_10351595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7"/>
            <a:ext cx="9116938" cy="6857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07504" y="134834"/>
            <a:ext cx="7200800" cy="369332"/>
          </a:xfrm>
          <a:prstGeom prst="rect">
            <a:avLst/>
          </a:prstGeom>
          <a:ln w="158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 latinLnBrk="0"/>
            <a:r>
              <a:rPr lang="en-US" altLang="ko-KR" b="1" dirty="0"/>
              <a:t>&lt;</a:t>
            </a:r>
            <a:r>
              <a:rPr lang="ko-KR" altLang="en-US" b="1" dirty="0"/>
              <a:t>참고</a:t>
            </a:r>
            <a:r>
              <a:rPr lang="en-US" altLang="ko-KR" b="1" dirty="0"/>
              <a:t>3&gt; </a:t>
            </a:r>
            <a:r>
              <a:rPr lang="ko-KR" altLang="en-US" b="1" dirty="0"/>
              <a:t>중소기업 </a:t>
            </a:r>
            <a:r>
              <a:rPr lang="ko-KR" altLang="en-US" b="1" dirty="0" err="1"/>
              <a:t>물적담보대출</a:t>
            </a:r>
            <a:r>
              <a:rPr lang="ko-KR" altLang="en-US" b="1" dirty="0"/>
              <a:t> 금리현황 </a:t>
            </a:r>
            <a:r>
              <a:rPr lang="en-US" altLang="ko-KR" b="1" dirty="0"/>
              <a:t>(</a:t>
            </a:r>
            <a:r>
              <a:rPr lang="ko-KR" altLang="en-US" b="1" dirty="0"/>
              <a:t>평균 </a:t>
            </a:r>
            <a:r>
              <a:rPr lang="en-US" altLang="ko-KR" b="1" dirty="0"/>
              <a:t>3.82%, </a:t>
            </a:r>
            <a:r>
              <a:rPr lang="ko-KR" altLang="en-US" b="1" dirty="0"/>
              <a:t>신용등급별</a:t>
            </a:r>
            <a:r>
              <a:rPr lang="en-US" altLang="ko-KR" b="1" dirty="0"/>
              <a:t>)</a:t>
            </a:r>
            <a:endParaRPr lang="ko-KR" altLang="en-US" b="1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208000"/>
              </p:ext>
            </p:extLst>
          </p:nvPr>
        </p:nvGraphicFramePr>
        <p:xfrm>
          <a:off x="107504" y="764704"/>
          <a:ext cx="7848871" cy="5864304"/>
        </p:xfrm>
        <a:graphic>
          <a:graphicData uri="http://schemas.openxmlformats.org/drawingml/2006/table">
            <a:tbl>
              <a:tblPr/>
              <a:tblGrid>
                <a:gridCol w="20065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886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886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886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8864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4387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4387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26529">
                <a:tc row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신용등급별 금리</a:t>
                      </a:r>
                      <a:endParaRPr lang="ko-KR" altLang="en-US" sz="12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165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1~3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7~10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등급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평균금리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KEB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하나은행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4.73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신한은행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4.65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5.13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국민은행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우리은행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IBK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기업은행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3.02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7112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B8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KDB</a:t>
                      </a:r>
                      <a:r>
                        <a:rPr lang="ko-KR" altLang="en-US" sz="1100" b="1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산업은행</a:t>
                      </a:r>
                      <a:endParaRPr lang="ko-KR" altLang="en-US" sz="1100" b="1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2.78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E5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경남은행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3.09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광주은행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5.43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제주은행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3.85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5.06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5.54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4.14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SH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수협은행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4.89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5.88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전북은행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4.27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DGB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대구은행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4.04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4.35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5.6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4.06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BNK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부산은행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4.49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6.08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4.02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NH</a:t>
                      </a:r>
                      <a:r>
                        <a:rPr lang="ko-KR" altLang="en-US" sz="1100" kern="0" spc="0" dirty="0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농협은행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3.31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3.45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4.25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4.98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3.77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한국씨티은행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3.38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3.25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3.73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3.98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3.58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91650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kern="0" spc="0" dirty="0" err="1">
                          <a:solidFill>
                            <a:srgbClr val="000000"/>
                          </a:solidFill>
                          <a:effectLst/>
                          <a:ea typeface="맑은 고딕"/>
                        </a:rPr>
                        <a:t>스탠다드차타드은행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-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3.06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3.12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3.33</a:t>
                      </a:r>
                      <a:endParaRPr lang="en-US" sz="11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4.11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ctr" latinLnBrk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0" spc="0" dirty="0">
                          <a:solidFill>
                            <a:srgbClr val="000000"/>
                          </a:solidFill>
                          <a:effectLst/>
                          <a:latin typeface="맑은 고딕"/>
                        </a:rPr>
                        <a:t>3.33</a:t>
                      </a:r>
                      <a:endParaRPr lang="en-US" sz="11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2312" marR="62312" marT="31156" marB="31156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sp>
        <p:nvSpPr>
          <p:cNvPr id="5" name="직사각형 4"/>
          <p:cNvSpPr/>
          <p:nvPr/>
        </p:nvSpPr>
        <p:spPr>
          <a:xfrm>
            <a:off x="107504" y="6165304"/>
            <a:ext cx="18598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 latinLnBrk="0"/>
            <a:r>
              <a:rPr lang="en-US" altLang="ko-KR" sz="1200" dirty="0"/>
              <a:t>(</a:t>
            </a:r>
            <a:r>
              <a:rPr lang="ko-KR" altLang="en-US" sz="1200" dirty="0"/>
              <a:t>출처 </a:t>
            </a:r>
            <a:r>
              <a:rPr lang="en-US" altLang="ko-KR" sz="1200" dirty="0"/>
              <a:t>: </a:t>
            </a:r>
            <a:r>
              <a:rPr lang="ko-KR" altLang="en-US" sz="1200" dirty="0"/>
              <a:t>은행연합회 자료</a:t>
            </a:r>
            <a:r>
              <a:rPr lang="en-US" altLang="ko-KR" sz="1200" dirty="0"/>
              <a:t>)</a:t>
            </a:r>
            <a:endParaRPr lang="ko-KR" altLang="en-US" sz="1200" dirty="0"/>
          </a:p>
        </p:txBody>
      </p:sp>
      <p:pic>
        <p:nvPicPr>
          <p:cNvPr id="6" name="Picture 2" descr="C:\Users\assembly\Desktop\KakaoTalk_20171108_152345792.png">
            <a:extLst>
              <a:ext uri="{FF2B5EF4-FFF2-40B4-BE49-F238E27FC236}">
                <a16:creationId xmlns:a16="http://schemas.microsoft.com/office/drawing/2014/main" xmlns="" id="{ED7238F9-A732-4DED-81AD-C2ACE22315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-363831"/>
            <a:ext cx="2520280" cy="1260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916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771</Words>
  <Application>Microsoft Office PowerPoint</Application>
  <PresentationFormat>화면 슬라이드 쇼(4:3)</PresentationFormat>
  <Paragraphs>411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국민연금 스튜어드십코드</vt:lpstr>
      <vt:lpstr>국민연금 스튜어드십코드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국민연금 스튜어드십코드</dc:title>
  <dc:creator>assembly</dc:creator>
  <cp:lastModifiedBy>assembly</cp:lastModifiedBy>
  <cp:revision>1</cp:revision>
  <dcterms:created xsi:type="dcterms:W3CDTF">2018-10-23T09:28:06Z</dcterms:created>
  <dcterms:modified xsi:type="dcterms:W3CDTF">2018-10-23T09:32:51Z</dcterms:modified>
</cp:coreProperties>
</file>