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92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8099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4070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181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48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73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19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050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794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452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077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8EF26-79BA-4A94-8DF2-5516E00C6FCB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D4CE2-C402-40EA-B35F-F3FB3FD6F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967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</a:t>
            </a:r>
            <a:r>
              <a:rPr lang="ko-KR" altLang="en-US" dirty="0" err="1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39" y="793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32439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8199" y="877034"/>
            <a:ext cx="648754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KDB</a:t>
            </a:r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중소기업은행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예금보험공사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30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51520" y="692696"/>
            <a:ext cx="3542958" cy="9159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Q4.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사장에 취임 </a:t>
            </a:r>
            <a:r>
              <a:rPr lang="ko-KR" altLang="en-US" dirty="0" err="1"/>
              <a:t>언제했는가</a:t>
            </a:r>
            <a:r>
              <a:rPr lang="en-US" altLang="ko-KR" dirty="0"/>
              <a:t>? (18.09)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51241" y="1846867"/>
            <a:ext cx="7632848" cy="869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 err="1"/>
              <a:t>취임이후</a:t>
            </a:r>
            <a:r>
              <a:rPr lang="ko-KR" altLang="en-US" dirty="0"/>
              <a:t> 조사권에 대한 금융감독원을 비롯한 </a:t>
            </a:r>
            <a:r>
              <a:rPr lang="ko-KR" altLang="en-US" dirty="0" err="1"/>
              <a:t>금융위에</a:t>
            </a:r>
            <a:r>
              <a:rPr lang="ko-KR" altLang="en-US" dirty="0"/>
              <a:t>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조사 확대에 대한 건의를 한 바 있는가</a:t>
            </a:r>
            <a:r>
              <a:rPr lang="en-US" altLang="ko-KR" dirty="0"/>
              <a:t>? 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51241" y="3080488"/>
            <a:ext cx="739312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조직의 수장이라면 조직의 설립목적에 부합하는 권한과 시스템이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구축되어 있는가에 대한 점검이 우선인데</a:t>
            </a:r>
            <a:r>
              <a:rPr lang="en-US" altLang="ko-KR" dirty="0"/>
              <a:t>, </a:t>
            </a:r>
            <a:r>
              <a:rPr lang="ko-KR" altLang="en-US" dirty="0"/>
              <a:t>대체 뭐하고 그 자리에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앉아 있는가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8063713C-B1D0-426B-B151-B5E7EE4AF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28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8029" y="2276872"/>
            <a:ext cx="792088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 latinLnBrk="0"/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예금보험공사의 조사 업무의 한계 </a:t>
            </a:r>
          </a:p>
          <a:p>
            <a:pPr algn="ctr"/>
            <a:r>
              <a:rPr lang="en-US" altLang="ko-KR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예금보험공사</a:t>
            </a:r>
            <a:r>
              <a:rPr lang="en-US" altLang="ko-KR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066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539552" y="836712"/>
            <a:ext cx="3239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spc="-150" dirty="0"/>
              <a:t>□ </a:t>
            </a:r>
            <a:r>
              <a:rPr lang="ko-KR" altLang="en-US" sz="2000" b="1" dirty="0"/>
              <a:t>설립목적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예금자보호법</a:t>
            </a:r>
            <a:r>
              <a:rPr lang="en-US" altLang="ko-KR" sz="2000" b="1" dirty="0"/>
              <a:t>)</a:t>
            </a:r>
            <a:endParaRPr lang="ko-KR" altLang="en-US" sz="2000" b="1" dirty="0"/>
          </a:p>
        </p:txBody>
      </p:sp>
      <p:sp>
        <p:nvSpPr>
          <p:cNvPr id="5" name="직사각형 4"/>
          <p:cNvSpPr/>
          <p:nvPr/>
        </p:nvSpPr>
        <p:spPr>
          <a:xfrm>
            <a:off x="917594" y="1988840"/>
            <a:ext cx="7308812" cy="2169825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조</a:t>
            </a:r>
            <a:r>
              <a:rPr lang="en-US" altLang="ko-KR" dirty="0"/>
              <a:t>(</a:t>
            </a:r>
            <a:r>
              <a:rPr lang="ko-KR" altLang="en-US" dirty="0"/>
              <a:t>목적</a:t>
            </a:r>
            <a:r>
              <a:rPr lang="en-US" altLang="ko-KR" dirty="0"/>
              <a:t>) </a:t>
            </a:r>
            <a:r>
              <a:rPr lang="ko-KR" altLang="en-US" dirty="0"/>
              <a:t>이 법은 금융회사가 파산 등의 사유로 </a:t>
            </a:r>
            <a:r>
              <a:rPr lang="ko-KR" altLang="en-US" dirty="0" err="1"/>
              <a:t>예금등을</a:t>
            </a:r>
            <a:r>
              <a:rPr lang="ko-KR" altLang="en-US" dirty="0"/>
              <a:t> 지급할 수 없는 상황에 대처하기 위하여 예금보험제도 등을 효율적으로 운영함으로써 </a:t>
            </a:r>
            <a:r>
              <a:rPr lang="ko-KR" altLang="en-US" dirty="0" err="1"/>
              <a:t>예금자등을</a:t>
            </a:r>
            <a:r>
              <a:rPr lang="ko-KR" altLang="en-US" dirty="0"/>
              <a:t> 보호하고 금융제도의 안정성을 유지하는 데에 이바지함을 목적으로 한다</a:t>
            </a:r>
            <a:r>
              <a:rPr lang="en-US" altLang="ko-KR" dirty="0"/>
              <a:t>.</a:t>
            </a:r>
            <a:endParaRPr lang="ko-KR" altLang="en-US" dirty="0"/>
          </a:p>
          <a:p>
            <a:pPr algn="r" fontAlgn="base" latinLnBrk="0">
              <a:lnSpc>
                <a:spcPct val="150000"/>
              </a:lnSpc>
            </a:pPr>
            <a:r>
              <a:rPr lang="en-US" altLang="ko-KR" dirty="0"/>
              <a:t>[</a:t>
            </a:r>
            <a:r>
              <a:rPr lang="ko-KR" altLang="en-US" dirty="0"/>
              <a:t>전문개정 </a:t>
            </a:r>
            <a:r>
              <a:rPr lang="en-US" altLang="ko-KR" dirty="0"/>
              <a:t>2015. 12. 22.]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08F939E0-1A65-4014-BAA6-B394B6D7B4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62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4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79512" y="866600"/>
            <a:ext cx="8784976" cy="1417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Q1.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부실위험 금융회사 </a:t>
            </a:r>
            <a:r>
              <a:rPr lang="ko-KR" altLang="en-US" dirty="0"/>
              <a:t>는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은행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보험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금융투자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저축은행 </a:t>
            </a:r>
            <a:r>
              <a:rPr lang="ko-KR" altLang="en-US" dirty="0"/>
              <a:t>이 모두 </a:t>
            </a:r>
            <a:r>
              <a:rPr lang="ko-KR" altLang="en-US" spc="-150" dirty="0"/>
              <a:t>포함되는 것인가</a:t>
            </a:r>
            <a:r>
              <a:rPr lang="en-US" altLang="ko-KR" spc="-150" dirty="0"/>
              <a:t>?</a:t>
            </a:r>
            <a:endParaRPr lang="ko-KR" altLang="en-US" spc="-150" dirty="0"/>
          </a:p>
        </p:txBody>
      </p:sp>
      <p:sp>
        <p:nvSpPr>
          <p:cNvPr id="4" name="직사각형 3"/>
          <p:cNvSpPr/>
          <p:nvPr/>
        </p:nvSpPr>
        <p:spPr>
          <a:xfrm>
            <a:off x="359532" y="2708920"/>
            <a:ext cx="8424936" cy="1727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en-US" altLang="ko-KR" sz="2000" b="1" dirty="0"/>
              <a:t>Q2. </a:t>
            </a:r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따라서 예금자보호법에 따라 예금보험제도를 효율적으로 운영하기 위하여</a:t>
            </a:r>
            <a:endParaRPr lang="en-US" altLang="ko-KR" dirty="0"/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예금보험공사를 설립한 것 맞나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6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ADF3032B-8A2C-4FAA-A7E4-0ADEF7FC8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7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467544" y="7647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□설립근거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899591" y="2060848"/>
            <a:ext cx="7344817" cy="1754326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장 예금보험공사 </a:t>
            </a:r>
            <a:r>
              <a:rPr lang="en-US" altLang="ko-KR" dirty="0"/>
              <a:t>&lt;</a:t>
            </a:r>
            <a:r>
              <a:rPr lang="ko-KR" altLang="en-US" dirty="0"/>
              <a:t>개정 </a:t>
            </a:r>
            <a:r>
              <a:rPr lang="en-US" altLang="ko-KR" dirty="0"/>
              <a:t>2015. 12. 22.&gt;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     제</a:t>
            </a:r>
            <a:r>
              <a:rPr lang="en-US" altLang="ko-KR" dirty="0"/>
              <a:t>1</a:t>
            </a:r>
            <a:r>
              <a:rPr lang="ko-KR" altLang="en-US" dirty="0"/>
              <a:t>절 통칙 </a:t>
            </a:r>
            <a:r>
              <a:rPr lang="en-US" altLang="ko-KR" dirty="0"/>
              <a:t>&lt;</a:t>
            </a:r>
            <a:r>
              <a:rPr lang="ko-KR" altLang="en-US" dirty="0"/>
              <a:t>개정 </a:t>
            </a:r>
            <a:r>
              <a:rPr lang="en-US" altLang="ko-KR" dirty="0"/>
              <a:t>2015. 12. 22.&gt;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조</a:t>
            </a:r>
            <a:r>
              <a:rPr lang="en-US" altLang="ko-KR" dirty="0"/>
              <a:t>(</a:t>
            </a:r>
            <a:r>
              <a:rPr lang="ko-KR" altLang="en-US" dirty="0"/>
              <a:t>설립</a:t>
            </a:r>
            <a:r>
              <a:rPr lang="en-US" altLang="ko-KR" dirty="0"/>
              <a:t>) </a:t>
            </a:r>
            <a:r>
              <a:rPr lang="ko-KR" altLang="en-US" dirty="0"/>
              <a:t>이 법에 따른 </a:t>
            </a:r>
            <a:r>
              <a:rPr lang="ko-KR" alt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예금보험제도 등을 효율적으로 운영하기   </a:t>
            </a:r>
            <a:endParaRPr lang="en-US" altLang="ko-K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ko-KR" alt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위하여 예금보험공사를 설립한다</a:t>
            </a:r>
            <a:r>
              <a:rPr lang="en-US" altLang="ko-K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altLang="ko-KR" dirty="0"/>
              <a:t>[</a:t>
            </a:r>
            <a:r>
              <a:rPr lang="ko-KR" altLang="en-US" dirty="0"/>
              <a:t>전문개정 </a:t>
            </a:r>
            <a:r>
              <a:rPr lang="en-US" altLang="ko-KR" dirty="0"/>
              <a:t>2015. 12. 22.]</a:t>
            </a:r>
            <a:endParaRPr lang="ko-KR" altLang="en-US" dirty="0"/>
          </a:p>
        </p:txBody>
      </p:sp>
      <p:pic>
        <p:nvPicPr>
          <p:cNvPr id="6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C8A2A5FC-E46B-4077-9532-FD994953A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24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562889" y="669305"/>
            <a:ext cx="26725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□공동검사 법적 근거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468986" y="1556791"/>
            <a:ext cx="820602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 err="1"/>
              <a:t>예금보험법</a:t>
            </a:r>
            <a:r>
              <a:rPr lang="en-US" altLang="ko-KR" dirty="0"/>
              <a:t>, </a:t>
            </a:r>
            <a:r>
              <a:rPr lang="en-US" altLang="ko-KR" dirty="0" err="1"/>
              <a:t>예금보험법시행령에</a:t>
            </a:r>
            <a:r>
              <a:rPr lang="en-US" altLang="ko-KR" dirty="0"/>
              <a:t> </a:t>
            </a:r>
            <a:r>
              <a:rPr lang="en-US" altLang="ko-KR" dirty="0" err="1"/>
              <a:t>따라</a:t>
            </a:r>
            <a:r>
              <a:rPr lang="en-US" altLang="ko-KR" dirty="0"/>
              <a:t> </a:t>
            </a:r>
            <a:r>
              <a:rPr lang="en-US" altLang="ko-KR" dirty="0" err="1"/>
              <a:t>공동검사</a:t>
            </a:r>
            <a:r>
              <a:rPr lang="en-US" altLang="ko-KR" dirty="0"/>
              <a:t> 및 </a:t>
            </a:r>
            <a:r>
              <a:rPr lang="en-US" altLang="ko-KR" dirty="0" err="1"/>
              <a:t>단독조사를</a:t>
            </a:r>
            <a:r>
              <a:rPr lang="en-US" altLang="ko-KR" dirty="0"/>
              <a:t> </a:t>
            </a:r>
            <a:r>
              <a:rPr lang="en-US" altLang="ko-KR" dirty="0" err="1"/>
              <a:t>실시할</a:t>
            </a:r>
            <a:r>
              <a:rPr lang="en-US" altLang="ko-KR" dirty="0"/>
              <a:t> 수 </a:t>
            </a:r>
            <a:r>
              <a:rPr lang="en-US" altLang="ko-KR" dirty="0" err="1"/>
              <a:t>있음</a:t>
            </a:r>
            <a:r>
              <a:rPr lang="en-US" altLang="ko-KR" dirty="0"/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554541" y="2996952"/>
            <a:ext cx="7977899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en-US" altLang="ko-KR" sz="2000" b="1" dirty="0"/>
              <a:t>Q2. </a:t>
            </a:r>
          </a:p>
          <a:p>
            <a:pPr fontAlgn="base">
              <a:lnSpc>
                <a:spcPct val="200000"/>
              </a:lnSpc>
            </a:pPr>
            <a:r>
              <a:rPr lang="ko-KR" altLang="en-US" dirty="0"/>
              <a:t>예금자 보호를 위한 금융회사의 부실위험에 대비하기 위해서는 조사업무는 필수 아닌가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은행</a:t>
            </a:r>
            <a:r>
              <a:rPr lang="en-US" altLang="ko-KR" dirty="0"/>
              <a:t>, </a:t>
            </a:r>
            <a:r>
              <a:rPr lang="ko-KR" altLang="en-US" dirty="0"/>
              <a:t>보험</a:t>
            </a:r>
            <a:r>
              <a:rPr lang="en-US" altLang="ko-KR" dirty="0"/>
              <a:t>, </a:t>
            </a:r>
            <a:r>
              <a:rPr lang="ko-KR" altLang="en-US" dirty="0"/>
              <a:t>금융투자</a:t>
            </a:r>
            <a:r>
              <a:rPr lang="en-US" altLang="ko-KR" dirty="0"/>
              <a:t>, </a:t>
            </a:r>
            <a:r>
              <a:rPr lang="ko-KR" altLang="en-US" dirty="0"/>
              <a:t>저축은행 모두 단독조사가 가능한가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그렇다면 금융감독원과 공동조사는 필요를 느낄 때 할 수 있는가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2C538667-EDEA-4001-92CF-A61972398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98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표 2"/>
          <p:cNvGraphicFramePr>
            <a:graphicFrameLocks noGrp="1"/>
          </p:cNvGraphicFramePr>
          <p:nvPr>
            <p:extLst/>
          </p:nvPr>
        </p:nvGraphicFramePr>
        <p:xfrm>
          <a:off x="251520" y="428733"/>
          <a:ext cx="8640960" cy="6041745"/>
        </p:xfrm>
        <a:graphic>
          <a:graphicData uri="http://schemas.openxmlformats.org/drawingml/2006/table">
            <a:tbl>
              <a:tblPr/>
              <a:tblGrid>
                <a:gridCol w="1036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6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890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595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3291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구분</a:t>
                      </a:r>
                      <a:endParaRPr lang="ko-KR" altLang="en-US" sz="1800" b="1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법령 등 근거</a:t>
                      </a:r>
                      <a:endParaRPr lang="ko-KR" altLang="en-US" sz="1800" b="1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요건</a:t>
                      </a:r>
                      <a:endParaRPr lang="ko-KR" altLang="en-US" sz="1800" b="1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비고</a:t>
                      </a:r>
                      <a:endParaRPr lang="ko-KR" altLang="en-US" sz="1800" b="1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48711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공동</a:t>
                      </a:r>
                      <a:endParaRPr lang="ko-KR" altLang="en-US" sz="1600" b="1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검사</a:t>
                      </a:r>
                      <a:endParaRPr lang="ko-KR" altLang="en-US" sz="1600" b="1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▪</a:t>
                      </a:r>
                      <a:r>
                        <a:rPr lang="ko-KR" altLang="en-US" sz="1400" kern="0" spc="-4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예보법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</a:t>
                      </a:r>
                      <a:endParaRPr lang="ko-KR" altLang="en-US" sz="14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21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항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1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ㅇ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예금자등의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보호와 금융제도의 안정성 유지를 </a:t>
                      </a:r>
                      <a:endParaRPr lang="en-US" altLang="ko-KR" sz="1400" kern="0" spc="0" dirty="0">
                        <a:solidFill>
                          <a:srgbClr val="000000"/>
                        </a:solidFill>
                        <a:effectLst/>
                        <a:ea typeface="맑은 고딕"/>
                      </a:endParaRPr>
                    </a:p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 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위해 필요하다고 인정하여 예금보험위원회가 </a:t>
                      </a:r>
                      <a:endParaRPr lang="en-US" altLang="ko-KR" sz="1400" kern="0" spc="0" dirty="0">
                        <a:solidFill>
                          <a:srgbClr val="000000"/>
                        </a:solidFill>
                        <a:effectLst/>
                        <a:ea typeface="맑은 고딕"/>
                      </a:endParaRPr>
                    </a:p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 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의결한 금융회사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  -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금감원은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이에 응하여야 함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8580" marR="0" indent="-6858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-4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068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21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항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1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ㅇ</a:t>
                      </a:r>
                      <a:r>
                        <a:rPr lang="ko-KR" altLang="en-US" sz="1400" kern="0" spc="-10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공동검사</a:t>
                      </a:r>
                      <a:r>
                        <a:rPr lang="ko-KR" altLang="en-US" sz="1400" kern="0" spc="-1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결과 필요한 시정조치를 </a:t>
                      </a:r>
                      <a:r>
                        <a:rPr lang="ko-KR" altLang="en-US" sz="1400" kern="0" spc="-10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금감원에</a:t>
                      </a:r>
                      <a:r>
                        <a:rPr lang="ko-KR" altLang="en-US" sz="1400" kern="0" spc="-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요청 가능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350" marR="0" indent="-13335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-4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7372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조사</a:t>
                      </a:r>
                      <a:endParaRPr lang="ko-KR" altLang="en-US" sz="1600" b="1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 anchor="ctr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▪</a:t>
                      </a:r>
                      <a:r>
                        <a:rPr lang="ko-KR" altLang="en-US" sz="1400" kern="0" spc="-4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예보법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</a:t>
                      </a:r>
                      <a:endParaRPr lang="ko-KR" altLang="en-US" sz="14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21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항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1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ㅇ</a:t>
                      </a:r>
                      <a:r>
                        <a:rPr lang="ko-KR" altLang="en-US" sz="1400" kern="0" spc="-10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시행령에서</a:t>
                      </a:r>
                      <a:r>
                        <a:rPr lang="ko-KR" altLang="en-US" sz="1400" kern="0" spc="-1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정하는 기준에 따라 부실</a:t>
                      </a:r>
                      <a:r>
                        <a:rPr lang="ko-KR" altLang="en-US" sz="1400" kern="0" spc="-9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우려가 </a:t>
                      </a:r>
                      <a:r>
                        <a:rPr lang="ko-KR" altLang="en-US" sz="1400" kern="0" spc="-8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있다고 </a:t>
                      </a:r>
                      <a:endParaRPr lang="en-US" altLang="ko-KR" sz="1400" kern="0" spc="-80" dirty="0">
                        <a:solidFill>
                          <a:srgbClr val="000000"/>
                        </a:solidFill>
                        <a:effectLst/>
                        <a:ea typeface="맑은 고딕"/>
                      </a:endParaRPr>
                    </a:p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8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  </a:t>
                      </a:r>
                      <a:r>
                        <a:rPr lang="ko-KR" altLang="en-US" sz="1400" kern="0" spc="-8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인정되는 금융회사 등</a:t>
                      </a:r>
                      <a:endParaRPr lang="ko-KR" altLang="en-US" sz="1400" kern="0" spc="-8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133350" marR="0" indent="-13335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-40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068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4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-4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</a:t>
                      </a:r>
                      <a:r>
                        <a:rPr lang="en-US" altLang="ko-KR" sz="1400" kern="0" spc="-4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21</a:t>
                      </a:r>
                      <a:r>
                        <a:rPr lang="ko-KR" altLang="en-US" sz="1400" kern="0" spc="-4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조제</a:t>
                      </a:r>
                      <a:r>
                        <a:rPr lang="en-US" altLang="ko-KR" sz="1400" kern="0" spc="-4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  <a:r>
                        <a:rPr lang="ko-KR" altLang="en-US" sz="1400" kern="0" spc="-4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항</a:t>
                      </a:r>
                      <a:r>
                        <a:rPr lang="en-US" altLang="ko-KR" sz="1400" kern="0" spc="-4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-4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1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ㅇ</a:t>
                      </a:r>
                      <a:r>
                        <a:rPr lang="ko-KR" altLang="en-US" sz="1400" kern="0" spc="-2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조사결과</a:t>
                      </a:r>
                      <a:r>
                        <a:rPr lang="ko-KR" altLang="en-US" sz="1400" kern="0" spc="-22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필요한 시정조치를 </a:t>
                      </a:r>
                      <a:r>
                        <a:rPr lang="ko-KR" altLang="en-US" sz="1400" kern="0" spc="-2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금감원에</a:t>
                      </a:r>
                      <a:r>
                        <a:rPr lang="ko-KR" altLang="en-US" sz="1400" kern="0" spc="-11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-11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요청 가능</a:t>
                      </a:r>
                      <a:endParaRPr lang="ko-KR" altLang="en-US" sz="1400" kern="0" spc="-11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321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21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항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</a:t>
                      </a:r>
                      <a:endParaRPr lang="ko-KR" altLang="en-US" sz="14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ㅇ</a:t>
                      </a:r>
                      <a:r>
                        <a:rPr lang="ko-KR" altLang="en-US" sz="1400" kern="0" spc="-21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조사결과</a:t>
                      </a:r>
                      <a:r>
                        <a:rPr lang="ko-KR" altLang="en-US" sz="1400" kern="0" spc="-21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보험사고 위험이 있다고 판단</a:t>
                      </a:r>
                      <a:r>
                        <a:rPr lang="ko-KR" altLang="en-US" sz="1400" kern="0" spc="-16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되는 경우</a:t>
                      </a:r>
                      <a:r>
                        <a:rPr lang="ko-KR" altLang="en-US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endParaRPr lang="en-US" altLang="ko-KR" sz="1400" kern="0" spc="-120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  <a:p>
                      <a:pPr marL="179388" marR="0" indent="-179388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  </a:t>
                      </a:r>
                      <a:r>
                        <a:rPr lang="ko-KR" altLang="en-US" sz="1400" kern="0" spc="-8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금융위에</a:t>
                      </a:r>
                      <a:r>
                        <a:rPr lang="ko-KR" altLang="en-US" sz="1400" kern="0" spc="-8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통보하고 적절한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조치요청 가능</a:t>
                      </a:r>
                      <a:endParaRPr lang="ko-KR" altLang="en-US" sz="14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9412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▪</a:t>
                      </a:r>
                      <a:r>
                        <a:rPr lang="ko-KR" altLang="en-US" sz="1400" kern="0" spc="-16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예보법시행령</a:t>
                      </a:r>
                      <a:endParaRPr lang="ko-KR" altLang="en-US" sz="1400" kern="0" spc="-16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</a:t>
                      </a:r>
                      <a:r>
                        <a:rPr lang="en-US" altLang="ko-KR" sz="14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12</a:t>
                      </a: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조의</a:t>
                      </a:r>
                      <a:r>
                        <a:rPr lang="en-US" altLang="ko-KR" sz="14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2)</a:t>
                      </a:r>
                      <a:endParaRPr lang="ko-KR" altLang="en-US" sz="1400" kern="0" spc="-7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-8636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ㅇ</a:t>
                      </a:r>
                      <a:r>
                        <a:rPr lang="ko-KR" altLang="en-US" sz="1400" kern="0" spc="-8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아래의</a:t>
                      </a:r>
                      <a:r>
                        <a:rPr lang="ko-KR" altLang="en-US" sz="1400" kern="0" spc="-8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</a:t>
                      </a:r>
                      <a:r>
                        <a:rPr lang="ko-KR" altLang="en-US" sz="1400" kern="0" spc="-10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기준에 해당하는</a:t>
                      </a:r>
                      <a:r>
                        <a:rPr lang="ko-KR" altLang="en-US" sz="14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-6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금융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회사</a:t>
                      </a:r>
                      <a:endParaRPr lang="ko-KR" altLang="en-US" sz="14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  -</a:t>
                      </a:r>
                      <a:r>
                        <a:rPr lang="en-US" altLang="ko-KR" sz="1400" kern="0" spc="-13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(</a:t>
                      </a:r>
                      <a:r>
                        <a:rPr lang="ko-KR" altLang="en-US" sz="1400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은행</a:t>
                      </a:r>
                      <a:r>
                        <a:rPr lang="en-US" altLang="ko-KR" sz="1400" kern="0" spc="-15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400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보험</a:t>
                      </a:r>
                      <a:r>
                        <a:rPr lang="en-US" altLang="ko-KR" sz="1400" kern="0" spc="-15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 </a:t>
                      </a:r>
                      <a:r>
                        <a:rPr lang="ko-KR" altLang="en-US" sz="1400" kern="0" spc="-15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금투</a:t>
                      </a:r>
                      <a:r>
                        <a:rPr lang="en-US" altLang="ko-KR" sz="1400" kern="0" spc="-15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 </a:t>
                      </a:r>
                      <a:r>
                        <a:rPr lang="ko-KR" altLang="en-US" sz="1400" kern="0" spc="-15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적기시정조치</a:t>
                      </a:r>
                      <a:r>
                        <a:rPr lang="ko-KR" altLang="en-US" sz="1400" kern="0" spc="-1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기준에</a:t>
                      </a:r>
                      <a:r>
                        <a:rPr lang="ko-KR" altLang="en-US" sz="1400" kern="0" spc="-5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-5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해당</a:t>
                      </a:r>
                      <a:endParaRPr lang="ko-KR" altLang="en-US" sz="1400" kern="0" spc="-5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158750" marR="0" indent="-15875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  -(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저축은행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)BIS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비율이 </a:t>
                      </a:r>
                      <a:r>
                        <a:rPr lang="ko-KR" altLang="en-US" sz="1400" kern="0" spc="-4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적기시정조치</a:t>
                      </a:r>
                      <a:r>
                        <a:rPr lang="ko-KR" altLang="en-US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-12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기준</a:t>
                      </a:r>
                      <a:endParaRPr lang="en-US" altLang="ko-KR" sz="1400" kern="0" spc="-120" dirty="0">
                        <a:solidFill>
                          <a:srgbClr val="000000"/>
                        </a:solidFill>
                        <a:effectLst/>
                        <a:ea typeface="맑은 고딕"/>
                      </a:endParaRPr>
                    </a:p>
                    <a:p>
                      <a:pPr marL="158750" marR="0" indent="-15875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   </a:t>
                      </a:r>
                      <a:r>
                        <a:rPr lang="en-US" altLang="ko-KR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+2% </a:t>
                      </a:r>
                      <a:r>
                        <a:rPr lang="ko-KR" altLang="en-US" sz="1400" kern="0" spc="-12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미만</a:t>
                      </a:r>
                      <a:r>
                        <a:rPr lang="en-US" altLang="ko-KR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,</a:t>
                      </a:r>
                      <a:r>
                        <a:rPr lang="en-US" altLang="ko-KR" sz="1400" kern="0" spc="-120" baseline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en-US" altLang="ko-KR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</a:t>
                      </a:r>
                      <a:r>
                        <a:rPr lang="ko-KR" altLang="en-US" sz="1400" kern="0" spc="-12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년연속</a:t>
                      </a:r>
                      <a:r>
                        <a:rPr lang="ko-KR" altLang="en-US" sz="1400" kern="0" spc="-12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적자 발생 등</a:t>
                      </a:r>
                      <a:endParaRPr lang="ko-KR" altLang="en-US" sz="1400" kern="0" spc="-12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-7239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200" dirty="0" err="1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적기시정조치가</a:t>
                      </a:r>
                      <a:r>
                        <a:rPr lang="ko-KR" altLang="en-US" sz="1400" kern="0" spc="-20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 부과된</a:t>
                      </a:r>
                      <a:r>
                        <a:rPr lang="ko-KR" altLang="en-US" sz="1400" kern="0" spc="-7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-15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금융회사는 이미 부실</a:t>
                      </a:r>
                      <a:r>
                        <a:rPr lang="ko-KR" altLang="en-US" sz="1400" kern="0" spc="-11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우려가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-5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확인된 이후</a:t>
                      </a:r>
                      <a:r>
                        <a:rPr lang="ko-KR" altLang="en-US" sz="1400" kern="0" spc="-17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이므로 조사의</a:t>
                      </a:r>
                      <a:r>
                        <a:rPr lang="ko-KR" altLang="en-US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-12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필요성</a:t>
                      </a:r>
                      <a:r>
                        <a:rPr lang="ko-KR" altLang="en-US" sz="1400" kern="0" spc="-6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  <a:ea typeface="맑은 고딕"/>
                        </a:rPr>
                        <a:t>낮음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맑은 고딕"/>
                      </a:endParaRPr>
                    </a:p>
                  </a:txBody>
                  <a:tcPr marL="61137" marR="61137" marT="16816" marB="16816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5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8B217971-13C5-476B-B576-E73ECF2BF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24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491172" y="762436"/>
            <a:ext cx="21595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 검사의 필요성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496943" y="1482516"/>
            <a:ext cx="7771093" cy="1727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200000"/>
              </a:lnSpc>
              <a:buFontTx/>
              <a:buChar char="-"/>
            </a:pPr>
            <a:r>
              <a:rPr lang="ko-KR" altLang="en-US" dirty="0"/>
              <a:t>공사는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예보기금 관리자</a:t>
            </a:r>
            <a:r>
              <a:rPr lang="ko-KR" altLang="en-US" dirty="0"/>
              <a:t>로서 기금손실 최소화를 위해 취약 </a:t>
            </a:r>
            <a:endParaRPr lang="en-US" altLang="ko-KR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금융회사의 부실위험 요인을 조기 포착하여 이를 감축</a:t>
            </a:r>
            <a:r>
              <a:rPr lang="en-US" altLang="ko-KR" dirty="0"/>
              <a:t>, </a:t>
            </a:r>
            <a:r>
              <a:rPr lang="ko-KR" altLang="en-US" dirty="0"/>
              <a:t>시정함으로써 </a:t>
            </a:r>
            <a:endParaRPr lang="en-US" altLang="ko-KR" dirty="0"/>
          </a:p>
          <a:p>
            <a:pPr fontAlgn="base">
              <a:lnSpc>
                <a:spcPct val="20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부실발생을 사전에 차단할 필요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502968" y="3619473"/>
            <a:ext cx="86646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200000"/>
              </a:lnSpc>
              <a:buFontTx/>
              <a:buChar char="-"/>
            </a:pPr>
            <a:r>
              <a:rPr lang="ko-KR" altLang="en-US" dirty="0"/>
              <a:t>이를 위하여 현장점검이 필수적인 바</a:t>
            </a:r>
            <a:r>
              <a:rPr lang="en-US" altLang="ko-KR" dirty="0"/>
              <a:t>, </a:t>
            </a:r>
            <a:r>
              <a:rPr lang="ko-KR" altLang="en-US" dirty="0" err="1"/>
              <a:t>예보법은</a:t>
            </a:r>
            <a:r>
              <a:rPr lang="ko-KR" altLang="en-US" dirty="0"/>
              <a:t> 공사에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공동검사 </a:t>
            </a:r>
            <a:endParaRPr lang="en-US" altLang="ko-K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200000"/>
              </a:lnSpc>
            </a:pP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또는 단독조사 </a:t>
            </a:r>
            <a:r>
              <a:rPr lang="ko-KR" altLang="en-US" dirty="0"/>
              <a:t>를 통해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현장확인 및 시정조치 </a:t>
            </a:r>
            <a:r>
              <a:rPr lang="ko-KR" altLang="en-US" dirty="0"/>
              <a:t>를 요청하도록 규정하고 있음</a:t>
            </a:r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705269D8-01ED-479A-9D51-AEFBB4E44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15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467544" y="548680"/>
            <a:ext cx="7920880" cy="1331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Q3.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사실상 저축은행 이외 은행</a:t>
            </a:r>
            <a:r>
              <a:rPr lang="en-US" altLang="ko-KR" dirty="0"/>
              <a:t>, </a:t>
            </a:r>
            <a:r>
              <a:rPr lang="ko-KR" altLang="en-US" dirty="0"/>
              <a:t>보험</a:t>
            </a:r>
            <a:r>
              <a:rPr lang="en-US" altLang="ko-KR" dirty="0"/>
              <a:t>, </a:t>
            </a:r>
            <a:r>
              <a:rPr lang="ko-KR" altLang="en-US" dirty="0"/>
              <a:t>금융투자 회사에 대해서는 금융감독원의 허락 없이는 공동검사도 하지 못하는 것이 </a:t>
            </a:r>
            <a:r>
              <a:rPr lang="ko-KR" altLang="en-US" dirty="0" err="1"/>
              <a:t>현실아닌가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467544" y="2049688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 err="1"/>
              <a:t>부실화시</a:t>
            </a:r>
            <a:r>
              <a:rPr lang="ko-KR" altLang="en-US" dirty="0"/>
              <a:t> 기금손실에 큰 영향을 주는 은행</a:t>
            </a:r>
            <a:r>
              <a:rPr lang="en-US" altLang="ko-KR" dirty="0"/>
              <a:t>, </a:t>
            </a:r>
            <a:r>
              <a:rPr lang="ko-KR" altLang="en-US" dirty="0"/>
              <a:t>보험</a:t>
            </a:r>
            <a:r>
              <a:rPr lang="en-US" altLang="ko-KR" dirty="0"/>
              <a:t>, </a:t>
            </a:r>
            <a:r>
              <a:rPr lang="ko-KR" altLang="en-US" dirty="0" err="1"/>
              <a:t>금투업권의</a:t>
            </a:r>
            <a:r>
              <a:rPr lang="ko-KR" altLang="en-US" dirty="0"/>
              <a:t> 경우에도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조사대상을 확대하여 공사의 조사권이 </a:t>
            </a:r>
            <a:r>
              <a:rPr lang="ko-KR" altLang="en-US" dirty="0" err="1"/>
              <a:t>작동해야하는데</a:t>
            </a:r>
            <a:r>
              <a:rPr lang="en-US" altLang="ko-KR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금융감독원의 눈치를 보는 구조가 바람직한가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67544" y="3717032"/>
            <a:ext cx="8604448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특히</a:t>
            </a:r>
            <a:r>
              <a:rPr lang="en-US" altLang="ko-KR" dirty="0"/>
              <a:t>, </a:t>
            </a:r>
            <a:r>
              <a:rPr lang="ko-KR" altLang="en-US" dirty="0"/>
              <a:t>시행령을 보면</a:t>
            </a:r>
            <a:r>
              <a:rPr lang="en-US" altLang="ko-KR" dirty="0"/>
              <a:t>, </a:t>
            </a:r>
            <a:r>
              <a:rPr lang="ko-KR" altLang="en-US" dirty="0"/>
              <a:t>조사 기준에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적기시정조치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기준에 해당’ </a:t>
            </a:r>
            <a:r>
              <a:rPr lang="ko-KR" altLang="en-US" dirty="0"/>
              <a:t>되어야 한다고 되어 있는데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ko-KR" altLang="en-US" dirty="0" err="1"/>
              <a:t>적기시정조치가</a:t>
            </a:r>
            <a:r>
              <a:rPr lang="ko-KR" altLang="en-US" dirty="0"/>
              <a:t> 부과된 금융회사는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이미 부실우려가 확인된 이후</a:t>
            </a:r>
            <a:r>
              <a:rPr lang="ko-KR" altLang="en-US" dirty="0"/>
              <a:t> 이므로 조사의 효과가 무의미한 것 아닌가</a:t>
            </a:r>
            <a:r>
              <a:rPr lang="en-US" altLang="ko-KR" dirty="0"/>
              <a:t>? 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27900" y="5373216"/>
            <a:ext cx="8076547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이전 부실징후 단계</a:t>
            </a:r>
            <a:r>
              <a:rPr lang="ko-KR" altLang="en-US" dirty="0"/>
              <a:t>에서 조사에 착수해야 금융회사의 급격한 경영실적 악화에 따른 기금 손실위험을 효과적으로 차단할 수 있는 것 아닌가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8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9880318E-654E-4304-A440-5C02B859B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92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545</Words>
  <Application>Microsoft Office PowerPoint</Application>
  <PresentationFormat>화면 슬라이드 쇼(4:3)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2018-10-23T09:28:24Z</dcterms:created>
  <dcterms:modified xsi:type="dcterms:W3CDTF">2018-10-23T09:33:27Z</dcterms:modified>
</cp:coreProperties>
</file>