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E09F-86D6-46B1-BA80-A8CFAB74AF9A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E580-40E0-4B0F-8EAF-E34F51EB0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3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E09F-86D6-46B1-BA80-A8CFAB74AF9A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E580-40E0-4B0F-8EAF-E34F51EB0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56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E09F-86D6-46B1-BA80-A8CFAB74AF9A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E580-40E0-4B0F-8EAF-E34F51EB0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8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E09F-86D6-46B1-BA80-A8CFAB74AF9A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E580-40E0-4B0F-8EAF-E34F51EB0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08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E09F-86D6-46B1-BA80-A8CFAB74AF9A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E580-40E0-4B0F-8EAF-E34F51EB0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82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E09F-86D6-46B1-BA80-A8CFAB74AF9A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E580-40E0-4B0F-8EAF-E34F51EB0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3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E09F-86D6-46B1-BA80-A8CFAB74AF9A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E580-40E0-4B0F-8EAF-E34F51EB0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27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E09F-86D6-46B1-BA80-A8CFAB74AF9A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E580-40E0-4B0F-8EAF-E34F51EB0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98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E09F-86D6-46B1-BA80-A8CFAB74AF9A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E580-40E0-4B0F-8EAF-E34F51EB0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85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E09F-86D6-46B1-BA80-A8CFAB74AF9A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E580-40E0-4B0F-8EAF-E34F51EB0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85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E09F-86D6-46B1-BA80-A8CFAB74AF9A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E580-40E0-4B0F-8EAF-E34F51EB0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71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5E09F-86D6-46B1-BA80-A8CFAB74AF9A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5E580-40E0-4B0F-8EAF-E34F51EB03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58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636912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1" y="1844824"/>
            <a:ext cx="6487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54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금융감독원</a:t>
            </a:r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96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1196752"/>
            <a:ext cx="915744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Q6. </a:t>
            </a:r>
            <a:endParaRPr lang="en-US" altLang="ko-KR" sz="24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dirty="0" err="1" smtClean="0"/>
              <a:t>금감원의</a:t>
            </a:r>
            <a:r>
              <a:rPr lang="ko-KR" altLang="en-US" b="1" dirty="0" smtClean="0"/>
              <a:t> </a:t>
            </a:r>
            <a:r>
              <a:rPr lang="ko-KR" altLang="en-US" b="1" dirty="0"/>
              <a:t>검사실시 이후 제제 관련 통보를 기다리는 금융회사의 입장에서는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경영방향 및 조직운영에 있어 수년씩 기다려야 하는 어려움이 상존할 수밖에 없음</a:t>
            </a:r>
            <a:r>
              <a:rPr lang="en-US" altLang="ko-KR" b="1" dirty="0"/>
              <a:t>.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- </a:t>
            </a:r>
            <a:r>
              <a:rPr lang="ko-KR" altLang="en-US" b="1" dirty="0"/>
              <a:t>여기에 처리 수위를 감안해 제재기관인 금융감독원에 매시간 조아려있어야 하는데</a:t>
            </a:r>
            <a:r>
              <a:rPr lang="en-US" altLang="ko-KR" b="1" dirty="0"/>
              <a:t>,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이런 것이 </a:t>
            </a:r>
            <a:r>
              <a:rPr lang="ko-KR" altLang="en-US" b="1" dirty="0" err="1"/>
              <a:t>갑질이</a:t>
            </a:r>
            <a:r>
              <a:rPr lang="ko-KR" altLang="en-US" b="1" dirty="0"/>
              <a:t> 아니고 무엇인 </a:t>
            </a:r>
            <a:r>
              <a:rPr lang="ko-KR" altLang="en-US" b="1" dirty="0" err="1"/>
              <a:t>갑질인가</a:t>
            </a:r>
            <a:r>
              <a:rPr lang="en-US" altLang="ko-KR" b="1" dirty="0"/>
              <a:t>?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- </a:t>
            </a:r>
            <a:r>
              <a:rPr lang="ko-KR" altLang="en-US" b="1" dirty="0"/>
              <a:t>어느 하루라도 금융감독원에 제재결과를 기다리지 않고 있는 금융회사가 있겠는가</a:t>
            </a:r>
            <a:r>
              <a:rPr lang="en-US" altLang="ko-KR" b="1" dirty="0"/>
              <a:t>?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- </a:t>
            </a:r>
            <a:r>
              <a:rPr lang="ko-KR" altLang="en-US" b="1" dirty="0"/>
              <a:t>능력은 안 되는데</a:t>
            </a:r>
            <a:r>
              <a:rPr lang="en-US" altLang="ko-KR" b="1" dirty="0"/>
              <a:t>, </a:t>
            </a:r>
            <a:r>
              <a:rPr lang="ko-KR" altLang="en-US" b="1" dirty="0"/>
              <a:t>권한을 행사하고 싶은 마음은 굴뚝이니 개선이 </a:t>
            </a:r>
            <a:r>
              <a:rPr lang="ko-KR" altLang="en-US" b="1" dirty="0" smtClean="0"/>
              <a:t>안 되는 </a:t>
            </a:r>
            <a:r>
              <a:rPr lang="ko-KR" altLang="en-US" b="1" dirty="0"/>
              <a:t>것 아닌가</a:t>
            </a:r>
            <a:r>
              <a:rPr lang="en-US" altLang="ko-KR" b="1" dirty="0"/>
              <a:t>?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- </a:t>
            </a:r>
            <a:r>
              <a:rPr lang="ko-KR" altLang="en-US" b="1" dirty="0"/>
              <a:t>표준처리기간을 준수할 수 있는 기반을 먼저 만드는 것이 우선임</a:t>
            </a:r>
            <a:r>
              <a:rPr lang="en-US" altLang="ko-KR" b="1" dirty="0"/>
              <a:t>. </a:t>
            </a:r>
            <a:r>
              <a:rPr lang="ko-KR" altLang="en-US" b="1" dirty="0"/>
              <a:t>종합감사 제도 실시 여부는 그 이후 검토해야 한다고 보는데</a:t>
            </a:r>
            <a:r>
              <a:rPr lang="en-US" altLang="ko-KR" b="1" dirty="0"/>
              <a:t>, </a:t>
            </a:r>
            <a:r>
              <a:rPr lang="ko-KR" altLang="en-US" b="1" dirty="0"/>
              <a:t>견해는</a:t>
            </a:r>
            <a:r>
              <a:rPr lang="en-US" altLang="ko-KR" b="1" dirty="0"/>
              <a:t>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20261" y="784540"/>
            <a:ext cx="4371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처리 기다리는 금융회사의 어려움</a:t>
            </a:r>
            <a:endParaRPr lang="ko-KR" altLang="en-US" sz="2000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3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2276872"/>
            <a:ext cx="806489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종합감사제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부활은 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‘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언감생심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’</a:t>
            </a:r>
          </a:p>
          <a:p>
            <a:pPr algn="ctr"/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금융회사 손아귀에 쥐려는 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‘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견물생심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’</a:t>
            </a: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금융감독원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9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42958" y="548680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금융감독</a:t>
            </a:r>
            <a:r>
              <a:rPr lang="en-US" altLang="ko-KR" sz="2000" b="1" dirty="0"/>
              <a:t>·</a:t>
            </a:r>
            <a:r>
              <a:rPr lang="ko-KR" altLang="en-US" sz="2000" b="1" dirty="0"/>
              <a:t>검사제재 </a:t>
            </a:r>
            <a:r>
              <a:rPr lang="ko-KR" altLang="en-US" sz="2000" b="1" dirty="0" err="1"/>
              <a:t>프러세스</a:t>
            </a:r>
            <a:r>
              <a:rPr lang="ko-KR" altLang="en-US" sz="2000" b="1" dirty="0"/>
              <a:t> 혁신 방안 발표</a:t>
            </a:r>
            <a:r>
              <a:rPr lang="en-US" altLang="ko-KR" sz="2000" b="1" dirty="0"/>
              <a:t>(17.12.12)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42958" y="1052736"/>
            <a:ext cx="65527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 감독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‧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검사 체계 효율적 재설계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 검사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‧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제재 공정성 제고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/>
              <a:t>③ 금융소비자보호 위한 감독</a:t>
            </a:r>
            <a:r>
              <a:rPr lang="en-US" altLang="ko-KR" sz="2000" dirty="0"/>
              <a:t>‧</a:t>
            </a:r>
            <a:r>
              <a:rPr lang="ko-KR" altLang="en-US" sz="2000" dirty="0"/>
              <a:t>검사 기능 대폭 강화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52473" y="3159228"/>
            <a:ext cx="4169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금융감독혁신 과제 발표</a:t>
            </a:r>
            <a:r>
              <a:rPr lang="en-US" altLang="ko-KR" sz="2000" b="1" dirty="0"/>
              <a:t>(18.7.9)</a:t>
            </a:r>
            <a:endParaRPr lang="ko-KR" altLang="en-US" sz="2000" dirty="0"/>
          </a:p>
        </p:txBody>
      </p:sp>
      <p:sp>
        <p:nvSpPr>
          <p:cNvPr id="6" name="직사각형 5"/>
          <p:cNvSpPr/>
          <p:nvPr/>
        </p:nvSpPr>
        <p:spPr>
          <a:xfrm>
            <a:off x="249665" y="3690556"/>
            <a:ext cx="440105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 smtClean="0"/>
              <a:t>☞ 윤석헌 </a:t>
            </a:r>
            <a:r>
              <a:rPr lang="ko-KR" altLang="en-US" sz="2400" b="1" dirty="0"/>
              <a:t>금융감독원장</a:t>
            </a:r>
            <a:r>
              <a:rPr lang="ko-KR" altLang="en-US" sz="2400" b="1" i="1" dirty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/>
              <a:t>曰</a:t>
            </a:r>
            <a:endParaRPr lang="en-US" altLang="ko-KR" sz="2400" dirty="0" smtClean="0"/>
          </a:p>
          <a:p>
            <a:pPr fontAlgn="base"/>
            <a:endParaRPr lang="en-US" altLang="ko-KR" sz="1400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4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4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올해 </a:t>
            </a:r>
            <a:r>
              <a:rPr lang="en-US" altLang="ko-KR" sz="28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8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분기부터 </a:t>
            </a:r>
            <a:endParaRPr lang="en-US" altLang="ko-KR" sz="2400" b="1" i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종합검사 </a:t>
            </a:r>
            <a:r>
              <a:rPr lang="ko-KR" altLang="en-US" sz="24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실시</a:t>
            </a:r>
            <a:r>
              <a:rPr lang="en-US" altLang="ko-KR" sz="24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4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부활</a:t>
            </a:r>
            <a:r>
              <a:rPr lang="en-US" altLang="ko-KR" sz="24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4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하겠다”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69790"/>
            <a:ext cx="4107834" cy="2755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51520" y="788097"/>
            <a:ext cx="6552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/>
              <a:t>1. </a:t>
            </a:r>
            <a:r>
              <a:rPr lang="ko-KR" altLang="en-US" sz="2000" b="1" dirty="0"/>
              <a:t>감독</a:t>
            </a:r>
            <a:r>
              <a:rPr lang="en-US" altLang="ko-KR" sz="2000" b="1" dirty="0"/>
              <a:t>·</a:t>
            </a:r>
            <a:r>
              <a:rPr lang="ko-KR" altLang="en-US" sz="2000" b="1" dirty="0"/>
              <a:t>검사 체계 효율적 재설계 및 공정성 제고</a:t>
            </a:r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251520" y="1271944"/>
            <a:ext cx="7822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spc="-150" dirty="0"/>
              <a:t>□</a:t>
            </a:r>
            <a:r>
              <a:rPr lang="ko-KR" altLang="en-US" b="1" dirty="0" smtClean="0"/>
              <a:t> </a:t>
            </a:r>
            <a:r>
              <a:rPr lang="ko-KR" altLang="en-US" b="1" dirty="0"/>
              <a:t>효율적인 검사제도를 위한 재설계</a:t>
            </a:r>
            <a:r>
              <a:rPr lang="en-US" altLang="ko-KR" b="1" dirty="0"/>
              <a:t>, </a:t>
            </a:r>
            <a:r>
              <a:rPr lang="ko-KR" altLang="en-US" b="1" dirty="0"/>
              <a:t>그리고 </a:t>
            </a:r>
            <a:r>
              <a:rPr lang="ko-KR" altLang="en-US" b="1" dirty="0" smtClean="0"/>
              <a:t>종합검사 </a:t>
            </a:r>
            <a:r>
              <a:rPr lang="ko-KR" altLang="en-US" b="1" dirty="0"/>
              <a:t>부활이 핵심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348880"/>
            <a:ext cx="830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 smtClean="0"/>
              <a:t>Q1.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그렇다면 </a:t>
            </a:r>
            <a:r>
              <a:rPr lang="ko-KR" altLang="en-US" sz="2000" b="1" dirty="0"/>
              <a:t>지금까지 검사제도의 문제점이 무엇이었나</a:t>
            </a:r>
            <a:r>
              <a:rPr lang="en-US" altLang="ko-KR" sz="2000" b="1" dirty="0"/>
              <a:t>?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특히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기존의 </a:t>
            </a:r>
            <a:r>
              <a:rPr lang="ko-KR" altLang="en-US" sz="2000" b="1" dirty="0" smtClean="0"/>
              <a:t>종합검사제도와 </a:t>
            </a:r>
            <a:r>
              <a:rPr lang="ko-KR" altLang="en-US" sz="2000" b="1" dirty="0"/>
              <a:t>다시 부활시키는 제도의 차이는 무엇인가</a:t>
            </a:r>
            <a:r>
              <a:rPr lang="en-US" altLang="ko-KR" sz="2000" b="1" dirty="0"/>
              <a:t>?</a:t>
            </a:r>
            <a:endParaRPr lang="ko-KR" altLang="en-US" sz="2000" dirty="0"/>
          </a:p>
        </p:txBody>
      </p:sp>
      <p:sp>
        <p:nvSpPr>
          <p:cNvPr id="7" name="직사각형 6"/>
          <p:cNvSpPr/>
          <p:nvPr/>
        </p:nvSpPr>
        <p:spPr>
          <a:xfrm>
            <a:off x="200454" y="4532504"/>
            <a:ext cx="84116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(</a:t>
            </a:r>
            <a:r>
              <a:rPr lang="ko-KR" altLang="en-US" dirty="0" smtClean="0"/>
              <a:t>예상답변</a:t>
            </a:r>
            <a:r>
              <a:rPr lang="en-US" altLang="ko-KR" dirty="0" smtClean="0"/>
              <a:t>): </a:t>
            </a:r>
            <a:r>
              <a:rPr lang="ko-KR" altLang="en-US" dirty="0" err="1"/>
              <a:t>백화점식</a:t>
            </a:r>
            <a:r>
              <a:rPr lang="en-US" altLang="ko-KR" dirty="0"/>
              <a:t>, </a:t>
            </a:r>
            <a:r>
              <a:rPr lang="ko-KR" altLang="en-US" dirty="0"/>
              <a:t>주기적 정기감사가 아닌 유인부합적 감사</a:t>
            </a:r>
          </a:p>
          <a:p>
            <a:pPr algn="just" fontAlgn="base">
              <a:lnSpc>
                <a:spcPct val="150000"/>
              </a:lnSpc>
            </a:pPr>
            <a:r>
              <a:rPr lang="ko-KR" altLang="en-US" dirty="0" smtClean="0"/>
              <a:t>       세부</a:t>
            </a:r>
            <a:r>
              <a:rPr lang="en-US" altLang="ko-KR" dirty="0"/>
              <a:t>: </a:t>
            </a:r>
            <a:r>
              <a:rPr lang="ko-KR" altLang="en-US" dirty="0"/>
              <a:t>지배구조 개선이나 가계대출 관리목표</a:t>
            </a:r>
            <a:r>
              <a:rPr lang="en-US" altLang="ko-KR" dirty="0"/>
              <a:t>, </a:t>
            </a:r>
            <a:r>
              <a:rPr lang="ko-KR" altLang="en-US" dirty="0"/>
              <a:t>적정자본보유 등 </a:t>
            </a:r>
            <a:r>
              <a:rPr lang="ko-KR" altLang="en-US" dirty="0" smtClean="0"/>
              <a:t>감독목표 </a:t>
            </a:r>
            <a:endParaRPr lang="en-US" altLang="ko-KR" dirty="0" smtClean="0"/>
          </a:p>
          <a:p>
            <a:pPr algn="just"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           </a:t>
            </a:r>
            <a:r>
              <a:rPr lang="ko-KR" altLang="en-US" dirty="0" smtClean="0"/>
              <a:t>이행</a:t>
            </a:r>
            <a:r>
              <a:rPr lang="en-US" altLang="ko-KR" dirty="0"/>
              <a:t>, </a:t>
            </a:r>
            <a:r>
              <a:rPr lang="ko-KR" altLang="en-US" dirty="0" err="1" smtClean="0"/>
              <a:t>내부검사협의제</a:t>
            </a:r>
            <a:r>
              <a:rPr lang="ko-KR" altLang="en-US" dirty="0" smtClean="0"/>
              <a:t> </a:t>
            </a:r>
            <a:r>
              <a:rPr lang="ko-KR" altLang="en-US" dirty="0"/>
              <a:t>운영 평가결과 등을 종합적으로 고려</a:t>
            </a:r>
          </a:p>
        </p:txBody>
      </p:sp>
      <p:pic>
        <p:nvPicPr>
          <p:cNvPr id="9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692696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종합검사제도 </a:t>
            </a:r>
            <a:r>
              <a:rPr lang="ko-KR" altLang="en-US" sz="2000" b="1" dirty="0"/>
              <a:t>축소 배경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51244" y="1268760"/>
            <a:ext cx="792115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금융위원회</a:t>
            </a:r>
            <a:r>
              <a:rPr lang="en-US" altLang="ko-KR" b="1" dirty="0" smtClean="0"/>
              <a:t>,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금융회사에 대한 검사 및 제재업무 혁신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(14.9.24)’ </a:t>
            </a:r>
            <a:r>
              <a:rPr lang="ko-KR" altLang="en-US" b="1" dirty="0"/>
              <a:t>발표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“관행적인 검사 축소</a:t>
            </a:r>
            <a:r>
              <a:rPr lang="en-US" altLang="ko-KR" b="1" dirty="0"/>
              <a:t>, </a:t>
            </a:r>
            <a:r>
              <a:rPr lang="ko-KR" altLang="en-US" b="1" dirty="0"/>
              <a:t>시스템에 의한 사전예방감독</a:t>
            </a:r>
            <a:r>
              <a:rPr lang="en-US" altLang="ko-KR" b="1" dirty="0"/>
              <a:t>․</a:t>
            </a:r>
            <a:r>
              <a:rPr lang="ko-KR" altLang="en-US" b="1" dirty="0"/>
              <a:t>검사 강화”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51244" y="2708920"/>
            <a:ext cx="86412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Q2. </a:t>
            </a:r>
            <a:endParaRPr lang="en-US" altLang="ko-KR" sz="24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지난 </a:t>
            </a:r>
            <a:r>
              <a:rPr lang="en-US" altLang="ko-KR" sz="2000" b="1" dirty="0"/>
              <a:t>14</a:t>
            </a:r>
            <a:r>
              <a:rPr lang="ko-KR" altLang="en-US" sz="2000" b="1" dirty="0"/>
              <a:t>년도 </a:t>
            </a:r>
            <a:r>
              <a:rPr lang="ko-KR" altLang="en-US" sz="2000" b="1" dirty="0" err="1"/>
              <a:t>금융위에서</a:t>
            </a:r>
            <a:r>
              <a:rPr lang="ko-KR" altLang="en-US" sz="2000" b="1" dirty="0"/>
              <a:t> </a:t>
            </a:r>
            <a:r>
              <a:rPr lang="ko-KR" altLang="en-US" sz="2000" b="1" dirty="0" smtClean="0"/>
              <a:t>종합검사제도를 </a:t>
            </a:r>
            <a:r>
              <a:rPr lang="ko-KR" altLang="en-US" sz="2000" b="1" dirty="0"/>
              <a:t>축소한다고 발표한 배경과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윤석헌 원장이 부활한다는 사유가 상당부분 일치하는데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어떻게 생각하나</a:t>
            </a:r>
            <a:r>
              <a:rPr lang="en-US" altLang="ko-KR" sz="2000" b="1" dirty="0" smtClean="0"/>
              <a:t>?</a:t>
            </a:r>
          </a:p>
          <a:p>
            <a:pPr fontAlgn="base">
              <a:lnSpc>
                <a:spcPct val="150000"/>
              </a:lnSpc>
            </a:pP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차이가 있다면 막강한 권한을 갖고 있는 </a:t>
            </a:r>
            <a:r>
              <a:rPr lang="ko-KR" altLang="en-US" sz="2000" b="1" dirty="0" smtClean="0"/>
              <a:t>종합검사를 </a:t>
            </a:r>
            <a:r>
              <a:rPr lang="ko-KR" altLang="en-US" sz="2000" b="1" dirty="0"/>
              <a:t>부활해 </a:t>
            </a:r>
            <a:r>
              <a:rPr lang="ko-KR" altLang="en-US" sz="2000" b="1" dirty="0" err="1"/>
              <a:t>노동이사제</a:t>
            </a:r>
            <a:r>
              <a:rPr lang="ko-KR" altLang="en-US" sz="2000" b="1" dirty="0"/>
              <a:t> 도입 등 굵직한 정부 방침을 이행하려고 하는 ‘은행 손아귀에 쥐기’ 의도임</a:t>
            </a:r>
            <a:r>
              <a:rPr lang="en-US" altLang="ko-KR" sz="2000" b="1" dirty="0"/>
              <a:t>.</a:t>
            </a:r>
            <a:endParaRPr lang="ko-KR" altLang="en-US" sz="2000" dirty="0"/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83671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現 </a:t>
            </a:r>
            <a:r>
              <a:rPr lang="ko-KR" altLang="en-US" sz="2000" b="1" dirty="0" smtClean="0"/>
              <a:t>검사제도의 </a:t>
            </a:r>
            <a:r>
              <a:rPr lang="ko-KR" altLang="en-US" sz="2000" b="1" dirty="0"/>
              <a:t>현실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340768"/>
            <a:ext cx="864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최근 </a:t>
            </a:r>
            <a:r>
              <a:rPr lang="en-US" altLang="ko-KR" dirty="0"/>
              <a:t>6</a:t>
            </a:r>
            <a:r>
              <a:rPr lang="ko-KR" altLang="en-US" dirty="0"/>
              <a:t>년간</a:t>
            </a:r>
            <a:r>
              <a:rPr lang="en-US" altLang="ko-KR" dirty="0"/>
              <a:t>(13~18.6)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사실시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현황을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분석 </a:t>
            </a:r>
            <a:r>
              <a:rPr lang="ko-KR" altLang="en-US" dirty="0" smtClean="0"/>
              <a:t>한 </a:t>
            </a:r>
            <a:r>
              <a:rPr lang="ko-KR" altLang="en-US" dirty="0"/>
              <a:t>결과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검사를 마치고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조치 요구하는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데에 걸리는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시간 </a:t>
            </a:r>
            <a:r>
              <a:rPr lang="ko-KR" altLang="en-US" dirty="0" smtClean="0"/>
              <a:t>이 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최대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1,198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</a:t>
            </a:r>
            <a:r>
              <a:rPr lang="ko-KR" altLang="en-US" dirty="0"/>
              <a:t>걸림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*</a:t>
            </a:r>
            <a:r>
              <a:rPr lang="en-US" altLang="ko-KR" dirty="0"/>
              <a:t>3</a:t>
            </a:r>
            <a:r>
              <a:rPr lang="ko-KR" altLang="en-US" dirty="0"/>
              <a:t>년 지난 조치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건</a:t>
            </a:r>
            <a:endParaRPr lang="ko-KR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3429000"/>
            <a:ext cx="813301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Q3. </a:t>
            </a:r>
            <a:endParaRPr lang="en-US" altLang="ko-KR" sz="24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표준처리기간을 </a:t>
            </a:r>
            <a:r>
              <a:rPr lang="ko-KR" altLang="en-US" sz="2000" b="1" dirty="0"/>
              <a:t>감안하더라고 ‘</a:t>
            </a:r>
            <a:r>
              <a:rPr lang="ko-KR" altLang="en-US" sz="2000" b="1" dirty="0" err="1"/>
              <a:t>평가성검사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60</a:t>
            </a:r>
            <a:r>
              <a:rPr lang="ko-KR" altLang="en-US" sz="2000" b="1" dirty="0"/>
              <a:t>일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준법성검사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122</a:t>
            </a:r>
            <a:r>
              <a:rPr lang="ko-KR" altLang="en-US" sz="2000" b="1" dirty="0"/>
              <a:t>일’ </a:t>
            </a:r>
            <a:r>
              <a:rPr lang="ko-KR" altLang="en-US" sz="2000" b="1" dirty="0" smtClean="0"/>
              <a:t>기준 각각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79.4%, 58.6% </a:t>
            </a:r>
            <a:r>
              <a:rPr lang="ko-KR" altLang="en-US" sz="2000" b="1" dirty="0"/>
              <a:t>가 표준처리기간을 지키지 못하고 있는데</a:t>
            </a:r>
            <a:r>
              <a:rPr lang="en-US" altLang="ko-KR" sz="2000" b="1" dirty="0"/>
              <a:t>,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endParaRPr lang="en-US" altLang="ko-KR" sz="2000" b="1" dirty="0" smtClean="0"/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r>
              <a:rPr lang="ko-KR" altLang="en-US" sz="2000" b="1" dirty="0" smtClean="0"/>
              <a:t>이런 </a:t>
            </a:r>
            <a:r>
              <a:rPr lang="ko-KR" altLang="en-US" sz="2000" b="1" dirty="0"/>
              <a:t>실정에서 </a:t>
            </a:r>
            <a:r>
              <a:rPr lang="ko-KR" altLang="en-US" sz="2000" b="1" dirty="0" smtClean="0"/>
              <a:t>종합검사제를 </a:t>
            </a:r>
            <a:r>
              <a:rPr lang="ko-KR" altLang="en-US" sz="2000" b="1" dirty="0"/>
              <a:t>도입하는 것이 효율적인 </a:t>
            </a:r>
            <a:r>
              <a:rPr lang="ko-KR" altLang="en-US" sz="2000" b="1" dirty="0" smtClean="0"/>
              <a:t>검사를 위한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길이라 생각하는가</a:t>
            </a:r>
            <a:r>
              <a:rPr lang="en-US" altLang="ko-KR" sz="2000" b="1" dirty="0"/>
              <a:t>?</a:t>
            </a:r>
            <a:endParaRPr lang="ko-KR" altLang="en-US" sz="2000" b="1" dirty="0"/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5896"/>
              </p:ext>
            </p:extLst>
          </p:nvPr>
        </p:nvGraphicFramePr>
        <p:xfrm>
          <a:off x="1187624" y="1437455"/>
          <a:ext cx="6408712" cy="4469977"/>
        </p:xfrm>
        <a:graphic>
          <a:graphicData uri="http://schemas.openxmlformats.org/drawingml/2006/table">
            <a:tbl>
              <a:tblPr/>
              <a:tblGrid>
                <a:gridCol w="2339665"/>
                <a:gridCol w="1507729"/>
                <a:gridCol w="2561318"/>
              </a:tblGrid>
              <a:tr h="5142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구분　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일수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전체일수 중 비율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42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60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이상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3353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중고딕" pitchFamily="18" charset="-127"/>
                          <a:ea typeface="HY중고딕" pitchFamily="18" charset="-127"/>
                        </a:rPr>
                        <a:t>79.4%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122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이상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2475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58.6%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100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이상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2765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65.5%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200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이상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1681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39.8%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300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이상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1049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24.8%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7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대상기관 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전체수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4224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　</a:t>
                      </a: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-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23728" y="539576"/>
            <a:ext cx="4896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함초롬바탕" pitchFamily="18" charset="-127"/>
              </a:rPr>
              <a:t>&lt;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굴림" pitchFamily="50" charset="-127"/>
              </a:rPr>
              <a:t>지연기간별 조치요구지연일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함초롬바탕" pitchFamily="18" charset="-127"/>
              </a:rPr>
              <a:t>&gt;</a:t>
            </a:r>
            <a:endParaRPr kumimoji="1" lang="en-US" altLang="ko-K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87624" y="587727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0"/>
            <a:r>
              <a:rPr lang="ko-KR" altLang="en-US" sz="1100" dirty="0"/>
              <a:t>*자료</a:t>
            </a:r>
            <a:r>
              <a:rPr lang="en-US" altLang="ko-KR" sz="1100" dirty="0"/>
              <a:t>: </a:t>
            </a:r>
            <a:r>
              <a:rPr lang="ko-KR" altLang="en-US" sz="1100" dirty="0"/>
              <a:t>금융감독원 제출자료</a:t>
            </a:r>
            <a:r>
              <a:rPr lang="en-US" altLang="ko-KR" sz="1100" dirty="0"/>
              <a:t>, </a:t>
            </a:r>
            <a:r>
              <a:rPr lang="ko-KR" altLang="en-US" sz="1100" dirty="0"/>
              <a:t>의원실 재구성</a:t>
            </a:r>
          </a:p>
        </p:txBody>
      </p:sp>
      <p:pic>
        <p:nvPicPr>
          <p:cNvPr id="9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37768" y="724634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spc="-150" dirty="0" smtClean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표준처리기간 단축했다는 </a:t>
            </a:r>
            <a:r>
              <a:rPr lang="ko-KR" altLang="en-US" sz="2000" b="1" dirty="0" err="1"/>
              <a:t>금감원의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자평은</a:t>
            </a:r>
            <a:r>
              <a:rPr lang="en-US" altLang="ko-KR" sz="2000" b="1" dirty="0"/>
              <a:t>?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40213" y="1124743"/>
            <a:ext cx="84249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Q4. </a:t>
            </a:r>
            <a:endParaRPr lang="en-US" altLang="ko-KR" sz="24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처리기간 </a:t>
            </a:r>
            <a:r>
              <a:rPr lang="ko-KR" altLang="en-US" b="1" dirty="0"/>
              <a:t>관련 의원실 자료요구로 제출한 답변자료를 보면</a:t>
            </a:r>
            <a:r>
              <a:rPr lang="en-US" altLang="ko-KR" b="1" dirty="0"/>
              <a:t>,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‘</a:t>
            </a:r>
            <a:r>
              <a:rPr lang="en-US" altLang="ko-KR" b="1" dirty="0"/>
              <a:t>17</a:t>
            </a:r>
            <a:r>
              <a:rPr lang="ko-KR" altLang="en-US" b="1" dirty="0"/>
              <a:t>년 말 지연건수가 </a:t>
            </a:r>
            <a:r>
              <a:rPr lang="en-US" altLang="ko-KR" b="1" dirty="0"/>
              <a:t>261</a:t>
            </a:r>
            <a:r>
              <a:rPr lang="ko-KR" altLang="en-US" b="1" dirty="0"/>
              <a:t>건인데</a:t>
            </a:r>
            <a:r>
              <a:rPr lang="en-US" altLang="ko-KR" b="1" dirty="0"/>
              <a:t>, ‘18</a:t>
            </a:r>
            <a:r>
              <a:rPr lang="ko-KR" altLang="en-US" b="1" dirty="0"/>
              <a:t>년 </a:t>
            </a:r>
            <a:r>
              <a:rPr lang="en-US" altLang="ko-KR" b="1" dirty="0"/>
              <a:t>3</a:t>
            </a:r>
            <a:r>
              <a:rPr lang="ko-KR" altLang="en-US" b="1" dirty="0"/>
              <a:t>월 </a:t>
            </a:r>
            <a:r>
              <a:rPr lang="en-US" altLang="ko-KR" b="1" dirty="0"/>
              <a:t>211</a:t>
            </a:r>
            <a:r>
              <a:rPr lang="ko-KR" altLang="en-US" b="1" dirty="0"/>
              <a:t>건</a:t>
            </a:r>
            <a:r>
              <a:rPr lang="en-US" altLang="ko-KR" b="1" dirty="0"/>
              <a:t>, 6</a:t>
            </a:r>
            <a:r>
              <a:rPr lang="ko-KR" altLang="en-US" b="1" dirty="0"/>
              <a:t>월 </a:t>
            </a:r>
            <a:r>
              <a:rPr lang="en-US" altLang="ko-KR" b="1" dirty="0"/>
              <a:t>136</a:t>
            </a:r>
            <a:r>
              <a:rPr lang="ko-KR" altLang="en-US" b="1" dirty="0"/>
              <a:t>건으로 감소추세에 </a:t>
            </a:r>
            <a:r>
              <a:rPr lang="ko-KR" altLang="en-US" b="1" dirty="0" smtClean="0"/>
              <a:t>있다고 함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- </a:t>
            </a:r>
            <a:r>
              <a:rPr lang="ko-KR" altLang="en-US" b="1" dirty="0"/>
              <a:t>그런데 </a:t>
            </a:r>
            <a:r>
              <a:rPr lang="en-US" altLang="ko-KR" b="1" dirty="0"/>
              <a:t>9</a:t>
            </a:r>
            <a:r>
              <a:rPr lang="ko-KR" altLang="en-US" b="1" dirty="0"/>
              <a:t>월 다시 </a:t>
            </a:r>
            <a:r>
              <a:rPr lang="en-US" altLang="ko-KR" b="1" dirty="0"/>
              <a:t>155</a:t>
            </a:r>
            <a:r>
              <a:rPr lang="ko-KR" altLang="en-US" b="1" dirty="0"/>
              <a:t>건으로 늘어난 것으로 확인되었는데</a:t>
            </a:r>
            <a:r>
              <a:rPr lang="en-US" altLang="ko-KR" b="1" dirty="0"/>
              <a:t>,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이러한 추세가 </a:t>
            </a:r>
            <a:r>
              <a:rPr lang="ko-KR" altLang="en-US" b="1" dirty="0" err="1"/>
              <a:t>금감원의</a:t>
            </a:r>
            <a:r>
              <a:rPr lang="ko-KR" altLang="en-US" b="1" dirty="0"/>
              <a:t> 노력으로 감소되었다고 평가할 수 있는 것인가</a:t>
            </a:r>
            <a:r>
              <a:rPr lang="en-US" altLang="ko-KR" b="1" dirty="0"/>
              <a:t>?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71600" y="4149080"/>
            <a:ext cx="7200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2400" b="1" dirty="0"/>
              <a:t>&lt;</a:t>
            </a:r>
            <a:r>
              <a:rPr lang="ko-KR" altLang="en-US" sz="2400" b="1" dirty="0"/>
              <a:t>표준처리기간 경과 현황</a:t>
            </a:r>
            <a:r>
              <a:rPr lang="en-US" altLang="ko-KR" sz="2400" b="1" dirty="0"/>
              <a:t>&gt;</a:t>
            </a:r>
            <a:endParaRPr lang="ko-KR" altLang="en-US" sz="2400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3174"/>
              </p:ext>
            </p:extLst>
          </p:nvPr>
        </p:nvGraphicFramePr>
        <p:xfrm>
          <a:off x="1448667" y="4849106"/>
          <a:ext cx="5832648" cy="1584176"/>
        </p:xfrm>
        <a:graphic>
          <a:graphicData uri="http://schemas.openxmlformats.org/drawingml/2006/table">
            <a:tbl>
              <a:tblPr/>
              <a:tblGrid>
                <a:gridCol w="1458162"/>
                <a:gridCol w="1458162"/>
                <a:gridCol w="1458162"/>
                <a:gridCol w="1458162"/>
              </a:tblGrid>
              <a:tr h="53732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’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17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말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’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18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373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3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월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9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</a:tr>
              <a:tr h="50952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261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211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136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155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6533434" y="4240123"/>
            <a:ext cx="1440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endParaRPr lang="ko-KR" altLang="en-US" b="1" dirty="0"/>
          </a:p>
          <a:p>
            <a:pPr fontAlgn="base" latinLnBrk="0"/>
            <a:r>
              <a:rPr lang="en-US" altLang="ko-KR" sz="1200" dirty="0"/>
              <a:t>(</a:t>
            </a:r>
            <a:r>
              <a:rPr lang="ko-KR" altLang="en-US" sz="1200" dirty="0"/>
              <a:t>단위 </a:t>
            </a:r>
            <a:r>
              <a:rPr lang="en-US" altLang="ko-KR" sz="1200" dirty="0"/>
              <a:t>: </a:t>
            </a:r>
            <a:r>
              <a:rPr lang="ko-KR" altLang="en-US" sz="1200" dirty="0"/>
              <a:t>건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sp>
        <p:nvSpPr>
          <p:cNvPr id="8" name="직사각형 7"/>
          <p:cNvSpPr/>
          <p:nvPr/>
        </p:nvSpPr>
        <p:spPr>
          <a:xfrm>
            <a:off x="5940152" y="6433282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sz="1200" dirty="0"/>
              <a:t>*자료</a:t>
            </a:r>
            <a:r>
              <a:rPr lang="en-US" altLang="ko-KR" sz="1200" dirty="0"/>
              <a:t>: </a:t>
            </a:r>
            <a:r>
              <a:rPr lang="ko-KR" altLang="en-US" sz="1200" dirty="0"/>
              <a:t>금융감독원</a:t>
            </a:r>
          </a:p>
        </p:txBody>
      </p:sp>
      <p:pic>
        <p:nvPicPr>
          <p:cNvPr id="10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2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886707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처리지연 사유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311095" y="1340768"/>
            <a:ext cx="867850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Q5. </a:t>
            </a:r>
            <a:endParaRPr lang="en-US" altLang="ko-KR" sz="24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더구나 </a:t>
            </a:r>
            <a:r>
              <a:rPr lang="ko-KR" altLang="en-US" b="1" dirty="0"/>
              <a:t>처리지연 사유를 보면 </a:t>
            </a:r>
            <a:r>
              <a:rPr lang="ko-KR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추가사실확인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법률검토 </a:t>
            </a:r>
            <a:r>
              <a:rPr lang="ko-KR" altLang="en-US" b="1" dirty="0" smtClean="0"/>
              <a:t>가 </a:t>
            </a:r>
            <a:r>
              <a:rPr lang="ko-KR" altLang="en-US" b="1" dirty="0"/>
              <a:t>각각 </a:t>
            </a: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35.4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34.8%</a:t>
            </a:r>
            <a:r>
              <a:rPr lang="ko-KR" altLang="en-US" b="1" dirty="0"/>
              <a:t>로 나타났고</a:t>
            </a:r>
            <a:r>
              <a:rPr lang="en-US" altLang="ko-KR" b="1" dirty="0" smtClean="0"/>
              <a:t>,</a:t>
            </a:r>
            <a:r>
              <a:rPr lang="ko-KR" altLang="en-US" b="1" dirty="0"/>
              <a:t> </a:t>
            </a:r>
            <a:r>
              <a:rPr lang="en-US" altLang="ko-KR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16.1</a:t>
            </a:r>
            <a:r>
              <a:rPr lang="en-US" altLang="ko-K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ko-KR" alt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 </a:t>
            </a:r>
            <a:r>
              <a:rPr lang="ko-KR" alt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인력부족 </a:t>
            </a:r>
            <a:r>
              <a:rPr lang="ko-KR" altLang="en-US" b="1" dirty="0" smtClean="0"/>
              <a:t>으로 </a:t>
            </a:r>
            <a:r>
              <a:rPr lang="ko-KR" altLang="en-US" b="1" dirty="0"/>
              <a:t>확인되었는데</a:t>
            </a:r>
            <a:r>
              <a:rPr lang="en-US" altLang="ko-KR" b="1" dirty="0"/>
              <a:t>,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- </a:t>
            </a:r>
            <a:r>
              <a:rPr lang="ko-KR" altLang="en-US" b="1" dirty="0"/>
              <a:t>기존 검사도 처리하게 급급한 지금 이대로의 </a:t>
            </a:r>
            <a:r>
              <a:rPr lang="ko-KR" altLang="en-US" b="1" dirty="0" err="1"/>
              <a:t>금감원의</a:t>
            </a:r>
            <a:r>
              <a:rPr lang="ko-KR" altLang="en-US" b="1" dirty="0"/>
              <a:t> 실정으로 </a:t>
            </a:r>
            <a:r>
              <a:rPr lang="ko-KR" altLang="en-US" b="1" dirty="0" smtClean="0"/>
              <a:t>종합검사제도를 </a:t>
            </a:r>
            <a:r>
              <a:rPr lang="ko-KR" altLang="en-US" b="1" dirty="0"/>
              <a:t>부활한다</a:t>
            </a:r>
            <a:r>
              <a:rPr lang="en-US" altLang="ko-KR" b="1" dirty="0"/>
              <a:t>? </a:t>
            </a:r>
            <a:r>
              <a:rPr lang="ko-KR" altLang="en-US" b="1" dirty="0"/>
              <a:t>효율적인 검사체계가 되겠나</a:t>
            </a:r>
            <a:r>
              <a:rPr lang="en-US" altLang="ko-KR" b="1" dirty="0"/>
              <a:t>? </a:t>
            </a:r>
            <a:r>
              <a:rPr lang="ko-KR" altLang="en-US" b="1" dirty="0"/>
              <a:t>실효성을 담보할 수 있겠나</a:t>
            </a:r>
            <a:r>
              <a:rPr lang="en-US" altLang="ko-KR" b="1" dirty="0"/>
              <a:t>?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253897" y="3971960"/>
            <a:ext cx="4636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2400" b="1" dirty="0"/>
              <a:t>&lt;</a:t>
            </a:r>
            <a:r>
              <a:rPr lang="ko-KR" altLang="en-US" sz="2400" b="1" dirty="0"/>
              <a:t>처리지연 사유</a:t>
            </a:r>
            <a:r>
              <a:rPr lang="en-US" altLang="ko-KR" sz="2400" b="1" dirty="0"/>
              <a:t>(’18.9.30.</a:t>
            </a:r>
            <a:r>
              <a:rPr lang="ko-KR" altLang="en-US" sz="2400" b="1" dirty="0"/>
              <a:t>기준</a:t>
            </a:r>
            <a:r>
              <a:rPr lang="en-US" altLang="ko-KR" sz="2400" b="1" dirty="0"/>
              <a:t>)&gt;</a:t>
            </a:r>
            <a:endParaRPr lang="ko-KR" altLang="en-US" sz="2400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37181"/>
              </p:ext>
            </p:extLst>
          </p:nvPr>
        </p:nvGraphicFramePr>
        <p:xfrm>
          <a:off x="971600" y="4653136"/>
          <a:ext cx="7020783" cy="1800686"/>
        </p:xfrm>
        <a:graphic>
          <a:graphicData uri="http://schemas.openxmlformats.org/drawingml/2006/table">
            <a:tbl>
              <a:tblPr/>
              <a:tblGrid>
                <a:gridCol w="1002969"/>
                <a:gridCol w="1002969"/>
                <a:gridCol w="1002969"/>
                <a:gridCol w="1002969"/>
                <a:gridCol w="1002969"/>
                <a:gridCol w="1002969"/>
                <a:gridCol w="1002969"/>
              </a:tblGrid>
              <a:tr h="131140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5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추가</a:t>
                      </a:r>
                    </a:p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5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사실확인 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5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법률검토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5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인력부족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5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추가검사 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5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유권해석</a:t>
                      </a:r>
                    </a:p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5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요청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기타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합계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</a:tr>
              <a:tr h="4892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55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54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25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10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155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7164288" y="4358331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1200" dirty="0"/>
              <a:t>(</a:t>
            </a:r>
            <a:r>
              <a:rPr lang="ko-KR" altLang="en-US" sz="1200" dirty="0"/>
              <a:t>단위 </a:t>
            </a:r>
            <a:r>
              <a:rPr lang="en-US" altLang="ko-KR" sz="1200" dirty="0"/>
              <a:t>: </a:t>
            </a:r>
            <a:r>
              <a:rPr lang="ko-KR" altLang="en-US" sz="1200" dirty="0"/>
              <a:t>건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sp>
        <p:nvSpPr>
          <p:cNvPr id="8" name="직사각형 7"/>
          <p:cNvSpPr/>
          <p:nvPr/>
        </p:nvSpPr>
        <p:spPr>
          <a:xfrm>
            <a:off x="6537348" y="6453336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sz="1200" dirty="0"/>
              <a:t>*자료</a:t>
            </a:r>
            <a:r>
              <a:rPr lang="en-US" altLang="ko-KR" sz="1200" dirty="0"/>
              <a:t>: </a:t>
            </a:r>
            <a:r>
              <a:rPr lang="ko-KR" altLang="en-US" sz="1200" dirty="0"/>
              <a:t>금융감독원</a:t>
            </a:r>
          </a:p>
        </p:txBody>
      </p:sp>
      <p:pic>
        <p:nvPicPr>
          <p:cNvPr id="10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607</Words>
  <Application>Microsoft Office PowerPoint</Application>
  <PresentationFormat>화면 슬라이드 쇼(4:3)</PresentationFormat>
  <Paragraphs>122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2018-10-12T06:08:01Z</dcterms:created>
  <dcterms:modified xsi:type="dcterms:W3CDTF">2018-10-12T06:09:27Z</dcterms:modified>
</cp:coreProperties>
</file>