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51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42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51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15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57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66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25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99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43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90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90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FF2D-3335-4F3A-8039-BEFBA4DC90A6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6FCE-4647-47C5-AAA4-BE8520F3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2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94894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금융위원회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21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4176" y="1988840"/>
            <a:ext cx="72008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spc="-15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문재인 정부</a:t>
            </a:r>
            <a:r>
              <a:rPr lang="en-US" altLang="ko-KR" sz="3600" spc="-15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sz="3600" spc="-15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채무자까지</a:t>
            </a:r>
            <a:endParaRPr lang="en-US" altLang="ko-KR" sz="3600" spc="-15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spc="-15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포퓰리즘</a:t>
            </a:r>
            <a:r>
              <a:rPr lang="ko-KR" altLang="en-US" sz="3600" spc="-15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대상으로 활용하는가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금융위원회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6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" y="-23472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80728"/>
            <a:ext cx="864096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pc="-150" dirty="0"/>
              <a:t>□  </a:t>
            </a:r>
            <a:r>
              <a:rPr lang="ko-KR" altLang="en-US" dirty="0"/>
              <a:t>정부</a:t>
            </a:r>
            <a:r>
              <a:rPr lang="en-US" altLang="ko-KR" dirty="0"/>
              <a:t>(17.11.29) </a:t>
            </a:r>
            <a:r>
              <a:rPr lang="ko-KR" altLang="en-US" dirty="0"/>
              <a:t>서민대책 일환으로 ‘서민 빚 탕감’ 대책을 대대적 발표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07" y="1556792"/>
            <a:ext cx="8640960" cy="112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“원금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천만원 이하 생계형 소액채무를 </a:t>
            </a:r>
            <a:endParaRPr lang="en-US" altLang="ko-K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이상 상환 완료하지 못한 장기소액연체자가 지원”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807" y="5085184"/>
            <a:ext cx="7576553" cy="133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금융위원회 발표 시 지원 대상자 인원이 몇 명이었는가</a:t>
            </a:r>
            <a:r>
              <a:rPr lang="en-US" altLang="ko-KR" b="1" dirty="0"/>
              <a:t>?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지원 대상자 </a:t>
            </a:r>
            <a:r>
              <a:rPr lang="en-US" altLang="ko-KR" dirty="0"/>
              <a:t>119</a:t>
            </a:r>
            <a:r>
              <a:rPr lang="ko-KR" altLang="en-US" dirty="0"/>
              <a:t>만 </a:t>
            </a:r>
            <a:r>
              <a:rPr lang="en-US" altLang="ko-KR" dirty="0"/>
              <a:t>1</a:t>
            </a:r>
            <a:r>
              <a:rPr lang="ko-KR" altLang="en-US" dirty="0"/>
              <a:t>천명 발표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89849"/>
            <a:ext cx="5976664" cy="2294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0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989" y="908720"/>
            <a:ext cx="8640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pc="-150" dirty="0"/>
              <a:t>□ </a:t>
            </a:r>
            <a:r>
              <a:rPr lang="en-US" altLang="ko-KR" dirty="0"/>
              <a:t>(</a:t>
            </a:r>
            <a:r>
              <a:rPr lang="ko-KR" altLang="en-US" dirty="0"/>
              <a:t>지원 대상자</a:t>
            </a:r>
            <a:r>
              <a:rPr lang="en-US" altLang="ko-KR" dirty="0"/>
              <a:t>)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천명 발표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</a:t>
            </a:r>
            <a:r>
              <a:rPr lang="ko-KR" altLang="en-US" dirty="0"/>
              <a:t>그러나 지난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22</a:t>
            </a:r>
            <a:r>
              <a:rPr lang="ko-KR" altLang="en-US" dirty="0"/>
              <a:t>일 현장 점검 간담회</a:t>
            </a:r>
            <a:r>
              <a:rPr lang="en-US" altLang="ko-KR" dirty="0"/>
              <a:t>(</a:t>
            </a:r>
            <a:r>
              <a:rPr lang="ko-KR" altLang="en-US" dirty="0"/>
              <a:t>주재 김용범 부위원장</a:t>
            </a:r>
            <a:r>
              <a:rPr lang="en-US" altLang="ko-KR" dirty="0"/>
              <a:t>)</a:t>
            </a:r>
            <a:r>
              <a:rPr lang="ko-KR" altLang="en-US" dirty="0"/>
              <a:t>에서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 실제 대상자를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3~40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명으로 추정 </a:t>
            </a:r>
            <a:r>
              <a:rPr lang="ko-KR" altLang="en-US" dirty="0"/>
              <a:t>한다고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수정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‧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변경 </a:t>
            </a:r>
            <a:r>
              <a:rPr lang="ko-KR" altLang="en-US" dirty="0"/>
              <a:t>하여 발표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989" y="306896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Q2.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대책 최초 발표 시 지원 대상자의 숫자가 대폭 축소된 이유가 무엇인가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835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□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금융당국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대폭 감소된 이유</a:t>
            </a:r>
            <a:endParaRPr lang="ko-KR" altLang="en-US" sz="1600" b="1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☞ ‘소멸시효 완성채권 소각정책에 따라 각 금융회사 및 대부업체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소멸시효 완성채권 소각</a:t>
            </a:r>
            <a:r>
              <a:rPr lang="en-US" altLang="ko-KR" dirty="0"/>
              <a:t>, </a:t>
            </a:r>
            <a:r>
              <a:rPr lang="ko-KR" altLang="en-US" dirty="0"/>
              <a:t>상환능력이 있는</a:t>
            </a:r>
            <a:r>
              <a:rPr lang="en-US" altLang="ko-KR" dirty="0"/>
              <a:t>(</a:t>
            </a:r>
            <a:r>
              <a:rPr lang="ko-KR" altLang="en-US" dirty="0"/>
              <a:t>개인회생과 신용회복위원회 진행</a:t>
            </a:r>
            <a:r>
              <a:rPr lang="en-US" altLang="ko-KR" dirty="0"/>
              <a:t>, 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 재산소유 등</a:t>
            </a:r>
            <a:r>
              <a:rPr lang="en-US" altLang="ko-KR" dirty="0"/>
              <a:t>) </a:t>
            </a:r>
            <a:r>
              <a:rPr lang="ko-KR" altLang="en-US" dirty="0"/>
              <a:t>채무자 등으로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수혜대상 예상규모가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명에서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명으로</a:t>
            </a:r>
            <a:r>
              <a:rPr lang="ko-KR" altLang="en-US" sz="2000" b="1" spc="-150" dirty="0">
                <a:solidFill>
                  <a:srgbClr val="FF0000"/>
                </a:solidFill>
              </a:rPr>
              <a:t> </a:t>
            </a:r>
            <a:endParaRPr lang="en-US" altLang="ko-KR" sz="2000" b="1" spc="-150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spc="-150" dirty="0">
                <a:solidFill>
                  <a:srgbClr val="FF0000"/>
                </a:solidFill>
              </a:rPr>
              <a:t>   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대폭 감소 </a:t>
            </a:r>
            <a:r>
              <a:rPr lang="ko-KR" altLang="en-US" spc="-150" dirty="0"/>
              <a:t>함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77072"/>
            <a:ext cx="7776864" cy="133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자연소각 되는 부분과 진행 중인 개인회생 신청자 수를 포함해 대상자를 부풀려 발표한 것은 아닌가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790" y="827420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같은 정책 지난 정부 발표와 차이</a:t>
            </a:r>
            <a:endParaRPr lang="ko-KR" altLang="en-US" sz="2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50468"/>
              </p:ext>
            </p:extLst>
          </p:nvPr>
        </p:nvGraphicFramePr>
        <p:xfrm>
          <a:off x="250655" y="1412776"/>
          <a:ext cx="8642690" cy="4032448"/>
        </p:xfrm>
        <a:graphic>
          <a:graphicData uri="http://schemas.openxmlformats.org/drawingml/2006/table">
            <a:tbl>
              <a:tblPr/>
              <a:tblGrid>
                <a:gridCol w="8642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32448">
                <a:tc>
                  <a:txBody>
                    <a:bodyPr/>
                    <a:lstStyle/>
                    <a:p>
                      <a:pPr marL="273050" marR="0" indent="-27305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7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함초롬바탕"/>
                        </a:rPr>
                        <a:t>박근혜 정부</a:t>
                      </a:r>
                      <a:r>
                        <a:rPr lang="en-US" altLang="ko-KR" sz="27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27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금융위원회 발표</a:t>
                      </a:r>
                      <a:r>
                        <a:rPr lang="en-US" altLang="ko-KR" sz="27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(13.11.29)</a:t>
                      </a:r>
                      <a:endParaRPr lang="ko-KR" altLang="en-US" sz="2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73050" marR="0" indent="-27305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☞ 수혜 대상자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32.6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만 명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신청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24.7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만 명으로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신청률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</a:t>
                      </a:r>
                      <a:r>
                        <a:rPr lang="en-US" altLang="ko-KR" sz="2800" b="1" i="1" kern="0" spc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75.8%</a:t>
                      </a:r>
                      <a:endParaRPr lang="en-US" altLang="ko-KR" sz="2400" b="1" i="1" kern="0" spc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/>
                      </a:endParaRPr>
                    </a:p>
                    <a:p>
                      <a:pPr marL="273050" marR="0" indent="-27305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73050" marR="0" indent="-27305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7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함초롬바탕"/>
                        </a:rPr>
                        <a:t>문재인 정부</a:t>
                      </a:r>
                      <a:r>
                        <a:rPr lang="en-US" altLang="ko-KR" sz="27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, </a:t>
                      </a:r>
                      <a:r>
                        <a:rPr lang="ko-KR" altLang="en-US" sz="2700" b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금융위원회 발표</a:t>
                      </a:r>
                      <a:r>
                        <a:rPr lang="en-US" altLang="ko-KR" sz="2700" b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(18.8.31)</a:t>
                      </a:r>
                      <a:endParaRPr lang="ko-KR" altLang="en-US" sz="2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73050" marR="0" indent="-27305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☞ 수혜 대상자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119.1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만 명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/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신청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6.6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만 명으로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신청률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 </a:t>
                      </a:r>
                      <a:r>
                        <a:rPr lang="en-US" altLang="ko-KR" sz="2800" b="1" i="1" kern="0" spc="0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함초롬바탕"/>
                        </a:rPr>
                        <a:t>5.5%</a:t>
                      </a:r>
                      <a:endParaRPr lang="ko-KR" altLang="en-US" sz="2400" b="1" i="1" kern="0" spc="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73050" marR="0" indent="-273050" algn="just" fontAlgn="base" latinLnBrk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i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* </a:t>
                      </a:r>
                      <a:r>
                        <a:rPr lang="ko-KR" altLang="en-US" sz="2400" i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축소</a:t>
                      </a:r>
                      <a:r>
                        <a:rPr lang="en-US" altLang="ko-KR" sz="2400" i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‧</a:t>
                      </a:r>
                      <a:r>
                        <a:rPr lang="ko-KR" altLang="en-US" sz="2400" i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발표한 실제 대상자</a:t>
                      </a:r>
                      <a:r>
                        <a:rPr lang="en-US" altLang="ko-KR" sz="2400" i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(40</a:t>
                      </a:r>
                      <a:r>
                        <a:rPr lang="ko-KR" altLang="en-US" sz="2400" i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만 명</a:t>
                      </a:r>
                      <a:r>
                        <a:rPr lang="en-US" altLang="ko-KR" sz="2400" i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) </a:t>
                      </a:r>
                      <a:r>
                        <a:rPr lang="ko-KR" altLang="en-US" sz="2400" i="1" kern="0" spc="0" dirty="0">
                          <a:solidFill>
                            <a:srgbClr val="000000"/>
                          </a:solidFill>
                          <a:effectLst/>
                          <a:ea typeface="함초롬바탕"/>
                        </a:rPr>
                        <a:t>감안하더라도 </a:t>
                      </a:r>
                      <a:r>
                        <a:rPr lang="en-US" altLang="ko-KR" sz="2400" i="1" kern="0" spc="0" dirty="0">
                          <a:solidFill>
                            <a:srgbClr val="000000"/>
                          </a:solidFill>
                          <a:effectLst/>
                          <a:latin typeface="함초롬바탕"/>
                        </a:rPr>
                        <a:t>16.5%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80728"/>
            <a:ext cx="8640960" cy="205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Q4.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/>
              <a:t>정부에 따라 금융위원회의 발표 방식이 달라지는 이유가 무엇인가</a:t>
            </a:r>
            <a:r>
              <a:rPr lang="en-US" altLang="ko-KR" sz="2000" dirty="0"/>
              <a:t>?</a:t>
            </a:r>
          </a:p>
          <a:p>
            <a:pPr fontAlgn="base">
              <a:lnSpc>
                <a:spcPct val="150000"/>
              </a:lnSpc>
            </a:pPr>
            <a:r>
              <a:rPr lang="ko-KR" altLang="ko-KR" sz="2000" b="1" dirty="0"/>
              <a:t>☞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또한 축소</a:t>
            </a:r>
            <a:r>
              <a:rPr lang="en-US" altLang="ko-KR" sz="2000" b="1" dirty="0"/>
              <a:t>‧</a:t>
            </a:r>
            <a:r>
              <a:rPr lang="ko-KR" altLang="en-US" sz="2000" b="1" dirty="0"/>
              <a:t>발표한 실제 대상자로 보아도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16.5%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/>
              <a:t>에 불과한 실적인데</a:t>
            </a:r>
            <a:r>
              <a:rPr lang="en-US" altLang="ko-KR" sz="2000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실적이 저조한 이유는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7890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결국 장기연체로 인해 통장도 만들지 못하고 있는 채무자까지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o-KR" altLang="en-US" sz="2400" b="1" i="1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포퓰리즘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대상으로 활용한 정부의 치적 쌓기 바람직하지 않아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ko-KR" altLang="en-US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3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305</Words>
  <Application>Microsoft Office PowerPoint</Application>
  <PresentationFormat>화면 슬라이드 쇼(4:3)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2018-10-11T08:02:22Z</dcterms:created>
  <dcterms:modified xsi:type="dcterms:W3CDTF">2018-10-11T08:06:14Z</dcterms:modified>
</cp:coreProperties>
</file>