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1FFD-A9D7-4856-A608-6622BFC15F7B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9088-899F-4202-9A8B-39570A7DEF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4195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1FFD-A9D7-4856-A608-6622BFC15F7B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9088-899F-4202-9A8B-39570A7DEF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06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1FFD-A9D7-4856-A608-6622BFC15F7B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9088-899F-4202-9A8B-39570A7DEF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625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1FFD-A9D7-4856-A608-6622BFC15F7B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9088-899F-4202-9A8B-39570A7DEF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00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1FFD-A9D7-4856-A608-6622BFC15F7B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9088-899F-4202-9A8B-39570A7DEF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2846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1FFD-A9D7-4856-A608-6622BFC15F7B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9088-899F-4202-9A8B-39570A7DEF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2553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1FFD-A9D7-4856-A608-6622BFC15F7B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9088-899F-4202-9A8B-39570A7DEF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5229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1FFD-A9D7-4856-A608-6622BFC15F7B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9088-899F-4202-9A8B-39570A7DEF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410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1FFD-A9D7-4856-A608-6622BFC15F7B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9088-899F-4202-9A8B-39570A7DEF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354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1FFD-A9D7-4856-A608-6622BFC15F7B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9088-899F-4202-9A8B-39570A7DEF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230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1FFD-A9D7-4856-A608-6622BFC15F7B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9088-899F-4202-9A8B-39570A7DEF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011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81FFD-A9D7-4856-A608-6622BFC15F7B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49088-899F-4202-9A8B-39570A7DEF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780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국민연금 </a:t>
            </a:r>
            <a:r>
              <a:rPr lang="ko-KR" altLang="en-US" dirty="0" err="1" smtClean="0"/>
              <a:t>스튜어드십코드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27" y="2636912"/>
            <a:ext cx="7206819" cy="432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ssembly\Desktop\161229_0252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58" b="100000" l="4133" r="64600">
                        <a14:foregroundMark x1="42498" y1="46675" x2="52875" y2="73700"/>
                        <a14:foregroundMark x1="41779" y1="42080" x2="53908" y2="49879"/>
                        <a14:foregroundMark x1="55256" y1="51270" x2="57143" y2="56530"/>
                        <a14:foregroundMark x1="8895" y1="81741" x2="8895" y2="90206"/>
                        <a14:foregroundMark x1="9075" y1="78053" x2="8041" y2="81258"/>
                        <a14:foregroundMark x1="38589" y1="90750" x2="39578" y2="94619"/>
                        <a14:foregroundMark x1="58176" y1="63422" x2="52606" y2="81560"/>
                        <a14:foregroundMark x1="59030" y1="74909" x2="54897" y2="82950"/>
                        <a14:foregroundMark x1="57188" y1="81318" x2="57367" y2="82225"/>
                        <a14:foregroundMark x1="58760" y1="79141" x2="58086" y2="89903"/>
                        <a14:foregroundMark x1="57323" y1="84099" x2="59973" y2="81137"/>
                        <a14:backgroundMark x1="59164" y1="80411" x2="49146" y2="99879"/>
                        <a14:backgroundMark x1="47664" y1="91838" x2="40431" y2="99637"/>
                        <a14:backgroundMark x1="45867" y1="96070" x2="48158" y2="98609"/>
                        <a14:backgroundMark x1="58176" y1="86759" x2="60647" y2="84462"/>
                        <a14:backgroundMark x1="55391" y1="88573" x2="59344" y2="86276"/>
                        <a14:backgroundMark x1="58176" y1="88331" x2="59164" y2="90206"/>
                        <a14:backgroundMark x1="58041" y1="86397" x2="60872" y2="82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11"/>
          <a:stretch/>
        </p:blipFill>
        <p:spPr bwMode="auto">
          <a:xfrm>
            <a:off x="4932040" y="1796822"/>
            <a:ext cx="4573438" cy="49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1" y="1844824"/>
            <a:ext cx="64875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국 정 감 사</a:t>
            </a:r>
            <a:endParaRPr lang="en-US" altLang="ko-KR" sz="5400" b="1" dirty="0" smtClean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36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(</a:t>
            </a:r>
            <a:r>
              <a:rPr lang="ko-KR" altLang="en-US" sz="36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종합감</a:t>
            </a:r>
            <a:r>
              <a:rPr lang="ko-KR" altLang="en-US" sz="36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사</a:t>
            </a:r>
            <a:r>
              <a:rPr lang="en-US" altLang="ko-KR" sz="36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3256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국민연금 스튜어드십코드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949280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2276872"/>
            <a:ext cx="712879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수상한 퇴직 서약서</a:t>
            </a:r>
          </a:p>
          <a:p>
            <a:pPr algn="ctr"/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[</a:t>
            </a:r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공정거래위원회</a:t>
            </a:r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]</a:t>
            </a:r>
            <a:endParaRPr lang="ko-KR" altLang="en-US" sz="3600" dirty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82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1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323528" y="228600"/>
            <a:ext cx="3661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b="1" dirty="0" smtClean="0"/>
              <a:t>□ </a:t>
            </a:r>
            <a:r>
              <a:rPr lang="en-US" altLang="ko-KR" b="1" dirty="0" err="1" smtClean="0"/>
              <a:t>공정거래위원회</a:t>
            </a:r>
            <a:r>
              <a:rPr lang="en-US" altLang="ko-KR" b="1" dirty="0" smtClean="0"/>
              <a:t> </a:t>
            </a:r>
            <a:r>
              <a:rPr lang="en-US" altLang="ko-KR" b="1" dirty="0" err="1"/>
              <a:t>퇴직자</a:t>
            </a:r>
            <a:r>
              <a:rPr lang="en-US" altLang="ko-KR" b="1" dirty="0"/>
              <a:t> </a:t>
            </a:r>
            <a:r>
              <a:rPr lang="en-US" altLang="ko-KR" b="1" dirty="0" err="1"/>
              <a:t>서약서</a:t>
            </a:r>
            <a:endParaRPr lang="en-US" altLang="ko-KR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82281000" descr="EMB00001fd002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76" y="628223"/>
            <a:ext cx="7266737" cy="622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1915441" y="2869704"/>
            <a:ext cx="6303371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926849" y="3248980"/>
            <a:ext cx="1977185" cy="2520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722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71881" y="404664"/>
            <a:ext cx="9000238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000" b="1" dirty="0"/>
              <a:t>Q1. </a:t>
            </a:r>
            <a:endParaRPr lang="en-US" altLang="ko-KR" sz="2000" b="1" dirty="0" smtClean="0"/>
          </a:p>
          <a:p>
            <a:pPr fontAlgn="base"/>
            <a:endParaRPr lang="en-US" altLang="ko-KR" sz="2000" b="1" dirty="0" smtClean="0"/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공정거래위원회 </a:t>
            </a:r>
            <a:r>
              <a:rPr lang="ko-KR" altLang="en-US" dirty="0"/>
              <a:t>퇴직자 서약서를 보면</a:t>
            </a:r>
            <a:r>
              <a:rPr lang="en-US" altLang="ko-KR" dirty="0"/>
              <a:t>,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「</a:t>
            </a:r>
            <a:r>
              <a:rPr lang="ko-KR" altLang="en-US" dirty="0" err="1"/>
              <a:t>공정위</a:t>
            </a:r>
            <a:r>
              <a:rPr lang="ko-KR" altLang="en-US" dirty="0"/>
              <a:t> 퇴직공무원 윤리규정」을 위반할 경우에는 불이익을 감수하는 것을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서약하는데</a:t>
            </a:r>
            <a:r>
              <a:rPr lang="en-US" altLang="ko-KR" dirty="0"/>
              <a:t>, </a:t>
            </a:r>
            <a:r>
              <a:rPr lang="ko-KR" altLang="en-US" dirty="0"/>
              <a:t>불이익 내용에 수상한 점이 있음</a:t>
            </a:r>
          </a:p>
          <a:p>
            <a:pPr fontAlgn="base">
              <a:lnSpc>
                <a:spcPct val="150000"/>
              </a:lnSpc>
            </a:pP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en-US" altLang="ko-KR" dirty="0" smtClean="0"/>
              <a:t>- </a:t>
            </a:r>
            <a:r>
              <a:rPr lang="ko-KR" altLang="en-US" dirty="0"/>
              <a:t>바로 “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일정기간 위원회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출입금지 </a:t>
            </a:r>
            <a:r>
              <a:rPr lang="ko-KR" altLang="en-US" dirty="0" smtClean="0"/>
              <a:t>”</a:t>
            </a:r>
            <a:r>
              <a:rPr lang="en-US" altLang="ko-KR" dirty="0"/>
              <a:t>, “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소속 회사 등에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통보 </a:t>
            </a:r>
            <a:r>
              <a:rPr lang="ko-KR" altLang="en-US" dirty="0" smtClean="0"/>
              <a:t>” </a:t>
            </a:r>
            <a:r>
              <a:rPr lang="ko-KR" altLang="en-US" dirty="0"/>
              <a:t>내용임</a:t>
            </a:r>
          </a:p>
          <a:p>
            <a:pPr fontAlgn="base">
              <a:lnSpc>
                <a:spcPct val="150000"/>
              </a:lnSpc>
            </a:pP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en-US" altLang="ko-KR" dirty="0" smtClean="0"/>
              <a:t>- </a:t>
            </a:r>
            <a:r>
              <a:rPr lang="ko-KR" altLang="en-US" dirty="0"/>
              <a:t>그렇다면 서약서를 잘 이행한 퇴직자가 </a:t>
            </a:r>
            <a:r>
              <a:rPr lang="ko-KR" altLang="en-US" dirty="0" err="1"/>
              <a:t>공정위를</a:t>
            </a:r>
            <a:r>
              <a:rPr lang="ko-KR" altLang="en-US" dirty="0"/>
              <a:t> 출입하는 것은 이익이 되는 것인가</a:t>
            </a:r>
            <a:r>
              <a:rPr lang="en-US" altLang="ko-KR" dirty="0"/>
              <a:t>?</a:t>
            </a:r>
            <a:endParaRPr lang="ko-KR" altLang="en-US" dirty="0"/>
          </a:p>
          <a:p>
            <a:pPr fontAlgn="base">
              <a:lnSpc>
                <a:spcPct val="150000"/>
              </a:lnSpc>
            </a:pP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en-US" altLang="ko-KR" dirty="0" smtClean="0"/>
              <a:t>- </a:t>
            </a:r>
            <a:r>
              <a:rPr lang="ko-KR" altLang="en-US" dirty="0"/>
              <a:t>어떻게 퇴직자의 </a:t>
            </a:r>
            <a:r>
              <a:rPr lang="ko-KR" altLang="en-US" dirty="0" err="1"/>
              <a:t>공정위</a:t>
            </a:r>
            <a:r>
              <a:rPr lang="ko-KR" altLang="en-US" dirty="0"/>
              <a:t> 출입여부가 이익과 불이익으로 구분할 수 있나</a:t>
            </a:r>
            <a:r>
              <a:rPr lang="en-US" altLang="ko-KR" dirty="0"/>
              <a:t>?</a:t>
            </a:r>
            <a:endParaRPr lang="ko-KR" altLang="en-US" dirty="0"/>
          </a:p>
          <a:p>
            <a:pPr fontAlgn="base">
              <a:lnSpc>
                <a:spcPct val="150000"/>
              </a:lnSpc>
            </a:pP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en-US" altLang="ko-KR" dirty="0" smtClean="0"/>
              <a:t>- </a:t>
            </a:r>
            <a:r>
              <a:rPr lang="ko-KR" altLang="en-US" dirty="0"/>
              <a:t>고질적인 친정로비 행태를 묵인하거나</a:t>
            </a:r>
            <a:r>
              <a:rPr lang="en-US" altLang="ko-KR" dirty="0"/>
              <a:t>, </a:t>
            </a:r>
            <a:r>
              <a:rPr lang="ko-KR" altLang="en-US" dirty="0"/>
              <a:t>더 나아가 권장하는 것 아닌가</a:t>
            </a:r>
            <a:r>
              <a:rPr lang="en-US" altLang="ko-KR" dirty="0"/>
              <a:t>?</a:t>
            </a:r>
            <a:endParaRPr lang="ko-KR" altLang="en-US" dirty="0"/>
          </a:p>
          <a:p>
            <a:pPr fontAlgn="base">
              <a:lnSpc>
                <a:spcPct val="150000"/>
              </a:lnSpc>
            </a:pP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en-US" altLang="ko-KR" dirty="0" smtClean="0"/>
              <a:t>- </a:t>
            </a:r>
            <a:r>
              <a:rPr lang="ko-KR" altLang="en-US" dirty="0"/>
              <a:t>이게 바로 현재 김상조 위원장의 공정위임</a:t>
            </a:r>
            <a:r>
              <a:rPr lang="en-US" altLang="ko-KR" dirty="0"/>
              <a:t>. </a:t>
            </a:r>
            <a:r>
              <a:rPr lang="ko-KR" altLang="en-US" dirty="0"/>
              <a:t>소위 개혁이라는 것은 찾아볼 수가 없음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129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79512" y="228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ko-KR" altLang="en-US" b="1" dirty="0"/>
              <a:t>□</a:t>
            </a:r>
            <a:r>
              <a:rPr lang="ko-KR" altLang="en-US" b="1" dirty="0" smtClean="0"/>
              <a:t> </a:t>
            </a:r>
            <a:r>
              <a:rPr lang="ko-KR" altLang="en-US" b="1" dirty="0"/>
              <a:t>공정거래위원회 퇴직자 보안서약서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46118856" descr="EMB00001fd0023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80264"/>
            <a:ext cx="7776864" cy="616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755576" y="3645024"/>
            <a:ext cx="7704856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1907704" y="4077072"/>
            <a:ext cx="640871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1187624" y="4365104"/>
            <a:ext cx="302433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26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323528" y="505669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Q2. </a:t>
            </a:r>
            <a:endParaRPr lang="en-US" altLang="ko-KR" sz="2000" b="1" dirty="0" smtClean="0"/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퇴직자의 </a:t>
            </a:r>
            <a:r>
              <a:rPr lang="ko-KR" altLang="en-US" dirty="0"/>
              <a:t>보안서약서도 마찬가지임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>
              <a:lnSpc>
                <a:spcPct val="150000"/>
              </a:lnSpc>
            </a:pPr>
            <a:endParaRPr lang="en-US" altLang="ko-KR" dirty="0" smtClean="0"/>
          </a:p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dirty="0" smtClean="0"/>
              <a:t>내용 </a:t>
            </a:r>
            <a:r>
              <a:rPr lang="ko-KR" altLang="en-US" dirty="0"/>
              <a:t>중 “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본인이 외부에 공연히 유포하여 발생한 사태에 대하여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동기여하를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막론하고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민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‧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형사상의 책임을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진다 </a:t>
            </a:r>
            <a:r>
              <a:rPr lang="ko-KR" altLang="en-US" dirty="0" smtClean="0"/>
              <a:t>” 라는 </a:t>
            </a:r>
            <a:r>
              <a:rPr lang="ko-KR" altLang="en-US" dirty="0"/>
              <a:t>부분이 있는데</a:t>
            </a:r>
            <a:r>
              <a:rPr lang="en-US" altLang="ko-KR" dirty="0"/>
              <a:t>,</a:t>
            </a:r>
            <a:endParaRPr lang="ko-KR" altLang="en-US" dirty="0"/>
          </a:p>
          <a:p>
            <a:pPr fontAlgn="base">
              <a:lnSpc>
                <a:spcPct val="150000"/>
              </a:lnSpc>
            </a:pP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en-US" altLang="ko-KR" dirty="0" smtClean="0"/>
              <a:t>-  </a:t>
            </a:r>
            <a:r>
              <a:rPr lang="ko-KR" altLang="en-US" dirty="0" smtClean="0"/>
              <a:t>동기여하를 </a:t>
            </a:r>
            <a:r>
              <a:rPr lang="ko-KR" altLang="en-US" dirty="0"/>
              <a:t>막론해 책임을 지우는 곳이 어디 있나</a:t>
            </a:r>
            <a:r>
              <a:rPr lang="en-US" altLang="ko-KR" dirty="0"/>
              <a:t>? </a:t>
            </a:r>
            <a:endParaRPr lang="ko-KR" altLang="en-US" dirty="0"/>
          </a:p>
          <a:p>
            <a:pPr fontAlgn="base">
              <a:lnSpc>
                <a:spcPct val="150000"/>
              </a:lnSpc>
            </a:pPr>
            <a:endParaRPr lang="en-US" altLang="ko-KR" dirty="0" smtClean="0"/>
          </a:p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dirty="0" smtClean="0"/>
              <a:t>한마디로 </a:t>
            </a:r>
            <a:r>
              <a:rPr lang="ko-KR" altLang="en-US" dirty="0"/>
              <a:t>퇴직자는 언제</a:t>
            </a:r>
            <a:r>
              <a:rPr lang="en-US" altLang="ko-KR" dirty="0"/>
              <a:t>, </a:t>
            </a:r>
            <a:r>
              <a:rPr lang="ko-KR" altLang="en-US" dirty="0"/>
              <a:t>어디서든 조직에 대해서 입도 뻥끗하지 말라는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smtClean="0"/>
              <a:t>소리 </a:t>
            </a:r>
            <a:r>
              <a:rPr lang="ko-KR" altLang="en-US" dirty="0"/>
              <a:t>아닌가</a:t>
            </a:r>
            <a:r>
              <a:rPr lang="en-US" altLang="ko-KR" dirty="0"/>
              <a:t>?</a:t>
            </a:r>
            <a:endParaRPr lang="ko-KR" altLang="en-US" dirty="0"/>
          </a:p>
          <a:p>
            <a:pPr fontAlgn="base">
              <a:lnSpc>
                <a:spcPct val="150000"/>
              </a:lnSpc>
            </a:pPr>
            <a:endParaRPr lang="en-US" altLang="ko-KR" dirty="0" smtClean="0"/>
          </a:p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dirty="0" smtClean="0"/>
              <a:t>가장 </a:t>
            </a:r>
            <a:r>
              <a:rPr lang="ko-KR" altLang="en-US" dirty="0" err="1" smtClean="0"/>
              <a:t>공정해야할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공정위에서</a:t>
            </a:r>
            <a:r>
              <a:rPr lang="ko-KR" altLang="en-US" dirty="0" smtClean="0"/>
              <a:t> 가장 불공정한 서약서를 받고 있음</a:t>
            </a:r>
            <a:r>
              <a:rPr lang="en-US" altLang="ko-KR" dirty="0" smtClean="0"/>
              <a:t>, </a:t>
            </a:r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smtClean="0"/>
              <a:t>바로 개선 바람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831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26021" y="1556792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법무부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국가공무원 법 상 </a:t>
            </a:r>
            <a:r>
              <a:rPr lang="ko-KR" alt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비밀유지 조항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dirty="0" smtClean="0"/>
              <a:t>이 있기 때문에 별도로 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퇴직 서약서는 존재하지 않음</a:t>
            </a:r>
            <a:r>
              <a:rPr lang="en-US" altLang="ko-KR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2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3990255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공정위의</a:t>
            </a:r>
            <a:r>
              <a:rPr lang="ko-KR" alt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불공정한 퇴직 서약서 폐지 필요</a:t>
            </a:r>
            <a:endParaRPr lang="ko-KR" alt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608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208</Words>
  <Application>Microsoft Office PowerPoint</Application>
  <PresentationFormat>화면 슬라이드 쇼(4:3)</PresentationFormat>
  <Paragraphs>45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국민연금 스튜어드십코드</vt:lpstr>
      <vt:lpstr>국민연금 스튜어드십코드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국민연금 스튜어드십코드</dc:title>
  <dc:creator>assembly</dc:creator>
  <cp:lastModifiedBy>assembly</cp:lastModifiedBy>
  <cp:revision>1</cp:revision>
  <dcterms:created xsi:type="dcterms:W3CDTF">2018-10-25T11:16:23Z</dcterms:created>
  <dcterms:modified xsi:type="dcterms:W3CDTF">2018-10-25T11:25:47Z</dcterms:modified>
</cp:coreProperties>
</file>