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878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066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4966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993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4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352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990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166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2641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843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40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AD04C-0BFC-4931-A2CC-3BDC2AE00D2E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54B6C-34FF-478E-9FA3-CE2D2D9CA90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62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3140968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552" y="908720"/>
            <a:ext cx="64875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spc="6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spc="600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endParaRPr lang="en-US" altLang="ko-KR" sz="40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677123" y="2132856"/>
            <a:ext cx="3600399" cy="1815882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한국자산관리공사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한국주택금융공사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 err="1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한국예탁결제원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신용보증기금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209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국민연금 스튜어드십코드</a:t>
            </a:r>
            <a:endParaRPr lang="ko-KR" altLang="en-US" dirty="0"/>
          </a:p>
        </p:txBody>
      </p:sp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새로운 신용판별 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Tool </a:t>
            </a:r>
          </a:p>
          <a:p>
            <a:pPr algn="ctr" fontAlgn="base" latinLnBrk="0"/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도입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필요</a:t>
            </a:r>
            <a:endParaRPr lang="en-US" altLang="ko-KR" sz="3600" dirty="0" smtClean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fontAlgn="base" latinLnBrk="0"/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신용보증기금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0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37989" y="457200"/>
            <a:ext cx="8640960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spc="-150" dirty="0" smtClean="0"/>
              <a:t>□ 신용보증기금 보증서 발급 시</a:t>
            </a:r>
            <a:endParaRPr lang="en-US" altLang="ko-KR" sz="2000" b="1" spc="-150" dirty="0" smtClean="0"/>
          </a:p>
          <a:p>
            <a:pPr>
              <a:lnSpc>
                <a:spcPct val="150000"/>
              </a:lnSpc>
            </a:pPr>
            <a:r>
              <a:rPr lang="ko-KR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</a:t>
            </a:r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보증가능여부 판단할 때 재무제표 중심으로 신용 파악</a:t>
            </a:r>
            <a:endParaRPr lang="ko-KR" alt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556792"/>
            <a:ext cx="8640960" cy="923330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참고</a:t>
            </a:r>
            <a:r>
              <a:rPr lang="en-US" altLang="ko-KR" b="1" dirty="0" smtClean="0"/>
              <a:t>&gt;</a:t>
            </a:r>
          </a:p>
          <a:p>
            <a:r>
              <a:rPr lang="ko-KR" altLang="en-US" dirty="0" smtClean="0"/>
              <a:t>대표자 경력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기업의 기술력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거래처 신용도 등 고려</a:t>
            </a:r>
            <a:endParaRPr lang="en-US" altLang="ko-KR" dirty="0" smtClean="0"/>
          </a:p>
          <a:p>
            <a:r>
              <a:rPr lang="ko-KR" altLang="en-US" spc="-150" dirty="0" smtClean="0"/>
              <a:t>금융거래상황과 재무제표를 기반으로 산출하는 종합 신용등급으로 보증가능 여부 판단</a:t>
            </a:r>
            <a:endParaRPr lang="ko-KR" altLang="en-US" spc="-150" dirty="0"/>
          </a:p>
        </p:txBody>
      </p:sp>
      <p:sp>
        <p:nvSpPr>
          <p:cNvPr id="5" name="TextBox 4"/>
          <p:cNvSpPr txBox="1"/>
          <p:nvPr/>
        </p:nvSpPr>
        <p:spPr>
          <a:xfrm>
            <a:off x="265269" y="2773377"/>
            <a:ext cx="4306949" cy="2031325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ko-KR" altLang="en-US" b="1" spc="-150" dirty="0" smtClean="0"/>
              <a:t>□ 재무제표 전년 말 기준으로 작성된 것</a:t>
            </a:r>
            <a:endParaRPr lang="en-US" altLang="ko-KR" b="1" spc="-150" dirty="0" smtClean="0"/>
          </a:p>
          <a:p>
            <a:endParaRPr lang="en-US" altLang="ko-KR" b="1" spc="-150" dirty="0" smtClean="0"/>
          </a:p>
          <a:p>
            <a:endParaRPr lang="en-US" altLang="ko-KR" b="1" spc="-150" dirty="0" smtClean="0"/>
          </a:p>
          <a:p>
            <a:r>
              <a:rPr lang="ko-KR" altLang="en-US" b="1" spc="-150" dirty="0"/>
              <a:t>□ </a:t>
            </a:r>
            <a:r>
              <a:rPr lang="ko-KR" altLang="en-US" b="1" spc="-150" dirty="0" smtClean="0"/>
              <a:t>통상 기업의 결산기는 </a:t>
            </a:r>
            <a:r>
              <a:rPr lang="en-US" altLang="ko-KR" b="1" spc="-150" dirty="0" smtClean="0"/>
              <a:t>12</a:t>
            </a:r>
            <a:r>
              <a:rPr lang="ko-KR" altLang="en-US" b="1" spc="-150" dirty="0" smtClean="0"/>
              <a:t>월</a:t>
            </a:r>
            <a:endParaRPr lang="en-US" altLang="ko-KR" b="1" spc="-150" dirty="0" smtClean="0"/>
          </a:p>
          <a:p>
            <a:endParaRPr lang="en-US" altLang="ko-KR" b="1" spc="-150" dirty="0" smtClean="0"/>
          </a:p>
          <a:p>
            <a:endParaRPr lang="en-US" altLang="ko-KR" b="1" spc="-150" dirty="0"/>
          </a:p>
          <a:p>
            <a:r>
              <a:rPr lang="ko-KR" altLang="en-US" b="1" spc="-150" dirty="0" smtClean="0"/>
              <a:t>□ 결산기 경과 재무제표 작성</a:t>
            </a:r>
            <a:endParaRPr lang="ko-KR" altLang="en-US" dirty="0"/>
          </a:p>
        </p:txBody>
      </p:sp>
      <p:sp>
        <p:nvSpPr>
          <p:cNvPr id="11" name="아래쪽 화살표 10"/>
          <p:cNvSpPr/>
          <p:nvPr/>
        </p:nvSpPr>
        <p:spPr>
          <a:xfrm>
            <a:off x="1763688" y="3248980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아래쪽 화살표 11"/>
          <p:cNvSpPr/>
          <p:nvPr/>
        </p:nvSpPr>
        <p:spPr>
          <a:xfrm>
            <a:off x="1763688" y="4017261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65269" y="4941168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 - </a:t>
            </a:r>
            <a:r>
              <a:rPr lang="ko-KR" altLang="en-US" dirty="0" smtClean="0"/>
              <a:t>신보 및 금융기관들은 위와 같이 작성된 재무제표를 기반으로 신용등급 산출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- </a:t>
            </a:r>
            <a:r>
              <a:rPr lang="ko-KR" altLang="en-US" dirty="0" smtClean="0"/>
              <a:t>추가여신을 제공할지 여부를 판단하는 지표로 활용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- </a:t>
            </a:r>
            <a:r>
              <a:rPr lang="ko-KR" altLang="en-US" dirty="0" smtClean="0"/>
              <a:t>통상 금융기관의 신용등급은 기업의 재무적 성과 반영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- (</a:t>
            </a:r>
            <a:r>
              <a:rPr lang="ko-KR" altLang="en-US" dirty="0" smtClean="0"/>
              <a:t>경영상 변동 </a:t>
            </a:r>
            <a:r>
              <a:rPr lang="en-US" altLang="ko-KR" dirty="0" smtClean="0"/>
              <a:t>x) </a:t>
            </a:r>
            <a:r>
              <a:rPr lang="ko-KR" altLang="en-US" dirty="0" smtClean="0"/>
              <a:t>한동안 지속적으로 유지</a:t>
            </a:r>
            <a:endParaRPr lang="ko-KR" altLang="en-US" dirty="0"/>
          </a:p>
        </p:txBody>
      </p:sp>
      <p:pic>
        <p:nvPicPr>
          <p:cNvPr id="14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95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35918" y="404664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pc="-150" dirty="0" smtClean="0"/>
              <a:t>□ 하지만</a:t>
            </a:r>
            <a:r>
              <a:rPr lang="en-US" altLang="ko-KR" b="1" spc="-150" dirty="0" smtClean="0"/>
              <a:t>, </a:t>
            </a:r>
            <a:r>
              <a:rPr lang="ko-KR" altLang="en-US" b="1" spc="-150" dirty="0" smtClean="0"/>
              <a:t>해당기업이 회계연도 중 </a:t>
            </a:r>
            <a:r>
              <a:rPr lang="en-US" altLang="ko-KR" b="1" spc="-150" dirty="0"/>
              <a:t> </a:t>
            </a:r>
            <a:r>
              <a:rPr lang="ko-KR" altLang="en-US" b="1" spc="-150" dirty="0" smtClean="0"/>
              <a:t>기업의 신용도에 긍정적이 요소 발생 </a:t>
            </a:r>
            <a:endParaRPr lang="en-US" altLang="ko-KR" b="1" spc="-150" dirty="0" smtClean="0"/>
          </a:p>
          <a:p>
            <a:pPr>
              <a:lnSpc>
                <a:spcPct val="150000"/>
              </a:lnSpc>
            </a:pPr>
            <a:r>
              <a:rPr lang="en-US" altLang="ko-KR" b="1" spc="-150" dirty="0" smtClean="0"/>
              <a:t>   </a:t>
            </a:r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</a:t>
            </a:r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신용평가에 반영 안됨</a:t>
            </a:r>
            <a:endParaRPr lang="ko-KR" alt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989" y="1340768"/>
            <a:ext cx="4320480" cy="923330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ko-KR" altLang="en-US" dirty="0" smtClean="0"/>
              <a:t>신용도 긍정적 요소 예</a:t>
            </a:r>
            <a:endParaRPr lang="en-US" altLang="ko-KR" dirty="0" smtClean="0"/>
          </a:p>
          <a:p>
            <a:pPr marL="285750" indent="-285750">
              <a:buFontTx/>
              <a:buChar char="-"/>
            </a:pPr>
            <a:r>
              <a:rPr lang="ko-KR" altLang="en-US" dirty="0" smtClean="0"/>
              <a:t>대규모 수출계약</a:t>
            </a:r>
            <a:endParaRPr lang="en-US" altLang="ko-KR" dirty="0" smtClean="0"/>
          </a:p>
          <a:p>
            <a:pPr marL="285750" indent="-285750">
              <a:buFontTx/>
              <a:buChar char="-"/>
            </a:pPr>
            <a:r>
              <a:rPr lang="ko-KR" altLang="en-US" dirty="0" smtClean="0"/>
              <a:t>공공기관과 대규모 거래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5918" y="2551837"/>
            <a:ext cx="85104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spc="-150" dirty="0" smtClean="0"/>
              <a:t>Q1.</a:t>
            </a:r>
          </a:p>
          <a:p>
            <a:r>
              <a:rPr lang="ko-KR" altLang="en-US" b="1" spc="-150" dirty="0" smtClean="0"/>
              <a:t>따라서</a:t>
            </a:r>
            <a:r>
              <a:rPr lang="en-US" altLang="ko-KR" b="1" spc="-150" dirty="0" smtClean="0"/>
              <a:t>, </a:t>
            </a:r>
            <a:r>
              <a:rPr lang="ko-KR" altLang="en-US" b="1" spc="-150" dirty="0" smtClean="0"/>
              <a:t>기업자체의 신용평가등급 외에 기업 간 거래 성실도를 측정하는 새로운 </a:t>
            </a:r>
            <a:r>
              <a:rPr lang="en-US" altLang="ko-KR" b="1" spc="-150" dirty="0" smtClean="0"/>
              <a:t>‘</a:t>
            </a:r>
            <a:r>
              <a:rPr lang="ko-KR" altLang="en-US" b="1" spc="-150" dirty="0" smtClean="0"/>
              <a:t>신용판별 </a:t>
            </a:r>
            <a:r>
              <a:rPr lang="en-US" altLang="ko-KR" b="1" spc="-150" dirty="0" smtClean="0"/>
              <a:t>Tool’ </a:t>
            </a:r>
            <a:r>
              <a:rPr lang="ko-KR" altLang="en-US" b="1" spc="-150" dirty="0" smtClean="0"/>
              <a:t>도입이 필요하다 생각하는데</a:t>
            </a:r>
            <a:r>
              <a:rPr lang="en-US" altLang="ko-KR" b="1" spc="-150" dirty="0" smtClean="0"/>
              <a:t>?</a:t>
            </a:r>
          </a:p>
          <a:p>
            <a:endParaRPr lang="en-US" altLang="ko-KR" b="1" spc="-150" dirty="0"/>
          </a:p>
          <a:p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이것이 신용보증기금의 설립 목적에도 부합</a:t>
            </a:r>
            <a:endParaRPr lang="en-US" altLang="ko-KR" b="1" i="1" spc="-15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ko-KR" sz="700" b="1" i="1" spc="-15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보수적으로 서류평가만 해서 자금 보증지원을 하는 것은 일반 은행 방식</a:t>
            </a:r>
            <a:endParaRPr lang="ko-KR" alt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843739"/>
              </p:ext>
            </p:extLst>
          </p:nvPr>
        </p:nvGraphicFramePr>
        <p:xfrm>
          <a:off x="260691" y="4653136"/>
          <a:ext cx="7862403" cy="1986534"/>
        </p:xfrm>
        <a:graphic>
          <a:graphicData uri="http://schemas.openxmlformats.org/drawingml/2006/table">
            <a:tbl>
              <a:tblPr/>
              <a:tblGrid>
                <a:gridCol w="7862403"/>
              </a:tblGrid>
              <a:tr h="1329436">
                <a:tc>
                  <a:txBody>
                    <a:bodyPr/>
                    <a:lstStyle/>
                    <a:p>
                      <a:pPr marL="346710" marR="45720" indent="-34671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[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신용보증기금법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]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4572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제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1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조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(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목적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) 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이 법은 신용보증기금을 설립하여 담보능력이 미약한 기업의 채무를 보증하게 하여 기업의 자금융통을 원활히 하고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, </a:t>
                      </a:r>
                      <a:r>
                        <a:rPr lang="ko-KR" altLang="en-US" sz="1600" b="1" i="1" u="sng" kern="0" spc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신용정보의 효율적인 관리</a:t>
                      </a:r>
                      <a:r>
                        <a:rPr lang="en-US" altLang="ko-KR" sz="1600" b="1" i="1" u="sng" kern="0" spc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휴먼명조"/>
                        </a:rPr>
                        <a:t>·</a:t>
                      </a:r>
                      <a:r>
                        <a:rPr lang="ko-KR" altLang="en-US" sz="1600" b="1" i="1" u="sng" kern="0" spc="0" dirty="0">
                          <a:solidFill>
                            <a:srgbClr val="FF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ea typeface="휴먼명조"/>
                        </a:rPr>
                        <a:t>운용을 통하여 건전한 신용질서를 확립함으로써 균형 있는 국민경제의 발전에 이바지함을 목적</a:t>
                      </a: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으로 한다</a:t>
                      </a:r>
                      <a:r>
                        <a:rPr lang="en-US" altLang="ko-KR" sz="16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.</a:t>
                      </a:r>
                      <a:endParaRPr lang="ko-KR" altLang="en-US" sz="16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0795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23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480011"/>
            <a:ext cx="8640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pc="-150" dirty="0" smtClean="0"/>
              <a:t>□ 해외사례</a:t>
            </a:r>
            <a:endParaRPr lang="en-US" altLang="ko-KR" b="1" spc="-150" dirty="0" smtClean="0"/>
          </a:p>
          <a:p>
            <a:pPr>
              <a:lnSpc>
                <a:spcPct val="150000"/>
              </a:lnSpc>
            </a:pPr>
            <a:r>
              <a:rPr lang="ko-KR" altLang="ko-KR" b="1" spc="-150" dirty="0" smtClean="0"/>
              <a:t>☞</a:t>
            </a:r>
            <a:r>
              <a:rPr lang="en-US" altLang="ko-KR" b="1" spc="-150" dirty="0" smtClean="0"/>
              <a:t> </a:t>
            </a:r>
            <a:r>
              <a:rPr lang="en-US" altLang="ko-KR" sz="2000" b="1" i="1" spc="-15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Paydex</a:t>
            </a:r>
            <a:r>
              <a:rPr lang="en-US" altLang="ko-KR" sz="2000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spc="-150" dirty="0" smtClean="0"/>
              <a:t>라는 평가방식 있음</a:t>
            </a:r>
            <a:endParaRPr lang="en-US" altLang="ko-KR" b="1" spc="-150" dirty="0" smtClean="0"/>
          </a:p>
          <a:p>
            <a:pPr>
              <a:lnSpc>
                <a:spcPct val="150000"/>
              </a:lnSpc>
            </a:pPr>
            <a:r>
              <a:rPr lang="en-US" altLang="ko-KR" b="1" spc="-150" dirty="0" smtClean="0"/>
              <a:t>(</a:t>
            </a:r>
            <a:r>
              <a:rPr lang="ko-KR" altLang="en-US" b="1" spc="-150" dirty="0" smtClean="0"/>
              <a:t>거래처에 지불하는 정보를 기반으로 신용점수를 산출</a:t>
            </a:r>
            <a:r>
              <a:rPr lang="en-US" altLang="ko-KR" b="1" spc="-150" dirty="0" smtClean="0"/>
              <a:t>)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7208" y="1916832"/>
            <a:ext cx="8640960" cy="923330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[</a:t>
            </a:r>
            <a:r>
              <a:rPr lang="en-US" altLang="ko-KR" dirty="0" err="1" smtClean="0"/>
              <a:t>Paydex</a:t>
            </a:r>
            <a:r>
              <a:rPr lang="ko-KR" altLang="en-US" dirty="0" smtClean="0"/>
              <a:t>란</a:t>
            </a:r>
            <a:r>
              <a:rPr lang="en-US" altLang="ko-KR" dirty="0" smtClean="0"/>
              <a:t>?] </a:t>
            </a:r>
          </a:p>
          <a:p>
            <a:r>
              <a:rPr lang="ko-KR" altLang="en-US" dirty="0" smtClean="0"/>
              <a:t>신용거래시장이 활성화된 미국에서 신용평가등급 외에 사업체가 거래처한테 지불하는 </a:t>
            </a:r>
            <a:r>
              <a:rPr lang="ko-KR" altLang="en-US" dirty="0" err="1" smtClean="0"/>
              <a:t>페이먼트를</a:t>
            </a:r>
            <a:r>
              <a:rPr lang="ko-KR" altLang="en-US" dirty="0" smtClean="0"/>
              <a:t> 얼마나 제때에 하는가에 따라 평점을 산출하는 방식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905841"/>
              </p:ext>
            </p:extLst>
          </p:nvPr>
        </p:nvGraphicFramePr>
        <p:xfrm>
          <a:off x="267208" y="3429000"/>
          <a:ext cx="8625272" cy="2724150"/>
        </p:xfrm>
        <a:graphic>
          <a:graphicData uri="http://schemas.openxmlformats.org/drawingml/2006/table">
            <a:tbl>
              <a:tblPr/>
              <a:tblGrid>
                <a:gridCol w="8625272"/>
              </a:tblGrid>
              <a:tr h="201993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&lt;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해외사례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&gt;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260350" marR="0" indent="-26035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○ 미국의 경우 스몰 비즈니스의 신용평가를 전문적으로 하는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크레딧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 에이전시로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‘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던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앤드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브래드스트리트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(Dun &amp; </a:t>
                      </a:r>
                      <a:r>
                        <a:rPr lang="en-US" altLang="ko-KR" sz="1400" kern="0" spc="0" dirty="0" err="1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Bradstreet:D&amp;B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)’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가 있고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, D&amp;B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에서 공개하는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던스넘버를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페이덱스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한양신명조"/>
                        </a:rPr>
                        <a:t>(PAYDEX)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한양신명조"/>
                        </a:rPr>
                        <a:t>넘버라고 부른다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323850" marR="0" indent="-323850" algn="just" fontAlgn="base" latinLnBrk="1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 smtClean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    -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DUNS No :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기업이 연방정부의 조달계약에 참여 또는 정부자금지원을 받기 위해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D&amp;B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의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BUNS NUMBER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가 필수적으로 필요해 이를 위해 기업들은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</a:rPr>
                        <a:t>D&amp;B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ea typeface="휴먼명조"/>
                        </a:rPr>
                        <a:t>에 회원등록을 하고 재무상태 및 상거래기록 등의 정보를 제공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9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85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51520" y="620688"/>
            <a:ext cx="8640960" cy="4247317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ko-KR" dirty="0" smtClean="0"/>
          </a:p>
          <a:p>
            <a:r>
              <a:rPr lang="en-US" altLang="ko-KR" sz="2000" b="1" dirty="0" smtClean="0"/>
              <a:t>&lt;</a:t>
            </a:r>
            <a:r>
              <a:rPr lang="ko-KR" altLang="en-US" sz="2000" b="1" dirty="0" smtClean="0"/>
              <a:t>한국형 </a:t>
            </a:r>
            <a:r>
              <a:rPr lang="en-US" altLang="ko-KR" sz="2000" b="1" dirty="0" err="1" smtClean="0"/>
              <a:t>Paydex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도입 필요</a:t>
            </a:r>
            <a:r>
              <a:rPr lang="en-US" altLang="ko-KR" sz="2000" b="1" dirty="0" smtClean="0"/>
              <a:t>&gt;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1) </a:t>
            </a:r>
            <a:r>
              <a:rPr lang="ko-KR" alt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신용평가등급과 거래성</a:t>
            </a:r>
            <a:r>
              <a:rPr lang="ko-KR" alt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실</a:t>
            </a:r>
            <a:r>
              <a:rPr lang="ko-KR" alt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</a:t>
            </a:r>
            <a:r>
              <a:rPr lang="ko-KR" altLang="en-US" dirty="0" smtClean="0"/>
              <a:t>를 동시 측정 </a:t>
            </a:r>
            <a:r>
              <a:rPr lang="ko-KR" alt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금융기관의 여신건전성을 확보 </a:t>
            </a:r>
            <a:r>
              <a:rPr lang="ko-KR" altLang="en-US" dirty="0" smtClean="0"/>
              <a:t>및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현금 대신 신용거래의 관행을 정착할 필요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중소기업의 경우 </a:t>
            </a:r>
            <a:r>
              <a:rPr lang="ko-KR" alt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재무지표 취약의 신뢰성 부족</a:t>
            </a:r>
            <a:r>
              <a:rPr lang="ko-KR" altLang="en-US" dirty="0" smtClean="0"/>
              <a:t>으로 인해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상거래의 성실도 등의 활용을 통한 보완이 필수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3) </a:t>
            </a:r>
            <a:r>
              <a:rPr lang="ko-KR" altLang="en-US" dirty="0" smtClean="0"/>
              <a:t>신보는 </a:t>
            </a:r>
            <a:r>
              <a:rPr lang="en-US" altLang="ko-K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만개 기업 </a:t>
            </a:r>
            <a:r>
              <a:rPr lang="ko-KR" altLang="en-US" dirty="0" smtClean="0"/>
              <a:t>의 재무 </a:t>
            </a:r>
            <a:r>
              <a:rPr lang="ko-KR" altLang="en-US" dirty="0" err="1" smtClean="0"/>
              <a:t>비재무정보</a:t>
            </a:r>
            <a:r>
              <a:rPr lang="ko-KR" altLang="en-US" dirty="0" smtClean="0"/>
              <a:t> 및 매입 매출처간 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거래 정보를 </a:t>
            </a:r>
            <a:r>
              <a:rPr lang="en-US" altLang="ko-K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DB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화해</a:t>
            </a:r>
            <a:endParaRPr lang="en-US" altLang="ko-KR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관리</a:t>
            </a:r>
            <a:r>
              <a:rPr lang="ko-KR" altLang="en-US" dirty="0" smtClean="0"/>
              <a:t>하는 국내 최대의 기업정보관리기관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4) </a:t>
            </a:r>
            <a:r>
              <a:rPr lang="ko-KR" altLang="en-US" dirty="0" smtClean="0"/>
              <a:t>신보는 </a:t>
            </a:r>
            <a:r>
              <a:rPr lang="ko-KR" altLang="en-US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빅데이터와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영업망을 활용 </a:t>
            </a:r>
            <a:r>
              <a:rPr lang="ko-KR" altLang="en-US" dirty="0" smtClean="0"/>
              <a:t>한다면 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한국형 </a:t>
            </a:r>
            <a:r>
              <a:rPr lang="en-US" altLang="ko-KR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Paydex</a:t>
            </a:r>
            <a:r>
              <a:rPr lang="en-US" altLang="ko-K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생태계를 조성 </a:t>
            </a:r>
            <a:r>
              <a:rPr lang="ko-KR" altLang="en-US" dirty="0" smtClean="0"/>
              <a:t>해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법인에 대한 보다 정확한 신용평가가 가능할 것으로 판단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5229200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Q2.</a:t>
            </a:r>
            <a:endParaRPr lang="en-US" altLang="ko-KR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ko-KR" alt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이에 대한 이사장님의 견해는</a:t>
            </a:r>
            <a:r>
              <a:rPr lang="en-US" altLang="ko-K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ko-KR" altLang="en-US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138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410</Words>
  <Application>Microsoft Office PowerPoint</Application>
  <PresentationFormat>화면 슬라이드 쇼(4:3)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2018-10-19T09:36:45Z</dcterms:created>
  <dcterms:modified xsi:type="dcterms:W3CDTF">2018-10-19T09:39:44Z</dcterms:modified>
</cp:coreProperties>
</file>